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9" r:id="rId14"/>
    <p:sldId id="338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50" r:id="rId24"/>
    <p:sldId id="351" r:id="rId25"/>
    <p:sldId id="352" r:id="rId26"/>
    <p:sldId id="365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63" r:id="rId38"/>
    <p:sldId id="364" r:id="rId39"/>
    <p:sldId id="349" r:id="rId4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99E5-79EC-4B6A-9224-44DF7F3A0097}" type="datetimeFigureOut">
              <a:rPr lang="da-DK" smtClean="0"/>
              <a:t>06-05-2018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ACF2-01B6-4385-BE1B-9D5027A468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442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99E5-79EC-4B6A-9224-44DF7F3A0097}" type="datetimeFigureOut">
              <a:rPr lang="da-DK" smtClean="0"/>
              <a:t>06-05-2018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ACF2-01B6-4385-BE1B-9D5027A468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926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99E5-79EC-4B6A-9224-44DF7F3A0097}" type="datetimeFigureOut">
              <a:rPr lang="da-DK" smtClean="0"/>
              <a:t>06-05-2018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ACF2-01B6-4385-BE1B-9D5027A468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044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99E5-79EC-4B6A-9224-44DF7F3A0097}" type="datetimeFigureOut">
              <a:rPr lang="da-DK" smtClean="0"/>
              <a:t>06-05-2018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ACF2-01B6-4385-BE1B-9D5027A468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445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99E5-79EC-4B6A-9224-44DF7F3A0097}" type="datetimeFigureOut">
              <a:rPr lang="da-DK" smtClean="0"/>
              <a:t>06-05-2018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ACF2-01B6-4385-BE1B-9D5027A468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008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99E5-79EC-4B6A-9224-44DF7F3A0097}" type="datetimeFigureOut">
              <a:rPr lang="da-DK" smtClean="0"/>
              <a:t>06-05-2018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ACF2-01B6-4385-BE1B-9D5027A468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859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99E5-79EC-4B6A-9224-44DF7F3A0097}" type="datetimeFigureOut">
              <a:rPr lang="da-DK" smtClean="0"/>
              <a:t>06-05-2018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ACF2-01B6-4385-BE1B-9D5027A468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785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99E5-79EC-4B6A-9224-44DF7F3A0097}" type="datetimeFigureOut">
              <a:rPr lang="da-DK" smtClean="0"/>
              <a:t>06-05-2018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ACF2-01B6-4385-BE1B-9D5027A468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1851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99E5-79EC-4B6A-9224-44DF7F3A0097}" type="datetimeFigureOut">
              <a:rPr lang="da-DK" smtClean="0"/>
              <a:t>06-05-2018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ACF2-01B6-4385-BE1B-9D5027A468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60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99E5-79EC-4B6A-9224-44DF7F3A0097}" type="datetimeFigureOut">
              <a:rPr lang="da-DK" smtClean="0"/>
              <a:t>06-05-2018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ACF2-01B6-4385-BE1B-9D5027A468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338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99E5-79EC-4B6A-9224-44DF7F3A0097}" type="datetimeFigureOut">
              <a:rPr lang="da-DK" smtClean="0"/>
              <a:t>06-05-2018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ACF2-01B6-4385-BE1B-9D5027A468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3328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299E5-79EC-4B6A-9224-44DF7F3A0097}" type="datetimeFigureOut">
              <a:rPr lang="da-DK" smtClean="0"/>
              <a:t>06-05-2018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FACF2-01B6-4385-BE1B-9D5027A468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234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visualstudio.github.com" TargetMode="External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visualstudio.github.co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smtClean="0"/>
              <a:t>GitHub og Visual Studio</a:t>
            </a:r>
            <a:endParaRPr lang="da-DK" sz="720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sz="3600" smtClean="0"/>
          </a:p>
          <a:p>
            <a:r>
              <a:rPr lang="da-DK" sz="3600" smtClean="0"/>
              <a:t>Versionsstyring og deling</a:t>
            </a:r>
            <a:endParaRPr lang="da-DK" sz="3600"/>
          </a:p>
        </p:txBody>
      </p:sp>
    </p:spTree>
    <p:extLst>
      <p:ext uri="{BB962C8B-B14F-4D97-AF65-F5344CB8AC3E}">
        <p14:creationId xmlns:p14="http://schemas.microsoft.com/office/powerpoint/2010/main" val="373990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Føj eksisterende solution til </a:t>
            </a:r>
            <a:r>
              <a:rPr lang="da-DK" b="1"/>
              <a:t>GitHub </a:t>
            </a:r>
            <a:r>
              <a:rPr lang="da-DK" b="1" smtClean="0"/>
              <a:t>(3)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4677888" cy="4351338"/>
          </a:xfrm>
        </p:spPr>
        <p:txBody>
          <a:bodyPr/>
          <a:lstStyle/>
          <a:p>
            <a:r>
              <a:rPr lang="da-DK" smtClean="0"/>
              <a:t>Her vælger du </a:t>
            </a:r>
            <a:r>
              <a:rPr lang="da-DK" b="1" smtClean="0"/>
              <a:t>Publish to GitHub</a:t>
            </a:r>
          </a:p>
          <a:p>
            <a:r>
              <a:rPr lang="da-DK" smtClean="0"/>
              <a:t>Du skal </a:t>
            </a:r>
            <a:r>
              <a:rPr lang="da-DK" u="sng" smtClean="0"/>
              <a:t>ikke</a:t>
            </a:r>
            <a:r>
              <a:rPr lang="da-DK" smtClean="0"/>
              <a:t> vælge </a:t>
            </a:r>
            <a:r>
              <a:rPr lang="da-DK" b="1" smtClean="0"/>
              <a:t>Push to Visual Studio Team Services</a:t>
            </a:r>
            <a:endParaRPr lang="da-DK" b="1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689" y="2076414"/>
            <a:ext cx="4766767" cy="324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30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Føj eksisterende solution til </a:t>
            </a:r>
            <a:r>
              <a:rPr lang="da-DK" b="1"/>
              <a:t>GitHub </a:t>
            </a:r>
            <a:r>
              <a:rPr lang="da-DK" b="1" smtClean="0"/>
              <a:t>(4)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4677888" cy="4351338"/>
          </a:xfrm>
        </p:spPr>
        <p:txBody>
          <a:bodyPr/>
          <a:lstStyle/>
          <a:p>
            <a:r>
              <a:rPr lang="da-DK" smtClean="0"/>
              <a:t>Udfyld en </a:t>
            </a:r>
            <a:r>
              <a:rPr lang="da-DK" i="1" smtClean="0"/>
              <a:t>description</a:t>
            </a:r>
            <a:r>
              <a:rPr lang="da-DK" smtClean="0"/>
              <a:t>, og klik på </a:t>
            </a:r>
            <a:r>
              <a:rPr lang="da-DK" b="1" smtClean="0"/>
              <a:t>Publish</a:t>
            </a:r>
            <a:r>
              <a:rPr lang="da-DK" smtClean="0"/>
              <a:t>-knappen</a:t>
            </a:r>
            <a:endParaRPr lang="da-DK" b="1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623" y="1825625"/>
            <a:ext cx="5110038" cy="32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01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16" y="597848"/>
            <a:ext cx="8519742" cy="519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93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797" y="827252"/>
            <a:ext cx="97726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68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Håndtering af rettelser (1)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810501" cy="1202583"/>
          </a:xfrm>
        </p:spPr>
        <p:txBody>
          <a:bodyPr/>
          <a:lstStyle/>
          <a:p>
            <a:r>
              <a:rPr lang="da-DK" smtClean="0"/>
              <a:t>Jeg har lagt en første version af min </a:t>
            </a:r>
            <a:r>
              <a:rPr lang="da-DK" i="1" smtClean="0"/>
              <a:t>solution</a:t>
            </a:r>
            <a:r>
              <a:rPr lang="da-DK" smtClean="0"/>
              <a:t> på GitHub</a:t>
            </a:r>
          </a:p>
          <a:p>
            <a:r>
              <a:rPr lang="da-DK" smtClean="0"/>
              <a:t>Nu beslutter jeg at </a:t>
            </a:r>
            <a:r>
              <a:rPr lang="da-DK" u="sng" smtClean="0"/>
              <a:t>ændre</a:t>
            </a:r>
            <a:r>
              <a:rPr lang="da-DK" smtClean="0"/>
              <a:t> noget</a:t>
            </a:r>
            <a:endParaRPr lang="da-DK"/>
          </a:p>
        </p:txBody>
      </p:sp>
      <p:sp>
        <p:nvSpPr>
          <p:cNvPr id="5" name="Pladsholder til indhold 2"/>
          <p:cNvSpPr txBox="1">
            <a:spLocks/>
          </p:cNvSpPr>
          <p:nvPr/>
        </p:nvSpPr>
        <p:spPr>
          <a:xfrm>
            <a:off x="838199" y="3283527"/>
            <a:ext cx="5224153" cy="268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static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[] args)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c =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A31515"/>
                </a:solidFill>
                <a:latin typeface="Consolas" panose="020B0609020204030204" pitchFamily="49" charset="0"/>
              </a:rPr>
              <a:t>"AB 34 510"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, 80000);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.WriteLine(c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.ReadKey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600" b="1"/>
          </a:p>
        </p:txBody>
      </p:sp>
    </p:spTree>
    <p:extLst>
      <p:ext uri="{BB962C8B-B14F-4D97-AF65-F5344CB8AC3E}">
        <p14:creationId xmlns:p14="http://schemas.microsoft.com/office/powerpoint/2010/main" val="4211015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Håndtering af rettelser (2)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810501" cy="1196645"/>
          </a:xfrm>
        </p:spPr>
        <p:txBody>
          <a:bodyPr/>
          <a:lstStyle/>
          <a:p>
            <a:r>
              <a:rPr lang="da-DK" smtClean="0"/>
              <a:t>Jeg har lagt en første version af min </a:t>
            </a:r>
            <a:r>
              <a:rPr lang="da-DK" i="1" smtClean="0"/>
              <a:t>solution</a:t>
            </a:r>
            <a:r>
              <a:rPr lang="da-DK" smtClean="0"/>
              <a:t> på GitHub</a:t>
            </a:r>
          </a:p>
          <a:p>
            <a:r>
              <a:rPr lang="da-DK" smtClean="0"/>
              <a:t>Nu beslutter jeg at </a:t>
            </a:r>
            <a:r>
              <a:rPr lang="da-DK" u="sng" smtClean="0"/>
              <a:t>ændre</a:t>
            </a:r>
            <a:r>
              <a:rPr lang="da-DK" smtClean="0"/>
              <a:t> noget</a:t>
            </a:r>
            <a:endParaRPr lang="da-DK"/>
          </a:p>
        </p:txBody>
      </p:sp>
      <p:sp>
        <p:nvSpPr>
          <p:cNvPr id="5" name="Pladsholder til indhold 2"/>
          <p:cNvSpPr txBox="1">
            <a:spLocks/>
          </p:cNvSpPr>
          <p:nvPr/>
        </p:nvSpPr>
        <p:spPr>
          <a:xfrm>
            <a:off x="838199" y="3271652"/>
            <a:ext cx="7854539" cy="2701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static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[] args)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c =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A31515"/>
                </a:solidFill>
                <a:latin typeface="Consolas" panose="020B0609020204030204" pitchFamily="49" charset="0"/>
              </a:rPr>
              <a:t>"AB 34 510"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, 80000);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.WriteLine(c);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2B91AF"/>
                </a:solidFill>
                <a:latin typeface="Consolas" panose="020B0609020204030204" pitchFamily="49" charset="0"/>
              </a:rPr>
              <a:t>      Console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.WriteLine(</a:t>
            </a:r>
            <a:r>
              <a:rPr lang="en-US" sz="1600" b="1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b="1" smtClean="0">
                <a:solidFill>
                  <a:srgbClr val="A31515"/>
                </a:solidFill>
                <a:latin typeface="Consolas" panose="020B0609020204030204" pitchFamily="49" charset="0"/>
              </a:rPr>
              <a:t>Press any key to close…"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.ReadKey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600" b="1"/>
          </a:p>
        </p:txBody>
      </p:sp>
    </p:spTree>
    <p:extLst>
      <p:ext uri="{BB962C8B-B14F-4D97-AF65-F5344CB8AC3E}">
        <p14:creationId xmlns:p14="http://schemas.microsoft.com/office/powerpoint/2010/main" val="3059137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59" y="1085231"/>
            <a:ext cx="4362450" cy="4248150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319" y="1728726"/>
            <a:ext cx="43338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48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34" y="1548868"/>
            <a:ext cx="10802154" cy="372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57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Håndtering af rettelser (3)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10752116" cy="4153601"/>
          </a:xfrm>
        </p:spPr>
        <p:txBody>
          <a:bodyPr/>
          <a:lstStyle/>
          <a:p>
            <a:r>
              <a:rPr lang="da-DK" smtClean="0"/>
              <a:t>Jeg vil gerne gøre min ændring ”permanent”, så jeg vil gerne ”lægge den op” på GitHub</a:t>
            </a:r>
          </a:p>
          <a:p>
            <a:r>
              <a:rPr lang="da-DK" smtClean="0"/>
              <a:t>Lidt mere specifikt:</a:t>
            </a:r>
          </a:p>
          <a:p>
            <a:pPr lvl="1"/>
            <a:r>
              <a:rPr lang="da-DK" i="1" smtClean="0"/>
              <a:t>Committe</a:t>
            </a:r>
            <a:r>
              <a:rPr lang="da-DK" smtClean="0"/>
              <a:t> min ændring til det lokale Git </a:t>
            </a:r>
            <a:r>
              <a:rPr lang="da-DK" i="1" smtClean="0"/>
              <a:t>repository</a:t>
            </a:r>
          </a:p>
          <a:p>
            <a:pPr lvl="1"/>
            <a:r>
              <a:rPr lang="da-DK" i="1" smtClean="0"/>
              <a:t>Synce </a:t>
            </a:r>
            <a:r>
              <a:rPr lang="da-DK" smtClean="0"/>
              <a:t>mit (ændrede) lokale </a:t>
            </a:r>
            <a:r>
              <a:rPr lang="da-DK" i="1" smtClean="0"/>
              <a:t>repository </a:t>
            </a:r>
            <a:r>
              <a:rPr lang="da-DK" smtClean="0"/>
              <a:t>med det tilsvarende </a:t>
            </a:r>
            <a:r>
              <a:rPr lang="da-DK" i="1" smtClean="0"/>
              <a:t>repository</a:t>
            </a:r>
            <a:r>
              <a:rPr lang="da-DK" smtClean="0"/>
              <a:t> på GitHub</a:t>
            </a:r>
          </a:p>
          <a:p>
            <a:r>
              <a:rPr lang="da-DK" smtClean="0"/>
              <a:t>Alt dette kan (heldigvis) gøres i én samlet handling i </a:t>
            </a:r>
            <a:r>
              <a:rPr lang="da-DK" b="1"/>
              <a:t>Changes</a:t>
            </a:r>
            <a:r>
              <a:rPr lang="da-DK"/>
              <a:t>-vinduet</a:t>
            </a:r>
            <a:endParaRPr lang="da-DK" smtClean="0"/>
          </a:p>
          <a:p>
            <a:pPr lvl="1"/>
            <a:r>
              <a:rPr lang="da-DK" smtClean="0"/>
              <a:t>Udfyld en </a:t>
            </a:r>
            <a:r>
              <a:rPr lang="da-DK" i="1" smtClean="0"/>
              <a:t>commit message</a:t>
            </a:r>
          </a:p>
          <a:p>
            <a:pPr lvl="1"/>
            <a:r>
              <a:rPr lang="da-DK" smtClean="0"/>
              <a:t>Vælg </a:t>
            </a:r>
            <a:r>
              <a:rPr lang="da-DK" b="1" smtClean="0"/>
              <a:t>Commit All and Sync</a:t>
            </a:r>
            <a:r>
              <a:rPr lang="da-DK" smtClean="0"/>
              <a:t> i listboxen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7215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251" y="494867"/>
            <a:ext cx="9408165" cy="547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60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Definitioner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588335" cy="4351338"/>
          </a:xfrm>
        </p:spPr>
        <p:txBody>
          <a:bodyPr/>
          <a:lstStyle/>
          <a:p>
            <a:r>
              <a:rPr lang="da-DK" b="1" smtClean="0"/>
              <a:t>Git</a:t>
            </a:r>
            <a:r>
              <a:rPr lang="da-DK" smtClean="0"/>
              <a:t> – værktøj til deling og versionsstyring af software. Er i sig selv baseret på interaktion via kommandolinje.</a:t>
            </a:r>
          </a:p>
          <a:p>
            <a:r>
              <a:rPr lang="da-DK" b="1" smtClean="0"/>
              <a:t>GitHub</a:t>
            </a:r>
            <a:r>
              <a:rPr lang="da-DK" smtClean="0"/>
              <a:t> – en website (</a:t>
            </a:r>
            <a:r>
              <a:rPr lang="da-DK" smtClean="0">
                <a:hlinkClick r:id="rId2"/>
              </a:rPr>
              <a:t>www.github.com</a:t>
            </a:r>
            <a:r>
              <a:rPr lang="da-DK" smtClean="0"/>
              <a:t>), som giver mulighed for at oprette gratis </a:t>
            </a:r>
            <a:r>
              <a:rPr lang="da-DK" i="1" smtClean="0"/>
              <a:t>repositories</a:t>
            </a:r>
            <a:r>
              <a:rPr lang="da-DK" smtClean="0"/>
              <a:t>, hvor kildekode kan opbevares og versionsstyres. Desuden rummer GitHub funktionalitet som hjælper til med versionsstyring.</a:t>
            </a:r>
          </a:p>
          <a:p>
            <a:r>
              <a:rPr lang="da-DK" b="1" smtClean="0"/>
              <a:t>Visual Studio</a:t>
            </a:r>
            <a:r>
              <a:rPr lang="da-DK" smtClean="0"/>
              <a:t> – vores udviklingsværktøj. Er </a:t>
            </a:r>
            <a:r>
              <a:rPr lang="da-DK" u="sng" smtClean="0"/>
              <a:t>ikke</a:t>
            </a:r>
            <a:r>
              <a:rPr lang="da-DK" smtClean="0"/>
              <a:t> ”født” med integration til GitHub. Dette etableres ved at installere en </a:t>
            </a:r>
            <a:r>
              <a:rPr lang="da-DK" u="sng" smtClean="0"/>
              <a:t>extension</a:t>
            </a:r>
            <a:r>
              <a:rPr lang="da-DK" smtClean="0"/>
              <a:t> til Visual Studio (</a:t>
            </a:r>
            <a:r>
              <a:rPr lang="da-DK" smtClean="0">
                <a:hlinkClick r:id="rId3" action="ppaction://hlinkfile"/>
              </a:rPr>
              <a:t>visualstudio.github.com</a:t>
            </a:r>
            <a:r>
              <a:rPr lang="da-DK" smtClean="0"/>
              <a:t>)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4924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948" y="535008"/>
            <a:ext cx="8551966" cy="531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983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99" y="521772"/>
            <a:ext cx="958215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81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Samarbejde (1)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6"/>
            <a:ext cx="9386455" cy="1915102"/>
          </a:xfrm>
        </p:spPr>
        <p:txBody>
          <a:bodyPr/>
          <a:lstStyle/>
          <a:p>
            <a:r>
              <a:rPr lang="da-DK" smtClean="0"/>
              <a:t>Forudsætninger: </a:t>
            </a:r>
          </a:p>
          <a:p>
            <a:pPr lvl="1"/>
            <a:r>
              <a:rPr lang="da-DK" u="sng"/>
              <a:t>A</a:t>
            </a:r>
            <a:r>
              <a:rPr lang="da-DK" u="sng" smtClean="0"/>
              <a:t>lle</a:t>
            </a:r>
            <a:r>
              <a:rPr lang="da-DK" smtClean="0"/>
              <a:t> har oprettet en GitHub-konto</a:t>
            </a:r>
          </a:p>
          <a:p>
            <a:pPr lvl="1"/>
            <a:r>
              <a:rPr lang="da-DK" u="sng" smtClean="0"/>
              <a:t>Alle</a:t>
            </a:r>
            <a:r>
              <a:rPr lang="da-DK" smtClean="0"/>
              <a:t> er up-and-running med GitHub og Visual Studio</a:t>
            </a:r>
          </a:p>
          <a:p>
            <a:r>
              <a:rPr lang="da-DK" u="sng" smtClean="0"/>
              <a:t>En</a:t>
            </a:r>
            <a:r>
              <a:rPr lang="da-DK" smtClean="0"/>
              <a:t> person laver en </a:t>
            </a:r>
            <a:r>
              <a:rPr lang="da-DK" i="1" smtClean="0"/>
              <a:t>organization</a:t>
            </a:r>
            <a:endParaRPr lang="da-DK" i="1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964729"/>
            <a:ext cx="7701333" cy="246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0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666750"/>
            <a:ext cx="76200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71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03" y="404310"/>
            <a:ext cx="5411003" cy="5521291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214" y="2589500"/>
            <a:ext cx="4807467" cy="160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99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1500187"/>
            <a:ext cx="97059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10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76" y="344271"/>
            <a:ext cx="5820579" cy="615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11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Samarbejde </a:t>
            </a:r>
            <a:r>
              <a:rPr lang="da-DK" b="1" smtClean="0"/>
              <a:t>(2)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5325095" cy="4521736"/>
          </a:xfrm>
        </p:spPr>
        <p:txBody>
          <a:bodyPr/>
          <a:lstStyle/>
          <a:p>
            <a:r>
              <a:rPr lang="da-DK" smtClean="0"/>
              <a:t>Hvis jeg nu laver en ny </a:t>
            </a:r>
            <a:r>
              <a:rPr lang="da-DK" i="1" smtClean="0"/>
              <a:t>solution</a:t>
            </a:r>
            <a:r>
              <a:rPr lang="da-DK" smtClean="0"/>
              <a:t>, kan jeg ”lægge den op” på GitHub under min </a:t>
            </a:r>
            <a:r>
              <a:rPr lang="da-DK" i="1" smtClean="0"/>
              <a:t>organization</a:t>
            </a:r>
            <a:r>
              <a:rPr lang="da-DK" smtClean="0"/>
              <a:t>, i stedet for under min egen konto!</a:t>
            </a:r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493" y="1868385"/>
            <a:ext cx="4237682" cy="258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71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848" y="1279257"/>
            <a:ext cx="4343400" cy="3895725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378" y="1279257"/>
            <a:ext cx="43910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71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34" y="1266578"/>
            <a:ext cx="4225976" cy="4354593"/>
          </a:xfrm>
          <a:prstGeom prst="rect">
            <a:avLst/>
          </a:prstGeom>
        </p:spPr>
      </p:pic>
      <p:pic>
        <p:nvPicPr>
          <p:cNvPr id="3" name="Billed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829" y="1266578"/>
            <a:ext cx="6764048" cy="383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4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Installér GitHub extension til Visual Studio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426034" cy="4351338"/>
          </a:xfrm>
        </p:spPr>
        <p:txBody>
          <a:bodyPr/>
          <a:lstStyle/>
          <a:p>
            <a:r>
              <a:rPr lang="da-DK" smtClean="0"/>
              <a:t>Gå til </a:t>
            </a:r>
            <a:r>
              <a:rPr lang="da-DK" smtClean="0">
                <a:hlinkClick r:id="rId2" action="ppaction://hlinkfile"/>
              </a:rPr>
              <a:t>visualstudio.github.com</a:t>
            </a:r>
            <a:r>
              <a:rPr lang="da-DK" smtClean="0"/>
              <a:t>, og hent extension</a:t>
            </a:r>
          </a:p>
          <a:p>
            <a:r>
              <a:rPr lang="da-DK" smtClean="0"/>
              <a:t>Installér extension</a:t>
            </a:r>
          </a:p>
          <a:p>
            <a:r>
              <a:rPr lang="da-DK" smtClean="0"/>
              <a:t>Hvis du ikke allerede har en konto på GitHub, så opret en nu!</a:t>
            </a:r>
          </a:p>
          <a:p>
            <a:r>
              <a:rPr lang="da-DK" smtClean="0"/>
              <a:t>Fortsæt </a:t>
            </a:r>
            <a:r>
              <a:rPr lang="da-DK" u="sng" smtClean="0"/>
              <a:t>ikke</a:t>
            </a:r>
            <a:r>
              <a:rPr lang="da-DK" smtClean="0"/>
              <a:t>, før du har oprettet en konto på GitHub!</a:t>
            </a:r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022" y="2323606"/>
            <a:ext cx="4810517" cy="253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765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Samarbejde </a:t>
            </a:r>
            <a:r>
              <a:rPr lang="da-DK" b="1" smtClean="0"/>
              <a:t>(3)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8" y="1825625"/>
            <a:ext cx="5782296" cy="4521736"/>
          </a:xfrm>
        </p:spPr>
        <p:txBody>
          <a:bodyPr/>
          <a:lstStyle/>
          <a:p>
            <a:r>
              <a:rPr lang="da-DK" smtClean="0"/>
              <a:t>Andre medlemmer i den oprettede </a:t>
            </a:r>
            <a:r>
              <a:rPr lang="da-DK" i="1" smtClean="0"/>
              <a:t>organization</a:t>
            </a:r>
            <a:r>
              <a:rPr lang="da-DK" smtClean="0"/>
              <a:t> kan nu </a:t>
            </a:r>
            <a:r>
              <a:rPr lang="da-DK" i="1" smtClean="0"/>
              <a:t>clone</a:t>
            </a:r>
            <a:r>
              <a:rPr lang="da-DK" smtClean="0"/>
              <a:t> det opret-tede </a:t>
            </a:r>
            <a:r>
              <a:rPr lang="da-DK" i="1" smtClean="0"/>
              <a:t>repository</a:t>
            </a:r>
          </a:p>
          <a:p>
            <a:r>
              <a:rPr lang="da-DK" smtClean="0"/>
              <a:t>I </a:t>
            </a:r>
            <a:r>
              <a:rPr lang="da-DK" b="1" smtClean="0"/>
              <a:t>Team Explorer</a:t>
            </a:r>
            <a:r>
              <a:rPr lang="da-DK" smtClean="0"/>
              <a:t> vinduet; klik på </a:t>
            </a:r>
            <a:r>
              <a:rPr lang="da-DK" b="1" smtClean="0"/>
              <a:t>Manage Connections</a:t>
            </a:r>
            <a:r>
              <a:rPr lang="da-DK" smtClean="0"/>
              <a:t>, gå ind under </a:t>
            </a:r>
            <a:r>
              <a:rPr lang="da-DK" b="1" smtClean="0"/>
              <a:t>GitHub</a:t>
            </a:r>
            <a:r>
              <a:rPr lang="da-DK" smtClean="0"/>
              <a:t>, og vælg </a:t>
            </a:r>
            <a:r>
              <a:rPr lang="da-DK" b="1" smtClean="0"/>
              <a:t>Clone</a:t>
            </a:r>
            <a:endParaRPr lang="da-DK" b="1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153" y="2461717"/>
            <a:ext cx="43338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7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84" y="1016267"/>
            <a:ext cx="3050590" cy="3454793"/>
          </a:xfrm>
          <a:prstGeom prst="rect">
            <a:avLst/>
          </a:prstGeom>
        </p:spPr>
      </p:pic>
      <p:pic>
        <p:nvPicPr>
          <p:cNvPr id="3" name="Billed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713" y="1016265"/>
            <a:ext cx="3050590" cy="3454793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342" y="1016266"/>
            <a:ext cx="3058216" cy="345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04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Samarbejde </a:t>
            </a:r>
            <a:r>
              <a:rPr lang="da-DK" b="1" smtClean="0"/>
              <a:t>(4)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8" y="1825625"/>
            <a:ext cx="7361714" cy="4521736"/>
          </a:xfrm>
        </p:spPr>
        <p:txBody>
          <a:bodyPr/>
          <a:lstStyle/>
          <a:p>
            <a:r>
              <a:rPr lang="da-DK" smtClean="0"/>
              <a:t>Nu kan alle medlemmer arbejde ”ligeværdigt” med denne </a:t>
            </a:r>
            <a:r>
              <a:rPr lang="da-DK" i="1" smtClean="0"/>
              <a:t>solution</a:t>
            </a:r>
          </a:p>
          <a:p>
            <a:pPr lvl="1"/>
            <a:r>
              <a:rPr lang="da-DK" smtClean="0"/>
              <a:t>Alle kan tilføje, rette og slette kode</a:t>
            </a:r>
          </a:p>
          <a:p>
            <a:pPr lvl="1"/>
            <a:r>
              <a:rPr lang="da-DK" smtClean="0"/>
              <a:t>Alle </a:t>
            </a:r>
            <a:r>
              <a:rPr lang="da-DK"/>
              <a:t>kan </a:t>
            </a:r>
            <a:r>
              <a:rPr lang="da-DK" smtClean="0"/>
              <a:t>tilføje og </a:t>
            </a:r>
            <a:r>
              <a:rPr lang="da-DK"/>
              <a:t>slette </a:t>
            </a:r>
            <a:r>
              <a:rPr lang="da-DK" smtClean="0"/>
              <a:t>filer</a:t>
            </a:r>
          </a:p>
          <a:p>
            <a:r>
              <a:rPr lang="da-DK" smtClean="0">
                <a:solidFill>
                  <a:srgbClr val="FF0000"/>
                </a:solidFill>
              </a:rPr>
              <a:t>PAS PÅ!!</a:t>
            </a:r>
          </a:p>
          <a:p>
            <a:pPr lvl="1"/>
            <a:r>
              <a:rPr lang="da-DK" smtClean="0"/>
              <a:t>GitHub sørger </a:t>
            </a:r>
            <a:r>
              <a:rPr lang="da-DK" u="sng" smtClean="0"/>
              <a:t>ikke</a:t>
            </a:r>
            <a:r>
              <a:rPr lang="da-DK" smtClean="0"/>
              <a:t> for, at man har eksklusiv adgang til en bestemt fil</a:t>
            </a:r>
          </a:p>
          <a:p>
            <a:pPr lvl="1"/>
            <a:r>
              <a:rPr lang="da-DK" smtClean="0"/>
              <a:t>GitHub søger </a:t>
            </a:r>
            <a:r>
              <a:rPr lang="da-DK" u="sng" smtClean="0"/>
              <a:t>ikke</a:t>
            </a:r>
            <a:r>
              <a:rPr lang="da-DK" smtClean="0"/>
              <a:t> automatisk for, at der ikke kan opstå konflikter i en </a:t>
            </a:r>
            <a:r>
              <a:rPr lang="da-DK" i="1" smtClean="0"/>
              <a:t>solution</a:t>
            </a:r>
          </a:p>
          <a:p>
            <a:pPr lvl="1"/>
            <a:r>
              <a:rPr lang="da-DK" smtClean="0"/>
              <a:t>Kendt som </a:t>
            </a:r>
            <a:r>
              <a:rPr lang="da-DK" i="1" smtClean="0"/>
              <a:t>Merge Conflicts</a:t>
            </a:r>
            <a:endParaRPr lang="da-DK" i="1"/>
          </a:p>
        </p:txBody>
      </p:sp>
      <p:pic>
        <p:nvPicPr>
          <p:cNvPr id="1026" name="Picture 2" descr="Billedresultat for watch ou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491" y="2291935"/>
            <a:ext cx="3236027" cy="323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545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frundet rektangel 10"/>
          <p:cNvSpPr/>
          <p:nvPr/>
        </p:nvSpPr>
        <p:spPr>
          <a:xfrm>
            <a:off x="3857509" y="682832"/>
            <a:ext cx="1905990" cy="50113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Organization</a:t>
            </a:r>
            <a:endParaRPr lang="da-DK" sz="1400"/>
          </a:p>
        </p:txBody>
      </p:sp>
      <p:sp>
        <p:nvSpPr>
          <p:cNvPr id="5" name="Afrundet rektangel 4"/>
          <p:cNvSpPr/>
          <p:nvPr/>
        </p:nvSpPr>
        <p:spPr>
          <a:xfrm>
            <a:off x="1381496" y="682830"/>
            <a:ext cx="1905990" cy="244631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Medlem A</a:t>
            </a:r>
            <a:endParaRPr lang="da-DK" sz="1400"/>
          </a:p>
        </p:txBody>
      </p:sp>
      <p:sp>
        <p:nvSpPr>
          <p:cNvPr id="3" name="Tekstfelt 2"/>
          <p:cNvSpPr txBox="1"/>
          <p:nvPr/>
        </p:nvSpPr>
        <p:spPr>
          <a:xfrm>
            <a:off x="6875820" y="682830"/>
            <a:ext cx="4488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smtClean="0"/>
              <a:t>Medlem A og medlem B </a:t>
            </a:r>
            <a:r>
              <a:rPr lang="da-DK" sz="2400" i="1" smtClean="0"/>
              <a:t>cloner</a:t>
            </a:r>
            <a:r>
              <a:rPr lang="da-DK" sz="2400" smtClean="0"/>
              <a:t> begge den fælles </a:t>
            </a:r>
            <a:r>
              <a:rPr lang="da-DK" sz="2400" i="1" smtClean="0"/>
              <a:t>solution</a:t>
            </a:r>
            <a:endParaRPr lang="da-DK" sz="2400" i="1" smtClean="0"/>
          </a:p>
          <a:p>
            <a:endParaRPr lang="da-DK" sz="2400"/>
          </a:p>
        </p:txBody>
      </p:sp>
      <p:sp>
        <p:nvSpPr>
          <p:cNvPr id="10" name="Afrundet rektangel 9"/>
          <p:cNvSpPr/>
          <p:nvPr/>
        </p:nvSpPr>
        <p:spPr>
          <a:xfrm>
            <a:off x="1381496" y="3247900"/>
            <a:ext cx="1905990" cy="244631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/>
              <a:t>Medlem </a:t>
            </a:r>
            <a:r>
              <a:rPr lang="da-DK" sz="1400" smtClean="0"/>
              <a:t>B</a:t>
            </a:r>
            <a:endParaRPr lang="da-DK" sz="1400"/>
          </a:p>
        </p:txBody>
      </p:sp>
      <p:sp>
        <p:nvSpPr>
          <p:cNvPr id="14" name="Afrundet rektangel 13"/>
          <p:cNvSpPr/>
          <p:nvPr/>
        </p:nvSpPr>
        <p:spPr>
          <a:xfrm>
            <a:off x="4290422" y="2552816"/>
            <a:ext cx="1100445" cy="1021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Gruppens C# </a:t>
            </a:r>
            <a:r>
              <a:rPr lang="da-DK" sz="1400" smtClean="0"/>
              <a:t>solution</a:t>
            </a:r>
            <a:endParaRPr lang="da-DK" sz="1400" smtClean="0"/>
          </a:p>
        </p:txBody>
      </p:sp>
      <p:sp>
        <p:nvSpPr>
          <p:cNvPr id="8" name="Afrundet rektangel 7"/>
          <p:cNvSpPr/>
          <p:nvPr/>
        </p:nvSpPr>
        <p:spPr>
          <a:xfrm>
            <a:off x="1784268" y="1516221"/>
            <a:ext cx="1100445" cy="1021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Gruppens C# </a:t>
            </a:r>
            <a:r>
              <a:rPr lang="da-DK" sz="1400" smtClean="0"/>
              <a:t>solution</a:t>
            </a:r>
            <a:endParaRPr lang="da-DK" sz="1400" smtClean="0"/>
          </a:p>
        </p:txBody>
      </p:sp>
      <p:sp>
        <p:nvSpPr>
          <p:cNvPr id="9" name="Afrundet rektangel 8"/>
          <p:cNvSpPr/>
          <p:nvPr/>
        </p:nvSpPr>
        <p:spPr>
          <a:xfrm>
            <a:off x="1784267" y="3877431"/>
            <a:ext cx="1100445" cy="1021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Gruppens C# </a:t>
            </a:r>
            <a:r>
              <a:rPr lang="da-DK" sz="1400" smtClean="0"/>
              <a:t>solution</a:t>
            </a:r>
            <a:endParaRPr lang="da-DK" sz="1400" smtClean="0"/>
          </a:p>
        </p:txBody>
      </p:sp>
      <p:sp>
        <p:nvSpPr>
          <p:cNvPr id="2" name="Højrepil 1"/>
          <p:cNvSpPr/>
          <p:nvPr/>
        </p:nvSpPr>
        <p:spPr>
          <a:xfrm rot="12516746">
            <a:off x="2923828" y="2013690"/>
            <a:ext cx="1297340" cy="888537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Højrepil 11"/>
          <p:cNvSpPr/>
          <p:nvPr/>
        </p:nvSpPr>
        <p:spPr>
          <a:xfrm rot="8862739">
            <a:off x="2931332" y="3496243"/>
            <a:ext cx="1297340" cy="888537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502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frundet rektangel 10"/>
          <p:cNvSpPr/>
          <p:nvPr/>
        </p:nvSpPr>
        <p:spPr>
          <a:xfrm>
            <a:off x="3857509" y="682832"/>
            <a:ext cx="1905990" cy="50113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Organization</a:t>
            </a:r>
            <a:endParaRPr lang="da-DK" sz="1400"/>
          </a:p>
        </p:txBody>
      </p:sp>
      <p:sp>
        <p:nvSpPr>
          <p:cNvPr id="5" name="Afrundet rektangel 4"/>
          <p:cNvSpPr/>
          <p:nvPr/>
        </p:nvSpPr>
        <p:spPr>
          <a:xfrm>
            <a:off x="1381496" y="682830"/>
            <a:ext cx="1905990" cy="244631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Medlem A</a:t>
            </a:r>
            <a:endParaRPr lang="da-DK" sz="1400"/>
          </a:p>
        </p:txBody>
      </p:sp>
      <p:sp>
        <p:nvSpPr>
          <p:cNvPr id="3" name="Tekstfelt 2"/>
          <p:cNvSpPr txBox="1"/>
          <p:nvPr/>
        </p:nvSpPr>
        <p:spPr>
          <a:xfrm>
            <a:off x="6875820" y="682830"/>
            <a:ext cx="4488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smtClean="0"/>
              <a:t>Medlem A og medlem B retter i samme fil!</a:t>
            </a:r>
            <a:endParaRPr lang="da-DK" sz="2400" i="1" smtClean="0"/>
          </a:p>
          <a:p>
            <a:endParaRPr lang="da-DK" sz="2400"/>
          </a:p>
        </p:txBody>
      </p:sp>
      <p:sp>
        <p:nvSpPr>
          <p:cNvPr id="10" name="Afrundet rektangel 9"/>
          <p:cNvSpPr/>
          <p:nvPr/>
        </p:nvSpPr>
        <p:spPr>
          <a:xfrm>
            <a:off x="1381496" y="3247900"/>
            <a:ext cx="1905990" cy="244631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/>
              <a:t>Medlem </a:t>
            </a:r>
            <a:r>
              <a:rPr lang="da-DK" sz="1400" smtClean="0"/>
              <a:t>B</a:t>
            </a:r>
            <a:endParaRPr lang="da-DK" sz="1400"/>
          </a:p>
        </p:txBody>
      </p:sp>
      <p:sp>
        <p:nvSpPr>
          <p:cNvPr id="14" name="Afrundet rektangel 13"/>
          <p:cNvSpPr/>
          <p:nvPr/>
        </p:nvSpPr>
        <p:spPr>
          <a:xfrm>
            <a:off x="4290422" y="2552816"/>
            <a:ext cx="1100445" cy="1021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Gruppens C# </a:t>
            </a:r>
            <a:r>
              <a:rPr lang="da-DK" sz="1400" smtClean="0"/>
              <a:t>solution</a:t>
            </a:r>
            <a:endParaRPr lang="da-DK" sz="1400" smtClean="0"/>
          </a:p>
        </p:txBody>
      </p:sp>
      <p:sp>
        <p:nvSpPr>
          <p:cNvPr id="8" name="Afrundet rektangel 7"/>
          <p:cNvSpPr/>
          <p:nvPr/>
        </p:nvSpPr>
        <p:spPr>
          <a:xfrm>
            <a:off x="1784268" y="1516221"/>
            <a:ext cx="1100445" cy="102127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Gruppens C# </a:t>
            </a:r>
            <a:r>
              <a:rPr lang="da-DK" sz="1400" smtClean="0"/>
              <a:t>solution</a:t>
            </a:r>
            <a:endParaRPr lang="da-DK" sz="1400" smtClean="0"/>
          </a:p>
        </p:txBody>
      </p:sp>
      <p:sp>
        <p:nvSpPr>
          <p:cNvPr id="9" name="Afrundet rektangel 8"/>
          <p:cNvSpPr/>
          <p:nvPr/>
        </p:nvSpPr>
        <p:spPr>
          <a:xfrm>
            <a:off x="1784267" y="3877431"/>
            <a:ext cx="1100445" cy="102127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Gruppens C# </a:t>
            </a:r>
            <a:r>
              <a:rPr lang="da-DK" sz="1400" smtClean="0"/>
              <a:t>solution</a:t>
            </a:r>
            <a:endParaRPr lang="da-DK" sz="1400" smtClean="0"/>
          </a:p>
        </p:txBody>
      </p:sp>
    </p:spTree>
    <p:extLst>
      <p:ext uri="{BB962C8B-B14F-4D97-AF65-F5344CB8AC3E}">
        <p14:creationId xmlns:p14="http://schemas.microsoft.com/office/powerpoint/2010/main" val="75414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frundet rektangel 10"/>
          <p:cNvSpPr/>
          <p:nvPr/>
        </p:nvSpPr>
        <p:spPr>
          <a:xfrm>
            <a:off x="3857509" y="682832"/>
            <a:ext cx="1905990" cy="50113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Organization</a:t>
            </a:r>
            <a:endParaRPr lang="da-DK" sz="1400"/>
          </a:p>
        </p:txBody>
      </p:sp>
      <p:sp>
        <p:nvSpPr>
          <p:cNvPr id="5" name="Afrundet rektangel 4"/>
          <p:cNvSpPr/>
          <p:nvPr/>
        </p:nvSpPr>
        <p:spPr>
          <a:xfrm>
            <a:off x="1381496" y="682830"/>
            <a:ext cx="1905990" cy="244631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Medlem A</a:t>
            </a:r>
            <a:endParaRPr lang="da-DK" sz="1400"/>
          </a:p>
        </p:txBody>
      </p:sp>
      <p:sp>
        <p:nvSpPr>
          <p:cNvPr id="3" name="Tekstfelt 2"/>
          <p:cNvSpPr txBox="1"/>
          <p:nvPr/>
        </p:nvSpPr>
        <p:spPr>
          <a:xfrm>
            <a:off x="6875819" y="682830"/>
            <a:ext cx="48570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smtClean="0"/>
              <a:t>Begge medlemmer vil gerne lægge deres ændring 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smtClean="0"/>
              <a:t>Hvad skal man vælge?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smtClean="0"/>
              <a:t>Nogle gange kan man godt </a:t>
            </a:r>
            <a:r>
              <a:rPr lang="da-DK" sz="2400" i="1" smtClean="0"/>
              <a:t>merge</a:t>
            </a:r>
            <a:r>
              <a:rPr lang="da-DK" sz="2400" smtClean="0"/>
              <a:t> uden konflikter, men det er ens eget ansvar!</a:t>
            </a:r>
            <a:endParaRPr lang="da-DK" sz="2400" smtClean="0"/>
          </a:p>
        </p:txBody>
      </p:sp>
      <p:sp>
        <p:nvSpPr>
          <p:cNvPr id="10" name="Afrundet rektangel 9"/>
          <p:cNvSpPr/>
          <p:nvPr/>
        </p:nvSpPr>
        <p:spPr>
          <a:xfrm>
            <a:off x="1381496" y="3247900"/>
            <a:ext cx="1905990" cy="244631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/>
              <a:t>Medlem </a:t>
            </a:r>
            <a:r>
              <a:rPr lang="da-DK" sz="1400" smtClean="0"/>
              <a:t>B</a:t>
            </a:r>
            <a:endParaRPr lang="da-DK" sz="1400"/>
          </a:p>
        </p:txBody>
      </p:sp>
      <p:sp>
        <p:nvSpPr>
          <p:cNvPr id="14" name="Afrundet rektangel 13"/>
          <p:cNvSpPr/>
          <p:nvPr/>
        </p:nvSpPr>
        <p:spPr>
          <a:xfrm>
            <a:off x="4290422" y="2552816"/>
            <a:ext cx="1100445" cy="1021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Gruppens C# </a:t>
            </a:r>
            <a:r>
              <a:rPr lang="da-DK" sz="1400" smtClean="0"/>
              <a:t>solution</a:t>
            </a:r>
            <a:endParaRPr lang="da-DK" sz="1400" smtClean="0"/>
          </a:p>
        </p:txBody>
      </p:sp>
      <p:sp>
        <p:nvSpPr>
          <p:cNvPr id="8" name="Afrundet rektangel 7"/>
          <p:cNvSpPr/>
          <p:nvPr/>
        </p:nvSpPr>
        <p:spPr>
          <a:xfrm>
            <a:off x="1784268" y="1516221"/>
            <a:ext cx="1100445" cy="102127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Gruppens C# </a:t>
            </a:r>
            <a:r>
              <a:rPr lang="da-DK" sz="1400" smtClean="0"/>
              <a:t>solution</a:t>
            </a:r>
            <a:endParaRPr lang="da-DK" sz="1400" smtClean="0"/>
          </a:p>
        </p:txBody>
      </p:sp>
      <p:sp>
        <p:nvSpPr>
          <p:cNvPr id="9" name="Afrundet rektangel 8"/>
          <p:cNvSpPr/>
          <p:nvPr/>
        </p:nvSpPr>
        <p:spPr>
          <a:xfrm>
            <a:off x="1784267" y="3877431"/>
            <a:ext cx="1100445" cy="102127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Gruppens C# </a:t>
            </a:r>
            <a:r>
              <a:rPr lang="da-DK" sz="1400" smtClean="0"/>
              <a:t>solution</a:t>
            </a:r>
            <a:endParaRPr lang="da-DK" sz="1400" smtClean="0"/>
          </a:p>
        </p:txBody>
      </p:sp>
      <p:sp>
        <p:nvSpPr>
          <p:cNvPr id="2" name="Højrepil 1"/>
          <p:cNvSpPr/>
          <p:nvPr/>
        </p:nvSpPr>
        <p:spPr>
          <a:xfrm rot="1539030">
            <a:off x="2923828" y="2013690"/>
            <a:ext cx="1297340" cy="888537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?</a:t>
            </a:r>
            <a:endParaRPr lang="da-DK"/>
          </a:p>
        </p:txBody>
      </p:sp>
      <p:sp>
        <p:nvSpPr>
          <p:cNvPr id="12" name="Højrepil 11"/>
          <p:cNvSpPr/>
          <p:nvPr/>
        </p:nvSpPr>
        <p:spPr>
          <a:xfrm rot="19708480">
            <a:off x="2931332" y="3496243"/>
            <a:ext cx="1297340" cy="888537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?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287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frundet rektangel 10"/>
          <p:cNvSpPr/>
          <p:nvPr/>
        </p:nvSpPr>
        <p:spPr>
          <a:xfrm>
            <a:off x="3857509" y="682832"/>
            <a:ext cx="1905990" cy="50113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Organization</a:t>
            </a:r>
            <a:endParaRPr lang="da-DK" sz="1400"/>
          </a:p>
        </p:txBody>
      </p:sp>
      <p:sp>
        <p:nvSpPr>
          <p:cNvPr id="5" name="Afrundet rektangel 4"/>
          <p:cNvSpPr/>
          <p:nvPr/>
        </p:nvSpPr>
        <p:spPr>
          <a:xfrm>
            <a:off x="1381496" y="682830"/>
            <a:ext cx="1905990" cy="244631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Medlem A</a:t>
            </a:r>
            <a:endParaRPr lang="da-DK" sz="1400"/>
          </a:p>
        </p:txBody>
      </p:sp>
      <p:sp>
        <p:nvSpPr>
          <p:cNvPr id="3" name="Tekstfelt 2"/>
          <p:cNvSpPr txBox="1"/>
          <p:nvPr/>
        </p:nvSpPr>
        <p:spPr>
          <a:xfrm>
            <a:off x="6875820" y="682830"/>
            <a:ext cx="4488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smtClean="0"/>
              <a:t>Medlem A og medlem B </a:t>
            </a:r>
            <a:r>
              <a:rPr lang="da-DK" sz="2400" i="1" smtClean="0"/>
              <a:t>cloner</a:t>
            </a:r>
            <a:r>
              <a:rPr lang="da-DK" sz="2400" smtClean="0"/>
              <a:t> begge den fælles </a:t>
            </a:r>
            <a:r>
              <a:rPr lang="da-DK" sz="2400" i="1" smtClean="0"/>
              <a:t>solution</a:t>
            </a:r>
            <a:endParaRPr lang="da-DK" sz="2400" i="1" smtClean="0"/>
          </a:p>
          <a:p>
            <a:endParaRPr lang="da-DK" sz="2400"/>
          </a:p>
        </p:txBody>
      </p:sp>
      <p:sp>
        <p:nvSpPr>
          <p:cNvPr id="10" name="Afrundet rektangel 9"/>
          <p:cNvSpPr/>
          <p:nvPr/>
        </p:nvSpPr>
        <p:spPr>
          <a:xfrm>
            <a:off x="1381496" y="3247900"/>
            <a:ext cx="1905990" cy="244631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/>
              <a:t>Medlem </a:t>
            </a:r>
            <a:r>
              <a:rPr lang="da-DK" sz="1400" smtClean="0"/>
              <a:t>B</a:t>
            </a:r>
            <a:endParaRPr lang="da-DK" sz="1400"/>
          </a:p>
        </p:txBody>
      </p:sp>
      <p:sp>
        <p:nvSpPr>
          <p:cNvPr id="14" name="Afrundet rektangel 13"/>
          <p:cNvSpPr/>
          <p:nvPr/>
        </p:nvSpPr>
        <p:spPr>
          <a:xfrm>
            <a:off x="4290422" y="2552816"/>
            <a:ext cx="1100445" cy="1021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Gruppens C# </a:t>
            </a:r>
            <a:r>
              <a:rPr lang="da-DK" sz="1400" smtClean="0"/>
              <a:t>solution</a:t>
            </a:r>
            <a:endParaRPr lang="da-DK" sz="1400" smtClean="0"/>
          </a:p>
        </p:txBody>
      </p:sp>
      <p:sp>
        <p:nvSpPr>
          <p:cNvPr id="8" name="Afrundet rektangel 7"/>
          <p:cNvSpPr/>
          <p:nvPr/>
        </p:nvSpPr>
        <p:spPr>
          <a:xfrm>
            <a:off x="1784268" y="1516221"/>
            <a:ext cx="1100445" cy="1021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Gruppens C# </a:t>
            </a:r>
            <a:r>
              <a:rPr lang="da-DK" sz="1400" smtClean="0"/>
              <a:t>solution</a:t>
            </a:r>
            <a:endParaRPr lang="da-DK" sz="1400" smtClean="0"/>
          </a:p>
        </p:txBody>
      </p:sp>
      <p:sp>
        <p:nvSpPr>
          <p:cNvPr id="9" name="Afrundet rektangel 8"/>
          <p:cNvSpPr/>
          <p:nvPr/>
        </p:nvSpPr>
        <p:spPr>
          <a:xfrm>
            <a:off x="1784267" y="3877431"/>
            <a:ext cx="1100445" cy="1021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Gruppens C# </a:t>
            </a:r>
            <a:r>
              <a:rPr lang="da-DK" sz="1400" smtClean="0"/>
              <a:t>solution</a:t>
            </a:r>
            <a:endParaRPr lang="da-DK" sz="1400" smtClean="0"/>
          </a:p>
        </p:txBody>
      </p:sp>
      <p:sp>
        <p:nvSpPr>
          <p:cNvPr id="2" name="Højrepil 1"/>
          <p:cNvSpPr/>
          <p:nvPr/>
        </p:nvSpPr>
        <p:spPr>
          <a:xfrm rot="12516746">
            <a:off x="2923828" y="2013690"/>
            <a:ext cx="1297340" cy="888537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Højrepil 11"/>
          <p:cNvSpPr/>
          <p:nvPr/>
        </p:nvSpPr>
        <p:spPr>
          <a:xfrm rot="8862739">
            <a:off x="2931332" y="3496243"/>
            <a:ext cx="1297340" cy="888537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569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frundet rektangel 10"/>
          <p:cNvSpPr/>
          <p:nvPr/>
        </p:nvSpPr>
        <p:spPr>
          <a:xfrm>
            <a:off x="3857509" y="682832"/>
            <a:ext cx="1905990" cy="50113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Organization</a:t>
            </a:r>
            <a:endParaRPr lang="da-DK" sz="1400"/>
          </a:p>
        </p:txBody>
      </p:sp>
      <p:sp>
        <p:nvSpPr>
          <p:cNvPr id="5" name="Afrundet rektangel 4"/>
          <p:cNvSpPr/>
          <p:nvPr/>
        </p:nvSpPr>
        <p:spPr>
          <a:xfrm>
            <a:off x="1381496" y="682830"/>
            <a:ext cx="1905990" cy="244631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Medlem A</a:t>
            </a:r>
            <a:endParaRPr lang="da-DK" sz="1400"/>
          </a:p>
        </p:txBody>
      </p:sp>
      <p:sp>
        <p:nvSpPr>
          <p:cNvPr id="3" name="Tekstfelt 2"/>
          <p:cNvSpPr txBox="1"/>
          <p:nvPr/>
        </p:nvSpPr>
        <p:spPr>
          <a:xfrm>
            <a:off x="6875819" y="682830"/>
            <a:ext cx="50648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smtClean="0"/>
              <a:t>Medlem A og medlem B tilføjer begge en ny fil (f.eks. en ny klasse)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smtClean="0"/>
              <a:t>Dette vil </a:t>
            </a:r>
            <a:r>
              <a:rPr lang="da-DK" sz="2400" u="sng" smtClean="0"/>
              <a:t>også</a:t>
            </a:r>
            <a:r>
              <a:rPr lang="da-DK" sz="2400" smtClean="0"/>
              <a:t> give en mulig </a:t>
            </a:r>
            <a:r>
              <a:rPr lang="da-DK" sz="2400" i="1" smtClean="0"/>
              <a:t>merge conflict</a:t>
            </a:r>
            <a:r>
              <a:rPr lang="da-DK" sz="2400" smtClean="0"/>
              <a:t>, da .csproj-filen for gruppens solution er blevet ændret!</a:t>
            </a:r>
            <a:endParaRPr lang="da-DK" sz="2400" smtClean="0"/>
          </a:p>
          <a:p>
            <a:endParaRPr lang="da-DK" sz="2400"/>
          </a:p>
        </p:txBody>
      </p:sp>
      <p:sp>
        <p:nvSpPr>
          <p:cNvPr id="10" name="Afrundet rektangel 9"/>
          <p:cNvSpPr/>
          <p:nvPr/>
        </p:nvSpPr>
        <p:spPr>
          <a:xfrm>
            <a:off x="1381496" y="3247900"/>
            <a:ext cx="1905990" cy="244631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/>
              <a:t>Medlem </a:t>
            </a:r>
            <a:r>
              <a:rPr lang="da-DK" sz="1400" smtClean="0"/>
              <a:t>B</a:t>
            </a:r>
            <a:endParaRPr lang="da-DK" sz="1400"/>
          </a:p>
        </p:txBody>
      </p:sp>
      <p:sp>
        <p:nvSpPr>
          <p:cNvPr id="14" name="Afrundet rektangel 13"/>
          <p:cNvSpPr/>
          <p:nvPr/>
        </p:nvSpPr>
        <p:spPr>
          <a:xfrm>
            <a:off x="4290422" y="2552816"/>
            <a:ext cx="1100445" cy="1021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Gruppens C# </a:t>
            </a:r>
            <a:r>
              <a:rPr lang="da-DK" sz="1400" smtClean="0"/>
              <a:t>solution</a:t>
            </a:r>
            <a:endParaRPr lang="da-DK" sz="1400" smtClean="0"/>
          </a:p>
        </p:txBody>
      </p:sp>
      <p:sp>
        <p:nvSpPr>
          <p:cNvPr id="8" name="Afrundet rektangel 7"/>
          <p:cNvSpPr/>
          <p:nvPr/>
        </p:nvSpPr>
        <p:spPr>
          <a:xfrm>
            <a:off x="1784268" y="1516221"/>
            <a:ext cx="1100445" cy="102127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Gruppens C# </a:t>
            </a:r>
            <a:r>
              <a:rPr lang="da-DK" sz="1400" smtClean="0"/>
              <a:t>solution</a:t>
            </a:r>
            <a:endParaRPr lang="da-DK" sz="1400" smtClean="0"/>
          </a:p>
        </p:txBody>
      </p:sp>
      <p:sp>
        <p:nvSpPr>
          <p:cNvPr id="9" name="Afrundet rektangel 8"/>
          <p:cNvSpPr/>
          <p:nvPr/>
        </p:nvSpPr>
        <p:spPr>
          <a:xfrm>
            <a:off x="1784267" y="3877431"/>
            <a:ext cx="1100445" cy="102127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Gruppens C# </a:t>
            </a:r>
            <a:r>
              <a:rPr lang="da-DK" sz="1400" smtClean="0"/>
              <a:t>solution</a:t>
            </a:r>
            <a:endParaRPr lang="da-DK" sz="1400" smtClean="0"/>
          </a:p>
        </p:txBody>
      </p:sp>
    </p:spTree>
    <p:extLst>
      <p:ext uri="{BB962C8B-B14F-4D97-AF65-F5344CB8AC3E}">
        <p14:creationId xmlns:p14="http://schemas.microsoft.com/office/powerpoint/2010/main" val="239263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Samarbejde </a:t>
            </a:r>
            <a:r>
              <a:rPr lang="da-DK" b="1" smtClean="0"/>
              <a:t>(5)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8" y="1825625"/>
            <a:ext cx="7913916" cy="4521736"/>
          </a:xfrm>
        </p:spPr>
        <p:txBody>
          <a:bodyPr/>
          <a:lstStyle/>
          <a:p>
            <a:r>
              <a:rPr lang="da-DK" smtClean="0"/>
              <a:t>Lav nogle </a:t>
            </a:r>
            <a:r>
              <a:rPr lang="da-DK" u="sng" smtClean="0"/>
              <a:t>klare</a:t>
            </a:r>
            <a:r>
              <a:rPr lang="da-DK" smtClean="0"/>
              <a:t> aftaler om, hvordan I arbejder med den fælles </a:t>
            </a:r>
            <a:r>
              <a:rPr lang="da-DK" i="1" smtClean="0"/>
              <a:t>solution</a:t>
            </a:r>
          </a:p>
          <a:p>
            <a:r>
              <a:rPr lang="da-DK" smtClean="0"/>
              <a:t>Sæt jer </a:t>
            </a:r>
            <a:r>
              <a:rPr lang="da-DK" u="sng" smtClean="0"/>
              <a:t>sammen</a:t>
            </a:r>
            <a:r>
              <a:rPr lang="da-DK" smtClean="0"/>
              <a:t>, når I skal </a:t>
            </a:r>
            <a:r>
              <a:rPr lang="da-DK" i="1" smtClean="0"/>
              <a:t>committe/synce</a:t>
            </a:r>
          </a:p>
          <a:p>
            <a:r>
              <a:rPr lang="da-DK" smtClean="0"/>
              <a:t>Udnævn gerne en koordinator, som </a:t>
            </a:r>
            <a:r>
              <a:rPr lang="da-DK" u="sng" smtClean="0"/>
              <a:t>skal</a:t>
            </a:r>
            <a:r>
              <a:rPr lang="da-DK" smtClean="0"/>
              <a:t> give grønt lys for at rette/tilføje</a:t>
            </a:r>
          </a:p>
          <a:p>
            <a:r>
              <a:rPr lang="da-DK" smtClean="0"/>
              <a:t>Hold det </a:t>
            </a:r>
            <a:r>
              <a:rPr lang="da-DK" u="sng" smtClean="0"/>
              <a:t>simpelt</a:t>
            </a:r>
            <a:r>
              <a:rPr lang="da-DK" smtClean="0"/>
              <a:t>; lad være med at rode jer ud i noget med mange </a:t>
            </a:r>
            <a:r>
              <a:rPr lang="da-DK" i="1" smtClean="0"/>
              <a:t>branches</a:t>
            </a:r>
            <a:r>
              <a:rPr lang="da-DK" smtClean="0"/>
              <a:t>, forsøg på manuelle </a:t>
            </a:r>
            <a:r>
              <a:rPr lang="da-DK" i="1" smtClean="0"/>
              <a:t>merge</a:t>
            </a:r>
            <a:r>
              <a:rPr lang="da-DK" smtClean="0"/>
              <a:t>, m.v..</a:t>
            </a:r>
          </a:p>
          <a:p>
            <a:r>
              <a:rPr lang="da-DK" u="sng" smtClean="0"/>
              <a:t>Øv jer</a:t>
            </a:r>
            <a:r>
              <a:rPr lang="da-DK" smtClean="0"/>
              <a:t> på et lille test-projekt!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920032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END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44039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285750"/>
            <a:ext cx="9953625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Log ind på GitHub fra Visual Studio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5586351" cy="4351338"/>
          </a:xfrm>
        </p:spPr>
        <p:txBody>
          <a:bodyPr/>
          <a:lstStyle/>
          <a:p>
            <a:r>
              <a:rPr lang="da-DK" smtClean="0"/>
              <a:t>Åbn Visual Studio, vælg menuen </a:t>
            </a:r>
            <a:r>
              <a:rPr lang="da-DK" b="1" smtClean="0"/>
              <a:t>Team | Manage Connection</a:t>
            </a:r>
          </a:p>
          <a:p>
            <a:r>
              <a:rPr lang="da-DK" smtClean="0"/>
              <a:t>Dette åbner </a:t>
            </a:r>
            <a:r>
              <a:rPr lang="da-DK" b="1" smtClean="0"/>
              <a:t>Team Explorer</a:t>
            </a:r>
            <a:r>
              <a:rPr lang="da-DK" smtClean="0"/>
              <a:t> vinduet</a:t>
            </a:r>
          </a:p>
          <a:p>
            <a:r>
              <a:rPr lang="da-DK" smtClean="0"/>
              <a:t>Her kan du logge ind på GitHub</a:t>
            </a:r>
          </a:p>
          <a:p>
            <a:r>
              <a:rPr lang="da-DK" smtClean="0"/>
              <a:t>Du skal </a:t>
            </a:r>
            <a:r>
              <a:rPr lang="da-DK" u="sng" smtClean="0"/>
              <a:t>ikke</a:t>
            </a:r>
            <a:r>
              <a:rPr lang="da-DK" smtClean="0"/>
              <a:t> logge ind på Team Project; det er Microsoft’s eget værktøj til versionsstyring</a:t>
            </a:r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390" y="2258476"/>
            <a:ext cx="4641825" cy="199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79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271587"/>
            <a:ext cx="38100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15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869" y="1402276"/>
            <a:ext cx="7755731" cy="322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39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Føj eksisterende solution til GitHub (1)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672944" cy="4351338"/>
          </a:xfrm>
        </p:spPr>
        <p:txBody>
          <a:bodyPr/>
          <a:lstStyle/>
          <a:p>
            <a:r>
              <a:rPr lang="da-DK" smtClean="0"/>
              <a:t>Hvis du har en eksisterende </a:t>
            </a:r>
            <a:r>
              <a:rPr lang="da-DK" i="1" smtClean="0"/>
              <a:t>solution</a:t>
            </a:r>
            <a:r>
              <a:rPr lang="da-DK" smtClean="0"/>
              <a:t>, som du gerne vil have lagt op på GitHub, gør da følgende:</a:t>
            </a:r>
          </a:p>
          <a:p>
            <a:r>
              <a:rPr lang="da-DK" smtClean="0"/>
              <a:t>Højreklik på </a:t>
            </a:r>
            <a:r>
              <a:rPr lang="da-DK" i="1" smtClean="0"/>
              <a:t>solution</a:t>
            </a:r>
            <a:r>
              <a:rPr lang="da-DK" smtClean="0"/>
              <a:t> i Solution Explorer, og vælg </a:t>
            </a:r>
            <a:r>
              <a:rPr lang="da-DK" b="1" smtClean="0"/>
              <a:t>Add Solution to Source Control…</a:t>
            </a:r>
          </a:p>
          <a:p>
            <a:r>
              <a:rPr lang="da-DK" smtClean="0"/>
              <a:t>Det ligner ikke der sker noget, men din </a:t>
            </a:r>
            <a:r>
              <a:rPr lang="da-DK" i="1" smtClean="0"/>
              <a:t>solution</a:t>
            </a:r>
            <a:r>
              <a:rPr lang="da-DK" smtClean="0"/>
              <a:t> er nu synlig under </a:t>
            </a:r>
            <a:r>
              <a:rPr lang="da-DK" b="1" smtClean="0"/>
              <a:t>Local Git Repositories </a:t>
            </a:r>
            <a:r>
              <a:rPr lang="da-DK" smtClean="0"/>
              <a:t>i</a:t>
            </a:r>
            <a:r>
              <a:rPr lang="da-DK" b="1" smtClean="0"/>
              <a:t> Team Explorer</a:t>
            </a:r>
            <a:r>
              <a:rPr lang="da-DK" smtClean="0"/>
              <a:t> vinduet</a:t>
            </a:r>
          </a:p>
          <a:p>
            <a:r>
              <a:rPr lang="da-DK" b="1" smtClean="0">
                <a:solidFill>
                  <a:srgbClr val="FF0000"/>
                </a:solidFill>
              </a:rPr>
              <a:t>NB</a:t>
            </a:r>
            <a:r>
              <a:rPr lang="da-DK" smtClean="0"/>
              <a:t>: din solution er </a:t>
            </a:r>
            <a:r>
              <a:rPr lang="da-DK" u="sng" smtClean="0"/>
              <a:t>ikke</a:t>
            </a:r>
            <a:r>
              <a:rPr lang="da-DK" smtClean="0"/>
              <a:t> på GitHub endnu…</a:t>
            </a:r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6895" y="2121972"/>
            <a:ext cx="35909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71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Føj eksisterende solution til </a:t>
            </a:r>
            <a:r>
              <a:rPr lang="da-DK" b="1"/>
              <a:t>GitHub </a:t>
            </a:r>
            <a:r>
              <a:rPr lang="da-DK" b="1" smtClean="0"/>
              <a:t>(2)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4677888" cy="4351338"/>
          </a:xfrm>
        </p:spPr>
        <p:txBody>
          <a:bodyPr/>
          <a:lstStyle/>
          <a:p>
            <a:r>
              <a:rPr lang="da-DK" smtClean="0"/>
              <a:t>Dobbeltklik på din </a:t>
            </a:r>
            <a:r>
              <a:rPr lang="da-DK" i="1" smtClean="0"/>
              <a:t>solution</a:t>
            </a:r>
            <a:r>
              <a:rPr lang="da-DK" smtClean="0"/>
              <a:t>, under </a:t>
            </a:r>
            <a:r>
              <a:rPr lang="da-DK" b="1"/>
              <a:t>Local Git Repositories </a:t>
            </a:r>
            <a:r>
              <a:rPr lang="da-DK"/>
              <a:t>i</a:t>
            </a:r>
            <a:r>
              <a:rPr lang="da-DK" b="1"/>
              <a:t> Team Explorer</a:t>
            </a:r>
            <a:r>
              <a:rPr lang="da-DK"/>
              <a:t> vinduet</a:t>
            </a:r>
          </a:p>
          <a:p>
            <a:r>
              <a:rPr lang="da-DK" smtClean="0"/>
              <a:t>Nu viser </a:t>
            </a:r>
            <a:r>
              <a:rPr lang="da-DK" b="1" smtClean="0"/>
              <a:t>Team Explorer</a:t>
            </a:r>
            <a:r>
              <a:rPr lang="da-DK" smtClean="0"/>
              <a:t> kun data for denne ene </a:t>
            </a:r>
            <a:r>
              <a:rPr lang="da-DK" i="1" smtClean="0"/>
              <a:t>solution</a:t>
            </a:r>
          </a:p>
          <a:p>
            <a:r>
              <a:rPr lang="da-DK" smtClean="0"/>
              <a:t>Klik på </a:t>
            </a:r>
            <a:r>
              <a:rPr lang="da-DK" b="1" smtClean="0"/>
              <a:t>Sync</a:t>
            </a:r>
            <a:r>
              <a:rPr lang="da-DK" smtClean="0"/>
              <a:t>-knappen</a:t>
            </a:r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67915"/>
            <a:ext cx="5512198" cy="222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82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934</Words>
  <Application>Microsoft Office PowerPoint</Application>
  <PresentationFormat>Widescreen</PresentationFormat>
  <Paragraphs>129</Paragraphs>
  <Slides>39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Office-tema</vt:lpstr>
      <vt:lpstr>GitHub og Visual Studio</vt:lpstr>
      <vt:lpstr>Definitioner</vt:lpstr>
      <vt:lpstr>Installér GitHub extension til Visual Studio</vt:lpstr>
      <vt:lpstr>PowerPoint-præsentation</vt:lpstr>
      <vt:lpstr>Log ind på GitHub fra Visual Studio</vt:lpstr>
      <vt:lpstr>PowerPoint-præsentation</vt:lpstr>
      <vt:lpstr>PowerPoint-præsentation</vt:lpstr>
      <vt:lpstr>Føj eksisterende solution til GitHub (1)</vt:lpstr>
      <vt:lpstr>Føj eksisterende solution til GitHub (2)</vt:lpstr>
      <vt:lpstr>Føj eksisterende solution til GitHub (3)</vt:lpstr>
      <vt:lpstr>Føj eksisterende solution til GitHub (4)</vt:lpstr>
      <vt:lpstr>PowerPoint-præsentation</vt:lpstr>
      <vt:lpstr>PowerPoint-præsentation</vt:lpstr>
      <vt:lpstr>Håndtering af rettelser (1)</vt:lpstr>
      <vt:lpstr>Håndtering af rettelser (2)</vt:lpstr>
      <vt:lpstr>PowerPoint-præsentation</vt:lpstr>
      <vt:lpstr>PowerPoint-præsentation</vt:lpstr>
      <vt:lpstr>Håndtering af rettelser (3)</vt:lpstr>
      <vt:lpstr>PowerPoint-præsentation</vt:lpstr>
      <vt:lpstr>PowerPoint-præsentation</vt:lpstr>
      <vt:lpstr>PowerPoint-præsentation</vt:lpstr>
      <vt:lpstr>Samarbejde (1)</vt:lpstr>
      <vt:lpstr>PowerPoint-præsentation</vt:lpstr>
      <vt:lpstr>PowerPoint-præsentation</vt:lpstr>
      <vt:lpstr>PowerPoint-præsentation</vt:lpstr>
      <vt:lpstr>PowerPoint-præsentation</vt:lpstr>
      <vt:lpstr>Samarbejde (2)</vt:lpstr>
      <vt:lpstr>PowerPoint-præsentation</vt:lpstr>
      <vt:lpstr>PowerPoint-præsentation</vt:lpstr>
      <vt:lpstr>Samarbejde (3)</vt:lpstr>
      <vt:lpstr>PowerPoint-præsentation</vt:lpstr>
      <vt:lpstr>Samarbejde (4)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Samarbejde (5)</vt:lpstr>
      <vt:lpstr>END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og GitHub</dc:title>
  <dc:creator>Per Laursen</dc:creator>
  <cp:lastModifiedBy>Per Laursen</cp:lastModifiedBy>
  <cp:revision>58</cp:revision>
  <dcterms:created xsi:type="dcterms:W3CDTF">2017-04-29T08:30:03Z</dcterms:created>
  <dcterms:modified xsi:type="dcterms:W3CDTF">2018-05-06T19:30:19Z</dcterms:modified>
</cp:coreProperties>
</file>