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34" r:id="rId3"/>
    <p:sldId id="331" r:id="rId4"/>
    <p:sldId id="332" r:id="rId5"/>
    <p:sldId id="335" r:id="rId6"/>
    <p:sldId id="336" r:id="rId7"/>
    <p:sldId id="328" r:id="rId8"/>
    <p:sldId id="337" r:id="rId9"/>
    <p:sldId id="342" r:id="rId10"/>
    <p:sldId id="343" r:id="rId11"/>
    <p:sldId id="344" r:id="rId12"/>
    <p:sldId id="345" r:id="rId13"/>
    <p:sldId id="349" r:id="rId14"/>
    <p:sldId id="346" r:id="rId15"/>
    <p:sldId id="347" r:id="rId16"/>
    <p:sldId id="348" r:id="rId17"/>
    <p:sldId id="350" r:id="rId18"/>
    <p:sldId id="351" r:id="rId19"/>
    <p:sldId id="339" r:id="rId20"/>
    <p:sldId id="341" r:id="rId21"/>
    <p:sldId id="340" r:id="rId22"/>
    <p:sldId id="352" r:id="rId23"/>
    <p:sldId id="353" r:id="rId24"/>
    <p:sldId id="354" r:id="rId25"/>
    <p:sldId id="355" r:id="rId26"/>
    <p:sldId id="356" r:id="rId27"/>
    <p:sldId id="359" r:id="rId28"/>
    <p:sldId id="358" r:id="rId29"/>
    <p:sldId id="357" r:id="rId30"/>
    <p:sldId id="360" r:id="rId31"/>
    <p:sldId id="361" r:id="rId32"/>
    <p:sldId id="362" r:id="rId33"/>
    <p:sldId id="364" r:id="rId34"/>
    <p:sldId id="363" r:id="rId3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2"/>
            <a:ext cx="9144000" cy="2387600"/>
          </a:xfrm>
        </p:spPr>
        <p:txBody>
          <a:bodyPr>
            <a:normAutofit/>
          </a:bodyPr>
          <a:lstStyle/>
          <a:p>
            <a:r>
              <a:rPr lang="da-DK" sz="16000" smtClean="0"/>
              <a:t>Tasks</a:t>
            </a:r>
            <a:endParaRPr lang="da-DK" sz="160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649705"/>
            <a:ext cx="9793705" cy="5642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CPU</a:t>
            </a:r>
            <a:endParaRPr lang="da-DK" sz="7200"/>
          </a:p>
        </p:txBody>
      </p:sp>
      <p:sp>
        <p:nvSpPr>
          <p:cNvPr id="5" name="Afrundet rektangel 4"/>
          <p:cNvSpPr/>
          <p:nvPr/>
        </p:nvSpPr>
        <p:spPr>
          <a:xfrm>
            <a:off x="1780674" y="8602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6" name="Afrundet rektangel 5"/>
          <p:cNvSpPr/>
          <p:nvPr/>
        </p:nvSpPr>
        <p:spPr>
          <a:xfrm>
            <a:off x="1836821" y="36415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7" name="Afrundet rektangel 6"/>
          <p:cNvSpPr/>
          <p:nvPr/>
        </p:nvSpPr>
        <p:spPr>
          <a:xfrm>
            <a:off x="7124700" y="8602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8" name="Afrundet rektangel 7"/>
          <p:cNvSpPr/>
          <p:nvPr/>
        </p:nvSpPr>
        <p:spPr>
          <a:xfrm>
            <a:off x="7124700" y="36415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</p:spTree>
    <p:extLst>
      <p:ext uri="{BB962C8B-B14F-4D97-AF65-F5344CB8AC3E}">
        <p14:creationId xmlns:p14="http://schemas.microsoft.com/office/powerpoint/2010/main" val="298522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649705"/>
            <a:ext cx="9793705" cy="5642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CPU</a:t>
            </a:r>
            <a:endParaRPr lang="da-DK" sz="7200"/>
          </a:p>
        </p:txBody>
      </p:sp>
      <p:sp>
        <p:nvSpPr>
          <p:cNvPr id="5" name="Afrundet rektangel 4"/>
          <p:cNvSpPr/>
          <p:nvPr/>
        </p:nvSpPr>
        <p:spPr>
          <a:xfrm>
            <a:off x="1780674" y="8602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6" name="Afrundet rektangel 5"/>
          <p:cNvSpPr/>
          <p:nvPr/>
        </p:nvSpPr>
        <p:spPr>
          <a:xfrm>
            <a:off x="1836821" y="36415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7" name="Afrundet rektangel 6"/>
          <p:cNvSpPr/>
          <p:nvPr/>
        </p:nvSpPr>
        <p:spPr>
          <a:xfrm>
            <a:off x="7124700" y="8602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8" name="Afrundet rektangel 7"/>
          <p:cNvSpPr/>
          <p:nvPr/>
        </p:nvSpPr>
        <p:spPr>
          <a:xfrm>
            <a:off x="7124700" y="36415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2" name="Afrundet rektangel 1"/>
          <p:cNvSpPr/>
          <p:nvPr/>
        </p:nvSpPr>
        <p:spPr>
          <a:xfrm>
            <a:off x="2514600" y="1149016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9" name="Afrundet rektangel 8"/>
          <p:cNvSpPr/>
          <p:nvPr/>
        </p:nvSpPr>
        <p:spPr>
          <a:xfrm>
            <a:off x="2053390" y="228800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0" name="Afrundet rektangel 9"/>
          <p:cNvSpPr/>
          <p:nvPr/>
        </p:nvSpPr>
        <p:spPr>
          <a:xfrm>
            <a:off x="3922295" y="2027321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1" name="Afrundet rektangel 10"/>
          <p:cNvSpPr/>
          <p:nvPr/>
        </p:nvSpPr>
        <p:spPr>
          <a:xfrm>
            <a:off x="7453563" y="224188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2" name="Afrundet rektangel 11"/>
          <p:cNvSpPr/>
          <p:nvPr/>
        </p:nvSpPr>
        <p:spPr>
          <a:xfrm>
            <a:off x="9041732" y="114099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3" name="Afrundet rektangel 12"/>
          <p:cNvSpPr/>
          <p:nvPr/>
        </p:nvSpPr>
        <p:spPr>
          <a:xfrm>
            <a:off x="7495674" y="3884196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4" name="Afrundet rektangel 13"/>
          <p:cNvSpPr/>
          <p:nvPr/>
        </p:nvSpPr>
        <p:spPr>
          <a:xfrm>
            <a:off x="7566861" y="4957013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5" name="Afrundet rektangel 14"/>
          <p:cNvSpPr/>
          <p:nvPr/>
        </p:nvSpPr>
        <p:spPr>
          <a:xfrm>
            <a:off x="9041731" y="3747837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6" name="Afrundet rektangel 15"/>
          <p:cNvSpPr/>
          <p:nvPr/>
        </p:nvSpPr>
        <p:spPr>
          <a:xfrm>
            <a:off x="2177716" y="380799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7" name="Afrundet rektangel 16"/>
          <p:cNvSpPr/>
          <p:nvPr/>
        </p:nvSpPr>
        <p:spPr>
          <a:xfrm>
            <a:off x="3838073" y="4957012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8" name="Afrundet rektangel 17"/>
          <p:cNvSpPr/>
          <p:nvPr/>
        </p:nvSpPr>
        <p:spPr>
          <a:xfrm>
            <a:off x="9174079" y="479458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71314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649705"/>
            <a:ext cx="9793705" cy="5642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CPU</a:t>
            </a:r>
            <a:endParaRPr lang="da-DK" sz="7200"/>
          </a:p>
        </p:txBody>
      </p:sp>
      <p:sp>
        <p:nvSpPr>
          <p:cNvPr id="5" name="Afrundet rektangel 4"/>
          <p:cNvSpPr/>
          <p:nvPr/>
        </p:nvSpPr>
        <p:spPr>
          <a:xfrm>
            <a:off x="1780674" y="8602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6" name="Afrundet rektangel 5"/>
          <p:cNvSpPr/>
          <p:nvPr/>
        </p:nvSpPr>
        <p:spPr>
          <a:xfrm>
            <a:off x="1836821" y="36415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7" name="Afrundet rektangel 6"/>
          <p:cNvSpPr/>
          <p:nvPr/>
        </p:nvSpPr>
        <p:spPr>
          <a:xfrm>
            <a:off x="7124700" y="8602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8" name="Afrundet rektangel 7"/>
          <p:cNvSpPr/>
          <p:nvPr/>
        </p:nvSpPr>
        <p:spPr>
          <a:xfrm>
            <a:off x="7124700" y="36415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2" name="Afrundet rektangel 1"/>
          <p:cNvSpPr/>
          <p:nvPr/>
        </p:nvSpPr>
        <p:spPr>
          <a:xfrm>
            <a:off x="2514600" y="1149016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9" name="Afrundet rektangel 8"/>
          <p:cNvSpPr/>
          <p:nvPr/>
        </p:nvSpPr>
        <p:spPr>
          <a:xfrm>
            <a:off x="2053390" y="228800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0" name="Afrundet rektangel 9"/>
          <p:cNvSpPr/>
          <p:nvPr/>
        </p:nvSpPr>
        <p:spPr>
          <a:xfrm>
            <a:off x="3922295" y="2027321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1" name="Afrundet rektangel 10"/>
          <p:cNvSpPr/>
          <p:nvPr/>
        </p:nvSpPr>
        <p:spPr>
          <a:xfrm>
            <a:off x="7453563" y="224188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2" name="Afrundet rektangel 11"/>
          <p:cNvSpPr/>
          <p:nvPr/>
        </p:nvSpPr>
        <p:spPr>
          <a:xfrm>
            <a:off x="9041732" y="114099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3" name="Afrundet rektangel 12"/>
          <p:cNvSpPr/>
          <p:nvPr/>
        </p:nvSpPr>
        <p:spPr>
          <a:xfrm>
            <a:off x="7495674" y="3884196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4" name="Afrundet rektangel 13"/>
          <p:cNvSpPr/>
          <p:nvPr/>
        </p:nvSpPr>
        <p:spPr>
          <a:xfrm>
            <a:off x="7566861" y="4957013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5" name="Afrundet rektangel 14"/>
          <p:cNvSpPr/>
          <p:nvPr/>
        </p:nvSpPr>
        <p:spPr>
          <a:xfrm>
            <a:off x="9041731" y="3747837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6" name="Afrundet rektangel 15"/>
          <p:cNvSpPr/>
          <p:nvPr/>
        </p:nvSpPr>
        <p:spPr>
          <a:xfrm>
            <a:off x="2177716" y="380799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7" name="Afrundet rektangel 16"/>
          <p:cNvSpPr/>
          <p:nvPr/>
        </p:nvSpPr>
        <p:spPr>
          <a:xfrm>
            <a:off x="3838073" y="4957012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8" name="Afrundet rektangel 17"/>
          <p:cNvSpPr/>
          <p:nvPr/>
        </p:nvSpPr>
        <p:spPr>
          <a:xfrm>
            <a:off x="9174079" y="479458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3" name="Afrundet rektangel 2"/>
          <p:cNvSpPr/>
          <p:nvPr/>
        </p:nvSpPr>
        <p:spPr>
          <a:xfrm>
            <a:off x="1964268" y="948489"/>
            <a:ext cx="1891854" cy="2295938"/>
          </a:xfrm>
          <a:prstGeom prst="roundRect">
            <a:avLst/>
          </a:prstGeom>
          <a:solidFill>
            <a:schemeClr val="bg2">
              <a:lumMod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19" name="Afrundet rektangel 18"/>
          <p:cNvSpPr/>
          <p:nvPr/>
        </p:nvSpPr>
        <p:spPr>
          <a:xfrm>
            <a:off x="7321972" y="1307252"/>
            <a:ext cx="1568361" cy="1919305"/>
          </a:xfrm>
          <a:prstGeom prst="roundRect">
            <a:avLst/>
          </a:prstGeom>
          <a:solidFill>
            <a:schemeClr val="bg2">
              <a:lumMod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20" name="Afrundet rektangel 19"/>
          <p:cNvSpPr/>
          <p:nvPr/>
        </p:nvSpPr>
        <p:spPr>
          <a:xfrm>
            <a:off x="7321972" y="3729834"/>
            <a:ext cx="3175580" cy="2295938"/>
          </a:xfrm>
          <a:prstGeom prst="roundRect">
            <a:avLst/>
          </a:prstGeom>
          <a:solidFill>
            <a:schemeClr val="bg2">
              <a:lumMod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402230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5540587"/>
            <a:ext cx="9793705" cy="751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CPU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337857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5540587"/>
            <a:ext cx="9793705" cy="751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CPU</a:t>
            </a:r>
            <a:endParaRPr lang="da-DK" sz="3600"/>
          </a:p>
        </p:txBody>
      </p:sp>
      <p:sp>
        <p:nvSpPr>
          <p:cNvPr id="21" name="Afrundet rektangel 20"/>
          <p:cNvSpPr/>
          <p:nvPr/>
        </p:nvSpPr>
        <p:spPr>
          <a:xfrm>
            <a:off x="1335503" y="4070771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2" name="Afrundet rektangel 21"/>
          <p:cNvSpPr/>
          <p:nvPr/>
        </p:nvSpPr>
        <p:spPr>
          <a:xfrm>
            <a:off x="3999265" y="4070773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3" name="Afrundet rektangel 22"/>
          <p:cNvSpPr/>
          <p:nvPr/>
        </p:nvSpPr>
        <p:spPr>
          <a:xfrm>
            <a:off x="6663027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4" name="Afrundet rektangel 23"/>
          <p:cNvSpPr/>
          <p:nvPr/>
        </p:nvSpPr>
        <p:spPr>
          <a:xfrm>
            <a:off x="9326789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cxnSp>
        <p:nvCxnSpPr>
          <p:cNvPr id="26" name="Lige forbindelse 25"/>
          <p:cNvCxnSpPr/>
          <p:nvPr/>
        </p:nvCxnSpPr>
        <p:spPr>
          <a:xfrm flipV="1">
            <a:off x="508000" y="5161280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ktangel 38"/>
          <p:cNvSpPr/>
          <p:nvPr/>
        </p:nvSpPr>
        <p:spPr>
          <a:xfrm>
            <a:off x="5493173" y="4930987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Hardware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667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5540587"/>
            <a:ext cx="9793705" cy="751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CPU</a:t>
            </a:r>
            <a:endParaRPr lang="da-DK" sz="3600"/>
          </a:p>
        </p:txBody>
      </p:sp>
      <p:sp>
        <p:nvSpPr>
          <p:cNvPr id="21" name="Afrundet rektangel 20"/>
          <p:cNvSpPr/>
          <p:nvPr/>
        </p:nvSpPr>
        <p:spPr>
          <a:xfrm>
            <a:off x="1335503" y="4070771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2" name="Afrundet rektangel 21"/>
          <p:cNvSpPr/>
          <p:nvPr/>
        </p:nvSpPr>
        <p:spPr>
          <a:xfrm>
            <a:off x="3999265" y="4070773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3" name="Afrundet rektangel 22"/>
          <p:cNvSpPr/>
          <p:nvPr/>
        </p:nvSpPr>
        <p:spPr>
          <a:xfrm>
            <a:off x="6663027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4" name="Afrundet rektangel 23"/>
          <p:cNvSpPr/>
          <p:nvPr/>
        </p:nvSpPr>
        <p:spPr>
          <a:xfrm>
            <a:off x="9326789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cxnSp>
        <p:nvCxnSpPr>
          <p:cNvPr id="26" name="Lige forbindelse 25"/>
          <p:cNvCxnSpPr/>
          <p:nvPr/>
        </p:nvCxnSpPr>
        <p:spPr>
          <a:xfrm flipV="1">
            <a:off x="508000" y="5161280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forbindelse 26"/>
          <p:cNvCxnSpPr/>
          <p:nvPr/>
        </p:nvCxnSpPr>
        <p:spPr>
          <a:xfrm flipV="1">
            <a:off x="508000" y="3745648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rundet rektangel 27"/>
          <p:cNvSpPr/>
          <p:nvPr/>
        </p:nvSpPr>
        <p:spPr>
          <a:xfrm>
            <a:off x="1335503" y="2692056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29" name="Afrundet rektangel 28"/>
          <p:cNvSpPr/>
          <p:nvPr/>
        </p:nvSpPr>
        <p:spPr>
          <a:xfrm>
            <a:off x="2923850" y="2692055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0" name="Afrundet rektangel 29"/>
          <p:cNvSpPr/>
          <p:nvPr/>
        </p:nvSpPr>
        <p:spPr>
          <a:xfrm>
            <a:off x="4512197" y="2690824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1" name="Afrundet rektangel 30"/>
          <p:cNvSpPr/>
          <p:nvPr/>
        </p:nvSpPr>
        <p:spPr>
          <a:xfrm>
            <a:off x="6055360" y="2697643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2" name="Afrundet rektangel 31"/>
          <p:cNvSpPr/>
          <p:nvPr/>
        </p:nvSpPr>
        <p:spPr>
          <a:xfrm>
            <a:off x="7643707" y="2682820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3" name="Afrundet rektangel 32"/>
          <p:cNvSpPr/>
          <p:nvPr/>
        </p:nvSpPr>
        <p:spPr>
          <a:xfrm>
            <a:off x="9186870" y="2661269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19" name="Rektangel 18"/>
          <p:cNvSpPr/>
          <p:nvPr/>
        </p:nvSpPr>
        <p:spPr>
          <a:xfrm>
            <a:off x="5493173" y="4930987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Hardware</a:t>
            </a:r>
            <a:endParaRPr lang="da-DK"/>
          </a:p>
        </p:txBody>
      </p:sp>
      <p:sp>
        <p:nvSpPr>
          <p:cNvPr id="20" name="Rektangel 19"/>
          <p:cNvSpPr/>
          <p:nvPr/>
        </p:nvSpPr>
        <p:spPr>
          <a:xfrm>
            <a:off x="5493173" y="3495970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Operating system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121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5540587"/>
            <a:ext cx="9793705" cy="751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CPU</a:t>
            </a:r>
            <a:endParaRPr lang="da-DK" sz="3600"/>
          </a:p>
        </p:txBody>
      </p:sp>
      <p:sp>
        <p:nvSpPr>
          <p:cNvPr id="21" name="Afrundet rektangel 20"/>
          <p:cNvSpPr/>
          <p:nvPr/>
        </p:nvSpPr>
        <p:spPr>
          <a:xfrm>
            <a:off x="1335503" y="4070771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2" name="Afrundet rektangel 21"/>
          <p:cNvSpPr/>
          <p:nvPr/>
        </p:nvSpPr>
        <p:spPr>
          <a:xfrm>
            <a:off x="3999265" y="4070773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3" name="Afrundet rektangel 22"/>
          <p:cNvSpPr/>
          <p:nvPr/>
        </p:nvSpPr>
        <p:spPr>
          <a:xfrm>
            <a:off x="6663027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4" name="Afrundet rektangel 23"/>
          <p:cNvSpPr/>
          <p:nvPr/>
        </p:nvSpPr>
        <p:spPr>
          <a:xfrm>
            <a:off x="9326789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cxnSp>
        <p:nvCxnSpPr>
          <p:cNvPr id="26" name="Lige forbindelse 25"/>
          <p:cNvCxnSpPr/>
          <p:nvPr/>
        </p:nvCxnSpPr>
        <p:spPr>
          <a:xfrm flipV="1">
            <a:off x="508000" y="5161280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forbindelse 26"/>
          <p:cNvCxnSpPr/>
          <p:nvPr/>
        </p:nvCxnSpPr>
        <p:spPr>
          <a:xfrm flipV="1">
            <a:off x="508000" y="3745648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rundet rektangel 27"/>
          <p:cNvSpPr/>
          <p:nvPr/>
        </p:nvSpPr>
        <p:spPr>
          <a:xfrm>
            <a:off x="1335503" y="2692056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29" name="Afrundet rektangel 28"/>
          <p:cNvSpPr/>
          <p:nvPr/>
        </p:nvSpPr>
        <p:spPr>
          <a:xfrm>
            <a:off x="2923850" y="2692055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0" name="Afrundet rektangel 29"/>
          <p:cNvSpPr/>
          <p:nvPr/>
        </p:nvSpPr>
        <p:spPr>
          <a:xfrm>
            <a:off x="4512197" y="2690824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1" name="Afrundet rektangel 30"/>
          <p:cNvSpPr/>
          <p:nvPr/>
        </p:nvSpPr>
        <p:spPr>
          <a:xfrm>
            <a:off x="6055360" y="2697643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2" name="Afrundet rektangel 31"/>
          <p:cNvSpPr/>
          <p:nvPr/>
        </p:nvSpPr>
        <p:spPr>
          <a:xfrm>
            <a:off x="7643707" y="2682820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3" name="Afrundet rektangel 32"/>
          <p:cNvSpPr/>
          <p:nvPr/>
        </p:nvSpPr>
        <p:spPr>
          <a:xfrm>
            <a:off x="9186870" y="2661269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cxnSp>
        <p:nvCxnSpPr>
          <p:cNvPr id="34" name="Lige forbindelse 33"/>
          <p:cNvCxnSpPr/>
          <p:nvPr/>
        </p:nvCxnSpPr>
        <p:spPr>
          <a:xfrm flipV="1">
            <a:off x="508000" y="2318336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frundet rektangel 34"/>
          <p:cNvSpPr/>
          <p:nvPr/>
        </p:nvSpPr>
        <p:spPr>
          <a:xfrm>
            <a:off x="1290785" y="1075357"/>
            <a:ext cx="3064468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37" name="Afrundet rektangel 36"/>
          <p:cNvSpPr/>
          <p:nvPr/>
        </p:nvSpPr>
        <p:spPr>
          <a:xfrm>
            <a:off x="4700121" y="1074126"/>
            <a:ext cx="2161266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38" name="Afrundet rektangel 37"/>
          <p:cNvSpPr/>
          <p:nvPr/>
        </p:nvSpPr>
        <p:spPr>
          <a:xfrm>
            <a:off x="7206255" y="1044571"/>
            <a:ext cx="382073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19" name="Rektangel 18"/>
          <p:cNvSpPr/>
          <p:nvPr/>
        </p:nvSpPr>
        <p:spPr>
          <a:xfrm>
            <a:off x="5493173" y="4930987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Hardware</a:t>
            </a:r>
            <a:endParaRPr lang="da-DK"/>
          </a:p>
        </p:txBody>
      </p:sp>
      <p:sp>
        <p:nvSpPr>
          <p:cNvPr id="20" name="Rektangel 19"/>
          <p:cNvSpPr/>
          <p:nvPr/>
        </p:nvSpPr>
        <p:spPr>
          <a:xfrm>
            <a:off x="5493173" y="3495970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Operating system</a:t>
            </a:r>
            <a:endParaRPr lang="da-DK"/>
          </a:p>
        </p:txBody>
      </p:sp>
      <p:sp>
        <p:nvSpPr>
          <p:cNvPr id="25" name="Rektangel 24"/>
          <p:cNvSpPr/>
          <p:nvPr/>
        </p:nvSpPr>
        <p:spPr>
          <a:xfrm>
            <a:off x="5493173" y="2060953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.NET runtime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309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776435" y="270333"/>
            <a:ext cx="10911840" cy="173397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>
                <a:solidFill>
                  <a:schemeClr val="tx1"/>
                </a:solidFill>
              </a:rPr>
              <a:t>Application</a:t>
            </a:r>
            <a:endParaRPr lang="da-DK" sz="3200">
              <a:solidFill>
                <a:schemeClr val="tx1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1335503" y="5540587"/>
            <a:ext cx="9793705" cy="751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CPU</a:t>
            </a:r>
            <a:endParaRPr lang="da-DK" sz="3600"/>
          </a:p>
        </p:txBody>
      </p:sp>
      <p:sp>
        <p:nvSpPr>
          <p:cNvPr id="21" name="Afrundet rektangel 20"/>
          <p:cNvSpPr/>
          <p:nvPr/>
        </p:nvSpPr>
        <p:spPr>
          <a:xfrm>
            <a:off x="1335503" y="4070771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2" name="Afrundet rektangel 21"/>
          <p:cNvSpPr/>
          <p:nvPr/>
        </p:nvSpPr>
        <p:spPr>
          <a:xfrm>
            <a:off x="3999265" y="4070773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3" name="Afrundet rektangel 22"/>
          <p:cNvSpPr/>
          <p:nvPr/>
        </p:nvSpPr>
        <p:spPr>
          <a:xfrm>
            <a:off x="6663027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4" name="Afrundet rektangel 23"/>
          <p:cNvSpPr/>
          <p:nvPr/>
        </p:nvSpPr>
        <p:spPr>
          <a:xfrm>
            <a:off x="9326789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cxnSp>
        <p:nvCxnSpPr>
          <p:cNvPr id="26" name="Lige forbindelse 25"/>
          <p:cNvCxnSpPr/>
          <p:nvPr/>
        </p:nvCxnSpPr>
        <p:spPr>
          <a:xfrm flipV="1">
            <a:off x="508000" y="5161280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forbindelse 26"/>
          <p:cNvCxnSpPr/>
          <p:nvPr/>
        </p:nvCxnSpPr>
        <p:spPr>
          <a:xfrm flipV="1">
            <a:off x="508000" y="3745648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rundet rektangel 27"/>
          <p:cNvSpPr/>
          <p:nvPr/>
        </p:nvSpPr>
        <p:spPr>
          <a:xfrm>
            <a:off x="1335503" y="2692056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29" name="Afrundet rektangel 28"/>
          <p:cNvSpPr/>
          <p:nvPr/>
        </p:nvSpPr>
        <p:spPr>
          <a:xfrm>
            <a:off x="2923850" y="2692055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0" name="Afrundet rektangel 29"/>
          <p:cNvSpPr/>
          <p:nvPr/>
        </p:nvSpPr>
        <p:spPr>
          <a:xfrm>
            <a:off x="4512197" y="2690824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1" name="Afrundet rektangel 30"/>
          <p:cNvSpPr/>
          <p:nvPr/>
        </p:nvSpPr>
        <p:spPr>
          <a:xfrm>
            <a:off x="6055360" y="2697643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2" name="Afrundet rektangel 31"/>
          <p:cNvSpPr/>
          <p:nvPr/>
        </p:nvSpPr>
        <p:spPr>
          <a:xfrm>
            <a:off x="7643707" y="2682820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3" name="Afrundet rektangel 32"/>
          <p:cNvSpPr/>
          <p:nvPr/>
        </p:nvSpPr>
        <p:spPr>
          <a:xfrm>
            <a:off x="9186870" y="2661269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cxnSp>
        <p:nvCxnSpPr>
          <p:cNvPr id="34" name="Lige forbindelse 33"/>
          <p:cNvCxnSpPr/>
          <p:nvPr/>
        </p:nvCxnSpPr>
        <p:spPr>
          <a:xfrm flipV="1">
            <a:off x="508000" y="2318336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frundet rektangel 34"/>
          <p:cNvSpPr/>
          <p:nvPr/>
        </p:nvSpPr>
        <p:spPr>
          <a:xfrm>
            <a:off x="1290785" y="1075357"/>
            <a:ext cx="3064468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37" name="Afrundet rektangel 36"/>
          <p:cNvSpPr/>
          <p:nvPr/>
        </p:nvSpPr>
        <p:spPr>
          <a:xfrm>
            <a:off x="4700121" y="1074126"/>
            <a:ext cx="2161266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38" name="Afrundet rektangel 37"/>
          <p:cNvSpPr/>
          <p:nvPr/>
        </p:nvSpPr>
        <p:spPr>
          <a:xfrm>
            <a:off x="7206255" y="1044571"/>
            <a:ext cx="382073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19" name="Rektangel 18"/>
          <p:cNvSpPr/>
          <p:nvPr/>
        </p:nvSpPr>
        <p:spPr>
          <a:xfrm>
            <a:off x="5493173" y="4930987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Hardware</a:t>
            </a:r>
            <a:endParaRPr lang="da-DK"/>
          </a:p>
        </p:txBody>
      </p:sp>
      <p:sp>
        <p:nvSpPr>
          <p:cNvPr id="20" name="Rektangel 19"/>
          <p:cNvSpPr/>
          <p:nvPr/>
        </p:nvSpPr>
        <p:spPr>
          <a:xfrm>
            <a:off x="5493173" y="3495970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Operating system</a:t>
            </a:r>
            <a:endParaRPr lang="da-DK"/>
          </a:p>
        </p:txBody>
      </p:sp>
      <p:sp>
        <p:nvSpPr>
          <p:cNvPr id="25" name="Rektangel 24"/>
          <p:cNvSpPr/>
          <p:nvPr/>
        </p:nvSpPr>
        <p:spPr>
          <a:xfrm>
            <a:off x="5493173" y="2060953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.NET runtime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395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789982" y="2749373"/>
            <a:ext cx="10911840" cy="173397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>
                <a:solidFill>
                  <a:schemeClr val="tx1"/>
                </a:solidFill>
              </a:rPr>
              <a:t>Application</a:t>
            </a:r>
            <a:endParaRPr lang="da-DK" sz="3200">
              <a:solidFill>
                <a:schemeClr val="tx1"/>
              </a:solidFill>
            </a:endParaRPr>
          </a:p>
        </p:txBody>
      </p:sp>
      <p:sp>
        <p:nvSpPr>
          <p:cNvPr id="35" name="Afrundet rektangel 34"/>
          <p:cNvSpPr/>
          <p:nvPr/>
        </p:nvSpPr>
        <p:spPr>
          <a:xfrm>
            <a:off x="1304332" y="3554397"/>
            <a:ext cx="3064468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37" name="Afrundet rektangel 36"/>
          <p:cNvSpPr/>
          <p:nvPr/>
        </p:nvSpPr>
        <p:spPr>
          <a:xfrm>
            <a:off x="4713668" y="3553166"/>
            <a:ext cx="2161266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38" name="Afrundet rektangel 37"/>
          <p:cNvSpPr/>
          <p:nvPr/>
        </p:nvSpPr>
        <p:spPr>
          <a:xfrm>
            <a:off x="7219802" y="3523611"/>
            <a:ext cx="382073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3" name="Smilende ansigt 2"/>
          <p:cNvSpPr/>
          <p:nvPr/>
        </p:nvSpPr>
        <p:spPr>
          <a:xfrm>
            <a:off x="4818941" y="460586"/>
            <a:ext cx="1950720" cy="2025226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929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GUI</a:t>
            </a:r>
            <a:endParaRPr lang="da-DK" sz="7200"/>
          </a:p>
        </p:txBody>
      </p:sp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29"/>
            <a:ext cx="4449679" cy="461728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 taskA =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(()=&gt;{…});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 taskB </a:t>
            </a:r>
            <a:r>
              <a:rPr lang="en-US" sz="1600" b="1">
                <a:latin typeface="Consolas" panose="020B0609020204030204" pitchFamily="49" charset="0"/>
              </a:rPr>
              <a:t>=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(()=&gt;{…});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taskA.Start();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taskB.Start();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.WaitAll(taskA, taskB);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(resultA + resultB)/2;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</a:t>
            </a:r>
            <a:endParaRPr lang="en-US" sz="16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0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GUI</a:t>
            </a:r>
            <a:endParaRPr lang="da-DK" sz="7200"/>
          </a:p>
        </p:txBody>
      </p:sp>
      <p:sp>
        <p:nvSpPr>
          <p:cNvPr id="3" name="Højrepil 2"/>
          <p:cNvSpPr/>
          <p:nvPr/>
        </p:nvSpPr>
        <p:spPr>
          <a:xfrm>
            <a:off x="2767263" y="1455821"/>
            <a:ext cx="2292016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Request</a:t>
            </a:r>
            <a:endParaRPr lang="da-DK" sz="2400"/>
          </a:p>
        </p:txBody>
      </p:sp>
      <p:sp>
        <p:nvSpPr>
          <p:cNvPr id="5" name="Højrepil 4"/>
          <p:cNvSpPr/>
          <p:nvPr/>
        </p:nvSpPr>
        <p:spPr>
          <a:xfrm flipH="1">
            <a:off x="2767263" y="4186989"/>
            <a:ext cx="2083468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Response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5416217" y="1455821"/>
            <a:ext cx="2003258" cy="3880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Task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369096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GUI</a:t>
            </a:r>
            <a:endParaRPr lang="da-DK" sz="7200"/>
          </a:p>
        </p:txBody>
      </p:sp>
      <p:sp>
        <p:nvSpPr>
          <p:cNvPr id="3" name="Højrepil 2"/>
          <p:cNvSpPr/>
          <p:nvPr/>
        </p:nvSpPr>
        <p:spPr>
          <a:xfrm>
            <a:off x="2767263" y="1455821"/>
            <a:ext cx="2292016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Request</a:t>
            </a:r>
            <a:endParaRPr lang="da-DK" sz="2400"/>
          </a:p>
        </p:txBody>
      </p:sp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29"/>
            <a:ext cx="4449679" cy="461728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 taskA =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(()=&gt;{…});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 taskB </a:t>
            </a:r>
            <a:r>
              <a:rPr lang="en-US" sz="1600" b="1">
                <a:latin typeface="Consolas" panose="020B0609020204030204" pitchFamily="49" charset="0"/>
              </a:rPr>
              <a:t>=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(()=&gt;{…});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taskA.Start();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taskB.Start();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rgbClr val="FF0000"/>
                </a:solidFill>
                <a:latin typeface="Consolas" panose="020B0609020204030204" pitchFamily="49" charset="0"/>
              </a:rPr>
              <a:t>Task.WaitAll(taskA, taskB);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(resultA + resultB)/2;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</a:t>
            </a:r>
            <a:endParaRPr lang="en-US" sz="1600" b="1" smtClean="0">
              <a:latin typeface="Consolas" panose="020B0609020204030204" pitchFamily="49" charset="0"/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5416217" y="1455821"/>
            <a:ext cx="894346" cy="2292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</a:t>
            </a:r>
            <a:endParaRPr lang="da-DK" sz="2400"/>
          </a:p>
        </p:txBody>
      </p:sp>
      <p:sp>
        <p:nvSpPr>
          <p:cNvPr id="10" name="Afrundet rektangel 9"/>
          <p:cNvSpPr/>
          <p:nvPr/>
        </p:nvSpPr>
        <p:spPr>
          <a:xfrm>
            <a:off x="6492537" y="1455821"/>
            <a:ext cx="926938" cy="2292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18249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GUI</a:t>
            </a:r>
            <a:endParaRPr lang="da-DK" sz="7200"/>
          </a:p>
        </p:txBody>
      </p:sp>
      <p:sp>
        <p:nvSpPr>
          <p:cNvPr id="3" name="Højrepil 2"/>
          <p:cNvSpPr/>
          <p:nvPr/>
        </p:nvSpPr>
        <p:spPr>
          <a:xfrm>
            <a:off x="2767263" y="1455821"/>
            <a:ext cx="2292016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Request</a:t>
            </a:r>
            <a:endParaRPr lang="da-DK" sz="2400"/>
          </a:p>
        </p:txBody>
      </p:sp>
      <p:sp>
        <p:nvSpPr>
          <p:cNvPr id="5" name="Højrepil 4"/>
          <p:cNvSpPr/>
          <p:nvPr/>
        </p:nvSpPr>
        <p:spPr>
          <a:xfrm flipH="1">
            <a:off x="2767263" y="4186989"/>
            <a:ext cx="2083468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Response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5416217" y="1455821"/>
            <a:ext cx="894346" cy="2292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</a:t>
            </a:r>
            <a:endParaRPr lang="da-DK" sz="2400"/>
          </a:p>
        </p:txBody>
      </p:sp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29"/>
            <a:ext cx="4449679" cy="461728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 taskA =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(()=&gt;{…});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 taskB </a:t>
            </a:r>
            <a:r>
              <a:rPr lang="en-US" sz="1600" b="1">
                <a:latin typeface="Consolas" panose="020B0609020204030204" pitchFamily="49" charset="0"/>
              </a:rPr>
              <a:t>=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(()=&gt;{…});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taskA.Start();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taskB.Start();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.WaitAll(taskA, taskB);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rgbClr val="FF0000"/>
                </a:solidFill>
                <a:latin typeface="Consolas" panose="020B0609020204030204" pitchFamily="49" charset="0"/>
              </a:rPr>
              <a:t>return (resultA + resultB)/2;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</a:t>
            </a:r>
            <a:endParaRPr lang="en-US" sz="1600" b="1" smtClean="0">
              <a:latin typeface="Consolas" panose="020B0609020204030204" pitchFamily="49" charset="0"/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5416217" y="4259178"/>
            <a:ext cx="2003258" cy="1004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r</a:t>
            </a:r>
            <a:r>
              <a:rPr lang="da-DK" sz="2400" smtClean="0"/>
              <a:t>esult</a:t>
            </a:r>
            <a:endParaRPr lang="da-DK" sz="2400"/>
          </a:p>
        </p:txBody>
      </p:sp>
      <p:sp>
        <p:nvSpPr>
          <p:cNvPr id="8" name="Afrundet rektangel 7"/>
          <p:cNvSpPr/>
          <p:nvPr/>
        </p:nvSpPr>
        <p:spPr>
          <a:xfrm>
            <a:off x="6492537" y="1455821"/>
            <a:ext cx="926938" cy="2292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</a:t>
            </a:r>
            <a:endParaRPr lang="da-DK" sz="2400"/>
          </a:p>
        </p:txBody>
      </p:sp>
      <p:sp>
        <p:nvSpPr>
          <p:cNvPr id="11" name="Højrepil 10"/>
          <p:cNvSpPr/>
          <p:nvPr/>
        </p:nvSpPr>
        <p:spPr>
          <a:xfrm rot="5400000">
            <a:off x="6498805" y="3875424"/>
            <a:ext cx="914400" cy="56297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/>
          </a:p>
        </p:txBody>
      </p:sp>
      <p:sp>
        <p:nvSpPr>
          <p:cNvPr id="12" name="Højrepil 11"/>
          <p:cNvSpPr/>
          <p:nvPr/>
        </p:nvSpPr>
        <p:spPr>
          <a:xfrm rot="5400000">
            <a:off x="5406189" y="3875423"/>
            <a:ext cx="914400" cy="56297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406978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Division into independent tasks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Dictated by the structure of the calculation</a:t>
            </a:r>
          </a:p>
          <a:p>
            <a:r>
              <a:rPr lang="da-DK" smtClean="0"/>
              <a:t>Ranging from very simple to impossible…</a:t>
            </a:r>
          </a:p>
          <a:p>
            <a:r>
              <a:rPr lang="da-DK" smtClean="0"/>
              <a:t>Each partial calculation is ”wrapped” into a </a:t>
            </a:r>
            <a:r>
              <a:rPr lang="da-DK" b="1" smtClean="0"/>
              <a:t>Task</a:t>
            </a:r>
            <a:r>
              <a:rPr lang="da-DK" smtClean="0"/>
              <a:t> object</a:t>
            </a:r>
          </a:p>
          <a:p>
            <a:r>
              <a:rPr lang="da-DK" smtClean="0"/>
              <a:t>Started with </a:t>
            </a:r>
            <a:r>
              <a:rPr lang="da-DK" b="1" smtClean="0"/>
              <a:t>taskA.Start() </a:t>
            </a:r>
            <a:r>
              <a:rPr lang="da-DK" smtClean="0"/>
              <a:t>or </a:t>
            </a:r>
            <a:r>
              <a:rPr lang="da-DK" b="1" smtClean="0"/>
              <a:t>Task.Run(…)</a:t>
            </a:r>
          </a:p>
        </p:txBody>
      </p:sp>
    </p:spTree>
    <p:extLst>
      <p:ext uri="{BB962C8B-B14F-4D97-AF65-F5344CB8AC3E}">
        <p14:creationId xmlns:p14="http://schemas.microsoft.com/office/powerpoint/2010/main" val="170238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Division into independent tasks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smtClean="0"/>
          </a:p>
          <a:p>
            <a:pPr marL="0" indent="0">
              <a:buNone/>
            </a:pP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000" b="1" smtClean="0">
                <a:latin typeface="Consolas" panose="020B0609020204030204" pitchFamily="49" charset="0"/>
              </a:rPr>
              <a:t>result = 0;</a:t>
            </a: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result = calc(parameter);</a:t>
            </a:r>
          </a:p>
          <a:p>
            <a:pPr marL="0" indent="0">
              <a:buNone/>
            </a:pP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becomes:</a:t>
            </a:r>
          </a:p>
          <a:p>
            <a:pPr marL="0" indent="0">
              <a:buNone/>
            </a:pP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da-DK" sz="2000" b="1">
                <a:latin typeface="Consolas" panose="020B0609020204030204" pitchFamily="49" charset="0"/>
              </a:rPr>
              <a:t> taskA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da-DK" sz="2000" b="1" smtClean="0">
                <a:latin typeface="Consolas" panose="020B0609020204030204" pitchFamily="49" charset="0"/>
              </a:rPr>
              <a:t>(() </a:t>
            </a:r>
            <a:r>
              <a:rPr lang="da-DK" sz="2000" b="1">
                <a:latin typeface="Consolas" panose="020B0609020204030204" pitchFamily="49" charset="0"/>
              </a:rPr>
              <a:t>=&gt; </a:t>
            </a:r>
            <a:r>
              <a:rPr lang="da-DK" sz="2000" b="1" smtClean="0">
                <a:latin typeface="Consolas" panose="020B0609020204030204" pitchFamily="49" charset="0"/>
              </a:rPr>
              <a:t>{ </a:t>
            </a: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result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= calc(parameter</a:t>
            </a: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); </a:t>
            </a:r>
            <a:r>
              <a:rPr lang="da-DK" sz="2000" b="1" smtClean="0"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da-DK" sz="2000" b="1" smtClean="0">
                <a:latin typeface="Consolas" panose="020B0609020204030204" pitchFamily="49" charset="0"/>
              </a:rPr>
              <a:t>taskA.Start();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53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Synchronisation of tasks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938837" cy="4351338"/>
          </a:xfrm>
        </p:spPr>
        <p:txBody>
          <a:bodyPr/>
          <a:lstStyle/>
          <a:p>
            <a:r>
              <a:rPr lang="da-DK" smtClean="0"/>
              <a:t>At some point, it might not make sense to continue until certain conditions for the tasks are true</a:t>
            </a:r>
          </a:p>
          <a:p>
            <a:pPr lvl="1"/>
            <a:r>
              <a:rPr lang="da-DK" b="1" smtClean="0"/>
              <a:t>taskA.Wait()</a:t>
            </a:r>
            <a:r>
              <a:rPr lang="da-DK" smtClean="0"/>
              <a:t>: Wait until </a:t>
            </a:r>
            <a:r>
              <a:rPr lang="da-DK" b="1" smtClean="0"/>
              <a:t>taskA</a:t>
            </a:r>
            <a:r>
              <a:rPr lang="da-DK" smtClean="0"/>
              <a:t> has completed</a:t>
            </a:r>
          </a:p>
          <a:p>
            <a:pPr lvl="1"/>
            <a:r>
              <a:rPr lang="da-DK" b="1" smtClean="0"/>
              <a:t>Task.WaitAll(taskA, taskB, taskC)</a:t>
            </a:r>
            <a:r>
              <a:rPr lang="da-DK" smtClean="0"/>
              <a:t>: Wait until </a:t>
            </a:r>
            <a:r>
              <a:rPr lang="da-DK" u="sng" smtClean="0"/>
              <a:t>all</a:t>
            </a:r>
            <a:r>
              <a:rPr lang="da-DK" smtClean="0"/>
              <a:t> the specified tasks are completed</a:t>
            </a:r>
          </a:p>
          <a:p>
            <a:pPr lvl="1"/>
            <a:r>
              <a:rPr lang="da-DK" b="1" smtClean="0"/>
              <a:t>Task.WaitAny(taskA</a:t>
            </a:r>
            <a:r>
              <a:rPr lang="da-DK" b="1"/>
              <a:t>, taskB, taskC)</a:t>
            </a:r>
            <a:r>
              <a:rPr lang="da-DK"/>
              <a:t>: Wait until </a:t>
            </a:r>
            <a:r>
              <a:rPr lang="da-DK" u="sng" smtClean="0"/>
              <a:t>at least one of</a:t>
            </a:r>
            <a:r>
              <a:rPr lang="da-DK" smtClean="0"/>
              <a:t> the </a:t>
            </a:r>
            <a:r>
              <a:rPr lang="da-DK"/>
              <a:t>specified tasks are completed</a:t>
            </a:r>
          </a:p>
        </p:txBody>
      </p:sp>
    </p:spTree>
    <p:extLst>
      <p:ext uri="{BB962C8B-B14F-4D97-AF65-F5344CB8AC3E}">
        <p14:creationId xmlns:p14="http://schemas.microsoft.com/office/powerpoint/2010/main" val="288311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227130" y="690880"/>
            <a:ext cx="9637297" cy="2262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WaitAll</a:t>
            </a:r>
            <a:endParaRPr lang="da-DK" sz="4800"/>
          </a:p>
        </p:txBody>
      </p:sp>
      <p:sp>
        <p:nvSpPr>
          <p:cNvPr id="3" name="Afrundet rektangel 2"/>
          <p:cNvSpPr/>
          <p:nvPr/>
        </p:nvSpPr>
        <p:spPr>
          <a:xfrm>
            <a:off x="1880536" y="1739653"/>
            <a:ext cx="2003258" cy="100463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taskA.Wait()</a:t>
            </a:r>
            <a:endParaRPr lang="da-DK" sz="2400"/>
          </a:p>
        </p:txBody>
      </p:sp>
      <p:sp>
        <p:nvSpPr>
          <p:cNvPr id="5" name="Afrundet rektangel 4"/>
          <p:cNvSpPr/>
          <p:nvPr/>
        </p:nvSpPr>
        <p:spPr>
          <a:xfrm>
            <a:off x="4972563" y="1739653"/>
            <a:ext cx="2003258" cy="100463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taskB.Wait</a:t>
            </a:r>
            <a:r>
              <a:rPr lang="da-DK" sz="2400"/>
              <a:t>()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996699" y="1739652"/>
            <a:ext cx="2003258" cy="100463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taskC.Wait</a:t>
            </a:r>
            <a:r>
              <a:rPr lang="da-DK" sz="2400"/>
              <a:t>()</a:t>
            </a:r>
          </a:p>
        </p:txBody>
      </p:sp>
      <p:sp>
        <p:nvSpPr>
          <p:cNvPr id="2" name="Tekstfelt 1"/>
          <p:cNvSpPr txBox="1"/>
          <p:nvPr/>
        </p:nvSpPr>
        <p:spPr>
          <a:xfrm>
            <a:off x="4055320" y="1949582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>
                <a:solidFill>
                  <a:schemeClr val="bg1"/>
                </a:solidFill>
              </a:rPr>
              <a:t>&amp;&amp;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7" name="Tekstfelt 6"/>
          <p:cNvSpPr txBox="1"/>
          <p:nvPr/>
        </p:nvSpPr>
        <p:spPr>
          <a:xfrm>
            <a:off x="7132229" y="1984538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>
                <a:solidFill>
                  <a:schemeClr val="bg1"/>
                </a:solidFill>
              </a:rPr>
              <a:t>&amp;&amp;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1227130" y="3688080"/>
            <a:ext cx="9637297" cy="2262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WaitAny</a:t>
            </a:r>
            <a:endParaRPr lang="da-DK" sz="4800"/>
          </a:p>
        </p:txBody>
      </p:sp>
      <p:sp>
        <p:nvSpPr>
          <p:cNvPr id="9" name="Afrundet rektangel 8"/>
          <p:cNvSpPr/>
          <p:nvPr/>
        </p:nvSpPr>
        <p:spPr>
          <a:xfrm>
            <a:off x="1880536" y="4736853"/>
            <a:ext cx="2003258" cy="100463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taskA.Wait()</a:t>
            </a:r>
            <a:endParaRPr lang="da-DK" sz="2400"/>
          </a:p>
        </p:txBody>
      </p:sp>
      <p:sp>
        <p:nvSpPr>
          <p:cNvPr id="10" name="Afrundet rektangel 9"/>
          <p:cNvSpPr/>
          <p:nvPr/>
        </p:nvSpPr>
        <p:spPr>
          <a:xfrm>
            <a:off x="4972563" y="4736853"/>
            <a:ext cx="2003258" cy="100463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taskB.Wait</a:t>
            </a:r>
            <a:r>
              <a:rPr lang="da-DK" sz="2400"/>
              <a:t>()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7996699" y="4736852"/>
            <a:ext cx="2003258" cy="100463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taskC.Wait</a:t>
            </a:r>
            <a:r>
              <a:rPr lang="da-DK" sz="2400"/>
              <a:t>()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4055320" y="4946782"/>
            <a:ext cx="562975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3200" smtClean="0">
                <a:solidFill>
                  <a:schemeClr val="bg1"/>
                </a:solidFill>
              </a:rPr>
              <a:t>||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3" name="Tekstfelt 12"/>
          <p:cNvSpPr txBox="1"/>
          <p:nvPr/>
        </p:nvSpPr>
        <p:spPr>
          <a:xfrm>
            <a:off x="7132229" y="4981738"/>
            <a:ext cx="562975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3200" smtClean="0">
                <a:solidFill>
                  <a:schemeClr val="bg1"/>
                </a:solidFill>
              </a:rPr>
              <a:t>||</a:t>
            </a:r>
            <a:endParaRPr lang="da-DK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38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Cancellation of tasks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87063" cy="4351338"/>
          </a:xfrm>
        </p:spPr>
        <p:txBody>
          <a:bodyPr/>
          <a:lstStyle/>
          <a:p>
            <a:r>
              <a:rPr lang="da-DK" smtClean="0"/>
              <a:t>Creator of task cannot ”force” cancellation of a task</a:t>
            </a:r>
            <a:endParaRPr lang="da-DK" b="1" smtClean="0"/>
          </a:p>
          <a:p>
            <a:r>
              <a:rPr lang="da-DK"/>
              <a:t>Creator of </a:t>
            </a:r>
            <a:r>
              <a:rPr lang="da-DK" smtClean="0"/>
              <a:t>task can </a:t>
            </a:r>
            <a:r>
              <a:rPr lang="da-DK" u="sng" smtClean="0"/>
              <a:t>request</a:t>
            </a:r>
            <a:r>
              <a:rPr lang="da-DK" smtClean="0"/>
              <a:t> </a:t>
            </a:r>
            <a:r>
              <a:rPr lang="da-DK"/>
              <a:t>cancellation of a task</a:t>
            </a:r>
            <a:endParaRPr lang="da-DK" smtClean="0"/>
          </a:p>
          <a:p>
            <a:r>
              <a:rPr lang="da-DK" smtClean="0"/>
              <a:t>The to-be-cancelled task can now perform any necessary final operations before shutting down</a:t>
            </a:r>
          </a:p>
          <a:p>
            <a:r>
              <a:rPr lang="da-DK" smtClean="0"/>
              <a:t>Cancellation coordinated via a </a:t>
            </a:r>
            <a:r>
              <a:rPr lang="da-DK" b="1" smtClean="0"/>
              <a:t>cancellation token</a:t>
            </a:r>
          </a:p>
        </p:txBody>
      </p:sp>
    </p:spTree>
    <p:extLst>
      <p:ext uri="{BB962C8B-B14F-4D97-AF65-F5344CB8AC3E}">
        <p14:creationId xmlns:p14="http://schemas.microsoft.com/office/powerpoint/2010/main" val="337961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65387"/>
            <a:ext cx="10515600" cy="5411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180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CalcA</a:t>
            </a:r>
            <a:r>
              <a:rPr lang="en-US" sz="2000" b="1" smtClean="0">
                <a:latin typeface="Consolas" panose="020B0609020204030204" pitchFamily="49" charset="0"/>
              </a:rPr>
              <a:t>()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while</a:t>
            </a:r>
            <a:r>
              <a:rPr lang="en-US" sz="2000" b="1" smtClean="0">
                <a:latin typeface="Consolas" panose="020B0609020204030204" pitchFamily="49" charset="0"/>
              </a:rPr>
              <a:t> (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termination conditions */</a:t>
            </a:r>
            <a:r>
              <a:rPr lang="en-US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{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   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Keep doing work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 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any operations needed before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finishing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76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65387"/>
            <a:ext cx="10947400" cy="5411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180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CalcA(</a:t>
            </a:r>
            <a:r>
              <a:rPr lang="en-US" sz="2000" b="1">
                <a:solidFill>
                  <a:srgbClr val="FF0000"/>
                </a:solidFill>
                <a:latin typeface="Consolas" panose="020B0609020204030204" pitchFamily="49" charset="0"/>
              </a:rPr>
              <a:t>CancellationToken token</a:t>
            </a:r>
            <a:r>
              <a:rPr lang="en-US" sz="2000" b="1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while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FF0000"/>
                </a:solidFill>
                <a:latin typeface="Consolas" panose="020B0609020204030204" pitchFamily="49" charset="0"/>
              </a:rPr>
              <a:t>!token.IsCancellationRequested &amp;&amp;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termination conditions */</a:t>
            </a:r>
            <a:r>
              <a:rPr lang="en-US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{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    // </a:t>
            </a:r>
            <a:r>
              <a:rPr lang="en-US" sz="2000" b="1">
                <a:latin typeface="Consolas" panose="020B0609020204030204" pitchFamily="49" charset="0"/>
              </a:rPr>
              <a:t>Keep doing work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 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 if </a:t>
            </a:r>
            <a:r>
              <a:rPr lang="en-US" sz="2000" b="1">
                <a:solidFill>
                  <a:srgbClr val="FF0000"/>
                </a:solidFill>
                <a:latin typeface="Consolas" panose="020B0609020204030204" pitchFamily="49" charset="0"/>
              </a:rPr>
              <a:t>(token.IsCancellationRequested)</a:t>
            </a:r>
            <a:endParaRPr lang="da-DK" sz="20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 {</a:t>
            </a:r>
            <a:endParaRPr lang="da-DK" sz="20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>
                <a:solidFill>
                  <a:srgbClr val="FF0000"/>
                </a:solidFill>
                <a:latin typeface="Consolas" panose="020B0609020204030204" pitchFamily="49" charset="0"/>
              </a:rPr>
              <a:t>// Do any operations needed before </a:t>
            </a:r>
            <a:r>
              <a:rPr lang="en-US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cancelling</a:t>
            </a:r>
            <a:endParaRPr lang="da-DK" sz="20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 any operations needed before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finishing</a:t>
            </a:r>
            <a:endParaRPr lang="da-DK" sz="20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15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58520" y="765387"/>
            <a:ext cx="10515600" cy="5411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mtClean="0"/>
          </a:p>
          <a:p>
            <a:pPr marL="0" indent="0"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CancellationTokenSource</a:t>
            </a:r>
            <a:r>
              <a:rPr lang="en-US" sz="2000" b="1">
                <a:latin typeface="Consolas" panose="020B0609020204030204" pitchFamily="49" charset="0"/>
              </a:rPr>
              <a:t> tokenSource 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CancellationTokenSource</a:t>
            </a:r>
            <a:r>
              <a:rPr lang="en-US" sz="2000" b="1" smtClean="0">
                <a:latin typeface="Consolas" panose="020B0609020204030204" pitchFamily="49" charset="0"/>
              </a:rPr>
              <a:t>();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CancellationToken</a:t>
            </a:r>
            <a:r>
              <a:rPr lang="en-US" sz="2000" b="1">
                <a:latin typeface="Consolas" panose="020B0609020204030204" pitchFamily="49" charset="0"/>
              </a:rPr>
              <a:t> token = tokenSource.Token;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>
                <a:latin typeface="Consolas" panose="020B0609020204030204" pitchFamily="49" charset="0"/>
              </a:rPr>
              <a:t> 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2000" b="1">
                <a:latin typeface="Consolas" panose="020B0609020204030204" pitchFamily="49" charset="0"/>
              </a:rPr>
              <a:t> taskCalcA =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2000" b="1" smtClean="0">
                <a:latin typeface="Consolas" panose="020B0609020204030204" pitchFamily="49" charset="0"/>
              </a:rPr>
              <a:t>.Run</a:t>
            </a:r>
            <a:r>
              <a:rPr lang="en-US" sz="2000" b="1">
                <a:latin typeface="Consolas" panose="020B0609020204030204" pitchFamily="49" charset="0"/>
              </a:rPr>
              <a:t>(() =&gt; CalcA(token), token</a:t>
            </a:r>
            <a:r>
              <a:rPr lang="en-US" sz="20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 work…</a:t>
            </a:r>
          </a:p>
          <a:p>
            <a:pPr marL="0" indent="0"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nsolas" panose="020B0609020204030204" pitchFamily="49" charset="0"/>
              </a:rPr>
              <a:t>tokenSource.Cancel();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0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30"/>
            <a:ext cx="4449679" cy="15131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800" b="1" smtClean="0">
                <a:latin typeface="Consolas" panose="020B0609020204030204" pitchFamily="49" charset="0"/>
              </a:rPr>
              <a:t> result = worker.DoCalc();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smtClean="0">
                <a:latin typeface="Consolas" panose="020B0609020204030204" pitchFamily="49" charset="0"/>
              </a:rPr>
              <a:t>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}</a:t>
            </a:r>
            <a:endParaRPr lang="en-US" sz="1800" b="1" smtClean="0">
              <a:latin typeface="Consolas" panose="020B0609020204030204" pitchFamily="49" charset="0"/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GUI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33365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Complications…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A </a:t>
            </a:r>
            <a:r>
              <a:rPr lang="da-DK" b="1" smtClean="0"/>
              <a:t>Task</a:t>
            </a:r>
            <a:r>
              <a:rPr lang="da-DK" smtClean="0"/>
              <a:t> object can at any time be in one of several </a:t>
            </a:r>
            <a:r>
              <a:rPr lang="da-DK" u="sng" smtClean="0"/>
              <a:t>states</a:t>
            </a:r>
            <a:r>
              <a:rPr lang="da-DK" smtClean="0"/>
              <a:t>:</a:t>
            </a:r>
          </a:p>
          <a:p>
            <a:pPr lvl="1"/>
            <a:r>
              <a:rPr lang="en-US" b="1"/>
              <a:t>Created</a:t>
            </a:r>
            <a:r>
              <a:rPr lang="en-US"/>
              <a:t>: Task </a:t>
            </a:r>
            <a:r>
              <a:rPr lang="en-US" smtClean="0"/>
              <a:t>is created, but not yet scheduled to run</a:t>
            </a:r>
            <a:endParaRPr lang="da-DK"/>
          </a:p>
          <a:p>
            <a:pPr lvl="1"/>
            <a:r>
              <a:rPr lang="en-US" b="1"/>
              <a:t>WaitingToRun</a:t>
            </a:r>
            <a:r>
              <a:rPr lang="en-US"/>
              <a:t>: Task is </a:t>
            </a:r>
            <a:r>
              <a:rPr lang="en-US" smtClean="0"/>
              <a:t>created and scheduled </a:t>
            </a:r>
            <a:r>
              <a:rPr lang="en-US"/>
              <a:t>to </a:t>
            </a:r>
            <a:r>
              <a:rPr lang="en-US" smtClean="0"/>
              <a:t>run, but is not running yet</a:t>
            </a:r>
            <a:endParaRPr lang="da-DK"/>
          </a:p>
          <a:p>
            <a:pPr lvl="1"/>
            <a:r>
              <a:rPr lang="en-US" b="1"/>
              <a:t>Running</a:t>
            </a:r>
            <a:r>
              <a:rPr lang="en-US"/>
              <a:t>: Task </a:t>
            </a:r>
            <a:r>
              <a:rPr lang="en-US" smtClean="0"/>
              <a:t>is running</a:t>
            </a:r>
            <a:endParaRPr lang="da-DK"/>
          </a:p>
          <a:p>
            <a:pPr lvl="1"/>
            <a:r>
              <a:rPr lang="en-US" b="1"/>
              <a:t>RanToCompletion</a:t>
            </a:r>
            <a:r>
              <a:rPr lang="en-US"/>
              <a:t>: Task </a:t>
            </a:r>
            <a:r>
              <a:rPr lang="en-US" smtClean="0"/>
              <a:t>completed normally</a:t>
            </a:r>
            <a:endParaRPr lang="da-DK"/>
          </a:p>
          <a:p>
            <a:pPr lvl="1"/>
            <a:r>
              <a:rPr lang="en-US" b="1"/>
              <a:t>Cancelled</a:t>
            </a:r>
            <a:r>
              <a:rPr lang="en-US"/>
              <a:t>: Task </a:t>
            </a:r>
            <a:r>
              <a:rPr lang="en-US" smtClean="0"/>
              <a:t>was cancelled</a:t>
            </a:r>
            <a:endParaRPr lang="da-DK"/>
          </a:p>
          <a:p>
            <a:pPr lvl="1"/>
            <a:r>
              <a:rPr lang="en-US" b="1"/>
              <a:t>Faulted</a:t>
            </a:r>
            <a:r>
              <a:rPr lang="en-US"/>
              <a:t>: Task </a:t>
            </a:r>
            <a:r>
              <a:rPr lang="en-US" smtClean="0"/>
              <a:t>threw an exception</a:t>
            </a:r>
            <a:endParaRPr lang="da-DK" b="1"/>
          </a:p>
          <a:p>
            <a:r>
              <a:rPr lang="da-DK" smtClean="0"/>
              <a:t>How to handle all possible combinations for several tasks…?</a:t>
            </a:r>
          </a:p>
          <a:p>
            <a:r>
              <a:rPr lang="da-DK" smtClean="0"/>
              <a:t>Sveral exceptions can be throw concurrently…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244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Simplifications…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902742" cy="4351338"/>
          </a:xfrm>
        </p:spPr>
        <p:txBody>
          <a:bodyPr/>
          <a:lstStyle/>
          <a:p>
            <a:r>
              <a:rPr lang="da-DK" smtClean="0"/>
              <a:t>The same calculation is to be performed for a large number of values…</a:t>
            </a:r>
          </a:p>
          <a:p>
            <a:r>
              <a:rPr lang="da-DK" smtClean="0"/>
              <a:t>Calculations are independent…</a:t>
            </a:r>
          </a:p>
          <a:p>
            <a:r>
              <a:rPr lang="da-DK" smtClean="0"/>
              <a:t>…use </a:t>
            </a:r>
            <a:r>
              <a:rPr lang="da-DK" b="1" smtClean="0"/>
              <a:t>Parallel.For(…)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232838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58520" y="765387"/>
            <a:ext cx="10515600" cy="5411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smtClean="0">
                <a:latin typeface="Consolas" panose="020B0609020204030204" pitchFamily="49" charset="0"/>
              </a:rPr>
              <a:t> 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i = 0; i &lt; </a:t>
            </a:r>
            <a:r>
              <a:rPr lang="en-US" sz="2400" b="1" smtClean="0">
                <a:latin typeface="Consolas" panose="020B0609020204030204" pitchFamily="49" charset="0"/>
              </a:rPr>
              <a:t>100</a:t>
            </a:r>
            <a:r>
              <a:rPr lang="en-US" sz="2400" b="1">
                <a:latin typeface="Consolas" panose="020B0609020204030204" pitchFamily="49" charset="0"/>
              </a:rPr>
              <a:t>; i++)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    Calculate(i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6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58520" y="765387"/>
            <a:ext cx="10515600" cy="5411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smtClean="0">
                <a:latin typeface="Consolas" panose="020B0609020204030204" pitchFamily="49" charset="0"/>
              </a:rPr>
              <a:t> 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i = 0; i &lt; </a:t>
            </a:r>
            <a:r>
              <a:rPr lang="en-US" sz="2400" b="1" smtClean="0">
                <a:latin typeface="Consolas" panose="020B0609020204030204" pitchFamily="49" charset="0"/>
              </a:rPr>
              <a:t>100</a:t>
            </a:r>
            <a:r>
              <a:rPr lang="en-US" sz="2400" b="1">
                <a:latin typeface="Consolas" panose="020B0609020204030204" pitchFamily="49" charset="0"/>
              </a:rPr>
              <a:t>; i++)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    Calculate(i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 in parallel</a:t>
            </a:r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Parallel</a:t>
            </a:r>
            <a:r>
              <a:rPr lang="en-US" sz="2400" b="1">
                <a:latin typeface="Consolas" panose="020B0609020204030204" pitchFamily="49" charset="0"/>
              </a:rPr>
              <a:t>.For(0, 100, </a:t>
            </a:r>
            <a:r>
              <a:rPr lang="en-US" sz="2400" b="1" smtClean="0">
                <a:latin typeface="Consolas" panose="020B0609020204030204" pitchFamily="49" charset="0"/>
              </a:rPr>
              <a:t>Calculate);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2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Simplifications …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511716" cy="4351338"/>
          </a:xfrm>
        </p:spPr>
        <p:txBody>
          <a:bodyPr/>
          <a:lstStyle/>
          <a:p>
            <a:r>
              <a:rPr lang="da-DK" smtClean="0"/>
              <a:t>.NET Runtime creates an appropriate (?) number of  </a:t>
            </a:r>
            <a:r>
              <a:rPr lang="da-DK" b="1" smtClean="0"/>
              <a:t>Task </a:t>
            </a:r>
            <a:r>
              <a:rPr lang="da-DK" smtClean="0"/>
              <a:t>objects</a:t>
            </a:r>
          </a:p>
          <a:p>
            <a:r>
              <a:rPr lang="da-DK" smtClean="0"/>
              <a:t>No guarantees w.r.t. order of execution!</a:t>
            </a:r>
          </a:p>
          <a:p>
            <a:endParaRPr lang="da-DK"/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074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30"/>
            <a:ext cx="4449679" cy="15131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800" b="1" smtClean="0">
                <a:latin typeface="Consolas" panose="020B0609020204030204" pitchFamily="49" charset="0"/>
              </a:rPr>
              <a:t> result = </a:t>
            </a:r>
            <a:r>
              <a:rPr lang="en-US" sz="1800" b="1" smtClean="0">
                <a:solidFill>
                  <a:srgbClr val="FF0000"/>
                </a:solidFill>
                <a:latin typeface="Consolas" panose="020B0609020204030204" pitchFamily="49" charset="0"/>
              </a:rPr>
              <a:t>worker.DoCalc</a:t>
            </a:r>
            <a:r>
              <a:rPr lang="en-US" sz="1800" b="1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smtClean="0">
                <a:latin typeface="Consolas" panose="020B0609020204030204" pitchFamily="49" charset="0"/>
              </a:rPr>
              <a:t>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}</a:t>
            </a:r>
            <a:endParaRPr lang="en-US" sz="1800" b="1" smtClean="0">
              <a:latin typeface="Consolas" panose="020B0609020204030204" pitchFamily="49" charset="0"/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GUI</a:t>
            </a:r>
            <a:endParaRPr lang="da-DK" sz="7200"/>
          </a:p>
        </p:txBody>
      </p:sp>
      <p:sp>
        <p:nvSpPr>
          <p:cNvPr id="9" name="Højrepil 8"/>
          <p:cNvSpPr/>
          <p:nvPr/>
        </p:nvSpPr>
        <p:spPr>
          <a:xfrm>
            <a:off x="2767263" y="1455821"/>
            <a:ext cx="2292016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Request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39781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30"/>
            <a:ext cx="4449679" cy="15131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800" b="1" smtClean="0">
                <a:latin typeface="Consolas" panose="020B0609020204030204" pitchFamily="49" charset="0"/>
              </a:rPr>
              <a:t> result = </a:t>
            </a:r>
            <a:r>
              <a:rPr lang="en-US" sz="1800" b="1" smtClean="0">
                <a:solidFill>
                  <a:srgbClr val="FF0000"/>
                </a:solidFill>
                <a:latin typeface="Consolas" panose="020B0609020204030204" pitchFamily="49" charset="0"/>
              </a:rPr>
              <a:t>worker.DoCalc</a:t>
            </a:r>
            <a:r>
              <a:rPr lang="en-US" sz="1800" b="1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smtClean="0">
                <a:latin typeface="Consolas" panose="020B0609020204030204" pitchFamily="49" charset="0"/>
              </a:rPr>
              <a:t>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}</a:t>
            </a:r>
            <a:endParaRPr lang="en-US" sz="1800" b="1" smtClean="0">
              <a:latin typeface="Consolas" panose="020B0609020204030204" pitchFamily="49" charset="0"/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GUI</a:t>
            </a:r>
            <a:endParaRPr lang="da-DK" sz="7200"/>
          </a:p>
        </p:txBody>
      </p:sp>
      <p:sp>
        <p:nvSpPr>
          <p:cNvPr id="9" name="Højrepil 8"/>
          <p:cNvSpPr/>
          <p:nvPr/>
        </p:nvSpPr>
        <p:spPr>
          <a:xfrm>
            <a:off x="2767263" y="1455821"/>
            <a:ext cx="2292016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Request</a:t>
            </a:r>
            <a:endParaRPr lang="da-DK" sz="2400"/>
          </a:p>
        </p:txBody>
      </p:sp>
      <p:sp>
        <p:nvSpPr>
          <p:cNvPr id="5" name="Afrundet rektangel 4"/>
          <p:cNvSpPr/>
          <p:nvPr/>
        </p:nvSpPr>
        <p:spPr>
          <a:xfrm>
            <a:off x="5416217" y="1455821"/>
            <a:ext cx="2003258" cy="3880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Task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369629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GUI</a:t>
            </a:r>
            <a:endParaRPr lang="da-DK" sz="7200"/>
          </a:p>
        </p:txBody>
      </p:sp>
      <p:sp>
        <p:nvSpPr>
          <p:cNvPr id="3" name="Højrepil 2"/>
          <p:cNvSpPr/>
          <p:nvPr/>
        </p:nvSpPr>
        <p:spPr>
          <a:xfrm>
            <a:off x="2767263" y="1455821"/>
            <a:ext cx="2292016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Request</a:t>
            </a:r>
            <a:endParaRPr lang="da-DK" sz="2400"/>
          </a:p>
        </p:txBody>
      </p:sp>
      <p:sp>
        <p:nvSpPr>
          <p:cNvPr id="5" name="Højrepil 4"/>
          <p:cNvSpPr/>
          <p:nvPr/>
        </p:nvSpPr>
        <p:spPr>
          <a:xfrm flipH="1">
            <a:off x="2767263" y="4186989"/>
            <a:ext cx="2083468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Response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5416217" y="1455821"/>
            <a:ext cx="2003258" cy="3880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Task</a:t>
            </a:r>
            <a:endParaRPr lang="da-DK" sz="7200"/>
          </a:p>
        </p:txBody>
      </p:sp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30"/>
            <a:ext cx="4449679" cy="15131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800" b="1" smtClean="0">
                <a:latin typeface="Consolas" panose="020B0609020204030204" pitchFamily="49" charset="0"/>
              </a:rPr>
              <a:t> result = worker.DoCalc();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solidFill>
                  <a:srgbClr val="FF0000"/>
                </a:solidFill>
                <a:latin typeface="Consolas" panose="020B0609020204030204" pitchFamily="49" charset="0"/>
              </a:rPr>
              <a:t>return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}</a:t>
            </a:r>
            <a:endParaRPr lang="en-US" sz="18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58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What kinds of operations?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543174" cy="4351338"/>
          </a:xfrm>
        </p:spPr>
        <p:txBody>
          <a:bodyPr/>
          <a:lstStyle/>
          <a:p>
            <a:r>
              <a:rPr lang="da-DK" b="1" smtClean="0"/>
              <a:t>CPU-bound</a:t>
            </a:r>
            <a:r>
              <a:rPr lang="da-DK" smtClean="0"/>
              <a:t>: Complex calculations</a:t>
            </a:r>
          </a:p>
          <a:p>
            <a:r>
              <a:rPr lang="da-DK" b="1" smtClean="0"/>
              <a:t>I/O-relaterede</a:t>
            </a:r>
            <a:r>
              <a:rPr lang="da-DK" smtClean="0"/>
              <a:t>: Access data from an external source (database, web,…)</a:t>
            </a:r>
          </a:p>
          <a:p>
            <a:endParaRPr lang="da-DK" smtClean="0"/>
          </a:p>
          <a:p>
            <a:r>
              <a:rPr lang="da-DK" smtClean="0"/>
              <a:t>For both kinds</a:t>
            </a:r>
          </a:p>
          <a:p>
            <a:pPr lvl="1"/>
            <a:r>
              <a:rPr lang="da-DK" smtClean="0"/>
              <a:t>Minimise </a:t>
            </a:r>
            <a:r>
              <a:rPr lang="da-DK" i="1" smtClean="0"/>
              <a:t>wall clock</a:t>
            </a:r>
            <a:r>
              <a:rPr lang="da-DK"/>
              <a:t> </a:t>
            </a:r>
            <a:r>
              <a:rPr lang="da-DK" smtClean="0"/>
              <a:t>time</a:t>
            </a:r>
          </a:p>
          <a:p>
            <a:pPr lvl="1"/>
            <a:r>
              <a:rPr lang="da-DK" smtClean="0"/>
              <a:t>Keep application responsive</a:t>
            </a:r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292" y="1332790"/>
            <a:ext cx="3667620" cy="381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7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CPU-bound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Usually some sort of calculation</a:t>
            </a:r>
          </a:p>
          <a:p>
            <a:r>
              <a:rPr lang="da-DK" smtClean="0"/>
              <a:t>Can we </a:t>
            </a:r>
            <a:r>
              <a:rPr lang="da-DK" u="sng" smtClean="0"/>
              <a:t>divide</a:t>
            </a:r>
            <a:r>
              <a:rPr lang="da-DK" smtClean="0"/>
              <a:t> the calculation into independent parts?</a:t>
            </a:r>
          </a:p>
          <a:p>
            <a:pPr lvl="1"/>
            <a:r>
              <a:rPr lang="da-DK" smtClean="0"/>
              <a:t>Each partial calculation produces a partial result</a:t>
            </a:r>
          </a:p>
          <a:p>
            <a:pPr lvl="1"/>
            <a:r>
              <a:rPr lang="da-DK" smtClean="0"/>
              <a:t>Partial results are combined into the final result</a:t>
            </a:r>
          </a:p>
          <a:p>
            <a:r>
              <a:rPr lang="da-DK" smtClean="0"/>
              <a:t>Can the partial calculations be executed </a:t>
            </a:r>
            <a:r>
              <a:rPr lang="da-DK" u="sng" smtClean="0"/>
              <a:t>concurrently</a:t>
            </a:r>
            <a:r>
              <a:rPr lang="da-DK" smtClean="0"/>
              <a:t>, on the available hardware platform?</a:t>
            </a:r>
          </a:p>
          <a:p>
            <a:pPr lvl="1"/>
            <a:r>
              <a:rPr lang="da-DK" smtClean="0"/>
              <a:t>If CPU is </a:t>
            </a:r>
            <a:r>
              <a:rPr lang="da-DK" i="1" smtClean="0"/>
              <a:t>multicore </a:t>
            </a:r>
            <a:r>
              <a:rPr lang="da-DK" smtClean="0"/>
              <a:t>(= all modern CPUs)</a:t>
            </a:r>
          </a:p>
          <a:p>
            <a:pPr lvl="1"/>
            <a:r>
              <a:rPr lang="da-DK" smtClean="0"/>
              <a:t>If CPU cores are not already allocated to other work</a:t>
            </a:r>
          </a:p>
          <a:p>
            <a:r>
              <a:rPr lang="da-DK" b="1" smtClean="0"/>
              <a:t>Example</a:t>
            </a:r>
            <a:r>
              <a:rPr lang="da-DK" smtClean="0"/>
              <a:t>: Average of a large set of </a:t>
            </a:r>
            <a:r>
              <a:rPr lang="da-DK" i="1" smtClean="0"/>
              <a:t>integers</a:t>
            </a:r>
            <a:endParaRPr lang="da-DK" i="1"/>
          </a:p>
        </p:txBody>
      </p:sp>
    </p:spTree>
    <p:extLst>
      <p:ext uri="{BB962C8B-B14F-4D97-AF65-F5344CB8AC3E}">
        <p14:creationId xmlns:p14="http://schemas.microsoft.com/office/powerpoint/2010/main" val="4087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649705"/>
            <a:ext cx="9793705" cy="5642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CPU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128229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819</Words>
  <Application>Microsoft Office PowerPoint</Application>
  <PresentationFormat>Widescreen</PresentationFormat>
  <Paragraphs>301</Paragraphs>
  <Slides>34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Office-tema</vt:lpstr>
      <vt:lpstr>Tasks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What kinds of operations?</vt:lpstr>
      <vt:lpstr>CPU-bound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Division into independent tasks</vt:lpstr>
      <vt:lpstr>Division into independent tasks</vt:lpstr>
      <vt:lpstr>Synchronisation of tasks</vt:lpstr>
      <vt:lpstr>PowerPoint-præsentation</vt:lpstr>
      <vt:lpstr>Cancellation of tasks</vt:lpstr>
      <vt:lpstr>PowerPoint-præsentation</vt:lpstr>
      <vt:lpstr>PowerPoint-præsentation</vt:lpstr>
      <vt:lpstr>PowerPoint-præsentation</vt:lpstr>
      <vt:lpstr>Complications…</vt:lpstr>
      <vt:lpstr>Simplifications…</vt:lpstr>
      <vt:lpstr>PowerPoint-præsentation</vt:lpstr>
      <vt:lpstr>PowerPoint-præsentation</vt:lpstr>
      <vt:lpstr>Simplifications …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66</cp:revision>
  <dcterms:created xsi:type="dcterms:W3CDTF">2017-09-05T14:00:27Z</dcterms:created>
  <dcterms:modified xsi:type="dcterms:W3CDTF">2018-02-17T12:14:34Z</dcterms:modified>
</cp:coreProperties>
</file>