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306" r:id="rId4"/>
    <p:sldId id="307" r:id="rId5"/>
    <p:sldId id="308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3" r:id="rId32"/>
    <p:sldId id="302" r:id="rId33"/>
    <p:sldId id="270" r:id="rId34"/>
    <p:sldId id="272" r:id="rId35"/>
    <p:sldId id="304" r:id="rId36"/>
    <p:sldId id="305" r:id="rId37"/>
    <p:sldId id="260" r:id="rId38"/>
    <p:sldId id="274" r:id="rId3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21037"/>
          </a:xfrm>
        </p:spPr>
        <p:txBody>
          <a:bodyPr>
            <a:normAutofit/>
          </a:bodyPr>
          <a:lstStyle/>
          <a:p>
            <a:r>
              <a:rPr lang="da-DK" sz="9600" smtClean="0"/>
              <a:t>Functions as</a:t>
            </a:r>
            <a:br>
              <a:rPr lang="da-DK" sz="9600" smtClean="0"/>
            </a:br>
            <a:r>
              <a:rPr lang="da-DK" sz="9600" smtClean="0"/>
              <a:t>Parameters</a:t>
            </a:r>
            <a:r>
              <a:rPr lang="da-DK" sz="9600" smtClean="0"/>
              <a:t> 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7413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055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4" y="3745621"/>
            <a:ext cx="2454508" cy="1085058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Input</a:t>
            </a:r>
            <a:r>
              <a:rPr lang="da-DK" sz="3200" smtClean="0">
                <a:solidFill>
                  <a:schemeClr val="tx1"/>
                </a:solidFill>
              </a:rPr>
              <a:t>: int</a:t>
            </a:r>
          </a:p>
          <a:p>
            <a:r>
              <a:rPr lang="da-DK" sz="3200" b="1" smtClean="0">
                <a:solidFill>
                  <a:schemeClr val="tx1"/>
                </a:solidFill>
              </a:rPr>
              <a:t>Output</a:t>
            </a:r>
            <a:r>
              <a:rPr lang="da-DK" sz="3200" smtClean="0">
                <a:solidFill>
                  <a:schemeClr val="tx1"/>
                </a:solidFill>
              </a:rPr>
              <a:t>: bool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Function type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11126" cy="4617286"/>
          </a:xfrm>
        </p:spPr>
        <p:txBody>
          <a:bodyPr/>
          <a:lstStyle/>
          <a:p>
            <a:r>
              <a:rPr lang="da-DK" smtClean="0"/>
              <a:t>Type(s) of input parameter(s) + type of return value defines a function type</a:t>
            </a:r>
            <a:endParaRPr lang="da-DK" b="1" smtClean="0"/>
          </a:p>
          <a:p>
            <a:r>
              <a:rPr lang="da-DK" b="1" smtClean="0"/>
              <a:t>Func&lt;int, bool&gt;</a:t>
            </a:r>
          </a:p>
          <a:p>
            <a:r>
              <a:rPr lang="da-DK" smtClean="0"/>
              <a:t>Type for any method taking </a:t>
            </a:r>
            <a:r>
              <a:rPr lang="da-DK" u="sng" smtClean="0"/>
              <a:t>one</a:t>
            </a:r>
            <a:r>
              <a:rPr lang="da-DK" smtClean="0"/>
              <a:t> parameter of type </a:t>
            </a:r>
            <a:r>
              <a:rPr lang="da-DK" b="1" smtClean="0"/>
              <a:t>int</a:t>
            </a:r>
            <a:r>
              <a:rPr lang="da-DK" smtClean="0"/>
              <a:t>, and </a:t>
            </a:r>
            <a:r>
              <a:rPr lang="da-DK" u="sng" smtClean="0"/>
              <a:t>returning</a:t>
            </a:r>
            <a:r>
              <a:rPr lang="da-DK" smtClean="0"/>
              <a:t> a value of type </a:t>
            </a:r>
            <a:r>
              <a:rPr lang="da-DK" b="1" smtClean="0"/>
              <a:t>bool</a:t>
            </a:r>
          </a:p>
          <a:p>
            <a:r>
              <a:rPr lang="da-DK" b="1" smtClean="0"/>
              <a:t>Func&lt;int, int, string, string&gt;</a:t>
            </a:r>
          </a:p>
          <a:p>
            <a:r>
              <a:rPr lang="da-DK"/>
              <a:t>Type for any method </a:t>
            </a:r>
            <a:r>
              <a:rPr lang="da-DK"/>
              <a:t>taking </a:t>
            </a:r>
            <a:r>
              <a:rPr lang="da-DK" u="sng"/>
              <a:t>t</a:t>
            </a:r>
            <a:r>
              <a:rPr lang="da-DK" u="sng" smtClean="0"/>
              <a:t>hree</a:t>
            </a:r>
            <a:r>
              <a:rPr lang="da-DK" smtClean="0"/>
              <a:t> parameters of type </a:t>
            </a:r>
            <a:r>
              <a:rPr lang="da-DK" b="1" smtClean="0"/>
              <a:t>int</a:t>
            </a:r>
            <a:r>
              <a:rPr lang="da-DK" smtClean="0"/>
              <a:t>, </a:t>
            </a:r>
            <a:r>
              <a:rPr lang="da-DK" b="1" smtClean="0"/>
              <a:t>int</a:t>
            </a:r>
            <a:r>
              <a:rPr lang="da-DK" smtClean="0"/>
              <a:t> and </a:t>
            </a:r>
            <a:r>
              <a:rPr lang="da-DK" b="1" smtClean="0"/>
              <a:t>string</a:t>
            </a:r>
            <a:r>
              <a:rPr lang="da-DK" smtClean="0"/>
              <a:t>, and returning a value of type </a:t>
            </a:r>
            <a:r>
              <a:rPr lang="da-DK" b="1" smtClean="0"/>
              <a:t>string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5496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3" y="3745621"/>
            <a:ext cx="3176335" cy="724111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Func&lt;int, bool&gt;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5" name="Rektangulær billedforklaring 4"/>
          <p:cNvSpPr/>
          <p:nvPr/>
        </p:nvSpPr>
        <p:spPr>
          <a:xfrm>
            <a:off x="5873416" y="404957"/>
            <a:ext cx="3176335" cy="724111"/>
          </a:xfrm>
          <a:prstGeom prst="wedgeRectCallout">
            <a:avLst>
              <a:gd name="adj1" fmla="val -56470"/>
              <a:gd name="adj2" fmla="val 11948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Predicate&lt;bool&gt;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9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FilterValues(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values,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1800" b="1" smtClean="0">
                <a:latin typeface="Consolas" panose="020B0609020204030204" pitchFamily="49" charset="0"/>
              </a:rPr>
              <a:t>&gt; cond)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filteredValues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v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800" b="1" smtClean="0">
                <a:latin typeface="Consolas" panose="020B0609020204030204" pitchFamily="49" charset="0"/>
              </a:rPr>
              <a:t> (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cond(v)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    filteredValues.Add(v);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4" y="2004632"/>
            <a:ext cx="2454508" cy="864101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C</a:t>
            </a:r>
            <a:r>
              <a:rPr lang="da-DK" sz="2400" smtClean="0">
                <a:solidFill>
                  <a:schemeClr val="tx1"/>
                </a:solidFill>
              </a:rPr>
              <a:t>riterion </a:t>
            </a:r>
            <a:r>
              <a:rPr lang="da-DK" sz="2400" smtClean="0">
                <a:solidFill>
                  <a:schemeClr val="tx1"/>
                </a:solidFill>
              </a:rPr>
              <a:t>supplied by </a:t>
            </a:r>
            <a:r>
              <a:rPr lang="da-DK" sz="2400" u="sng" smtClean="0">
                <a:solidFill>
                  <a:schemeClr val="tx1"/>
                </a:solidFill>
              </a:rPr>
              <a:t>caller</a:t>
            </a:r>
            <a:endParaRPr lang="da-DK" sz="2400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???);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5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smtClean="0">
                <a:latin typeface="Consolas" panose="020B0609020204030204" pitchFamily="49" charset="0"/>
              </a:rPr>
              <a:t> MyCond(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v)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Local function! (C#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v &lt;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MyCond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 (anonymous 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 v) =&gt; { return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&lt;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; }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 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20;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latin typeface="Consolas" panose="020B0609020204030204" pitchFamily="49" charset="0"/>
              </a:rPr>
              <a:t>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5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(v &lt; 20)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    filteredValues.Add(v);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20;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latin typeface="Consolas" panose="020B0609020204030204" pitchFamily="49" charset="0"/>
              </a:rPr>
              <a:t>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latin typeface="Consolas" panose="020B0609020204030204" pitchFamily="49" charset="0"/>
              </a:rPr>
              <a:t>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7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latin typeface="Consolas" panose="020B0609020204030204" pitchFamily="49" charset="0"/>
              </a:rPr>
              <a:t>condFunc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499811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4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latin typeface="Consolas" panose="020B0609020204030204" pitchFamily="49" charset="0"/>
              </a:rPr>
              <a:t>condFunc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a = 17;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517858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2167689" y="5127458"/>
            <a:ext cx="1429753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36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Filtering directly available on List object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values.FindAll(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.NET Function types (delegate types)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82610"/>
              </p:ext>
            </p:extLst>
          </p:nvPr>
        </p:nvGraphicFramePr>
        <p:xfrm>
          <a:off x="916405" y="1862665"/>
          <a:ext cx="8128000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374">
                  <a:extLst>
                    <a:ext uri="{9D8B030D-6E8A-4147-A177-3AD203B41FA5}">
                      <a16:colId xmlns:a16="http://schemas.microsoft.com/office/drawing/2014/main" val="2344123670"/>
                    </a:ext>
                  </a:extLst>
                </a:gridCol>
                <a:gridCol w="5699626">
                  <a:extLst>
                    <a:ext uri="{9D8B030D-6E8A-4147-A177-3AD203B41FA5}">
                      <a16:colId xmlns:a16="http://schemas.microsoft.com/office/drawing/2014/main" val="681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 T2&gt;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</a:t>
                      </a:r>
                      <a:r>
                        <a:rPr lang="en-US" sz="14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return type. All type parameters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T2,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return type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 type parame­ters except the last one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6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Predicate&lt;T</a:t>
                      </a:r>
                      <a:r>
                        <a:rPr lang="en-US" sz="1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da-DK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Converter&lt;TIn, TOut&gt;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value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TOut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Comparison&lt;T&gt;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takes two input parameters of type T, and should return an int value, following the same rules as specified for the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IComparer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interface.</a:t>
                      </a:r>
                      <a:endParaRPr lang="da-DK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9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,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3200" b="1">
                <a:latin typeface="Consolas" panose="020B0609020204030204" pitchFamily="49" charset="0"/>
              </a:rPr>
              <a:t>&gt; </a:t>
            </a:r>
            <a:r>
              <a:rPr lang="da-DK" sz="32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 smtClean="0">
                <a:latin typeface="Consolas" panose="020B0609020204030204" pitchFamily="49" charset="0"/>
              </a:rPr>
              <a:t> res1 = condFunc.Invoke(23);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res2 </a:t>
            </a:r>
            <a:r>
              <a:rPr lang="da-DK" sz="3200" b="1">
                <a:latin typeface="Consolas" panose="020B0609020204030204" pitchFamily="49" charset="0"/>
              </a:rPr>
              <a:t>= </a:t>
            </a:r>
            <a:r>
              <a:rPr lang="da-DK" sz="3200" b="1" smtClean="0">
                <a:latin typeface="Consolas" panose="020B0609020204030204" pitchFamily="49" charset="0"/>
              </a:rPr>
              <a:t>condFunc(23</a:t>
            </a:r>
            <a:r>
              <a:rPr lang="da-DK" sz="32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94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 smtClean="0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tempChanged = t =&gt; {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 smtClean="0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5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tempChanged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 smtClean="0">
                <a:latin typeface="Consolas" panose="020B0609020204030204" pitchFamily="49" charset="0"/>
              </a:rPr>
              <a:t> 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$"T is {t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}"</a:t>
            </a:r>
            <a:r>
              <a:rPr lang="da-DK" sz="2400" b="1" smtClean="0">
                <a:latin typeface="Consolas" panose="020B0609020204030204" pitchFamily="49" charset="0"/>
              </a:rPr>
              <a:t>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T 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{t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}"</a:t>
            </a:r>
            <a:r>
              <a:rPr lang="da-DK" sz="2400" b="1">
                <a:latin typeface="Consolas" panose="020B0609020204030204" pitchFamily="49" charset="0"/>
              </a:rPr>
              <a:t>); </a:t>
            </a:r>
            <a:r>
              <a:rPr lang="da-DK" sz="2400" b="1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tempChanged.Invoke(25.5);</a:t>
            </a:r>
            <a:endParaRPr lang="da-DK" sz="2400" b="1">
              <a:latin typeface="Consolas" panose="020B0609020204030204" pitchFamily="49" charset="0"/>
            </a:endParaRP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99" y="7406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34341"/>
              </p:ext>
            </p:extLst>
          </p:nvPr>
        </p:nvGraphicFramePr>
        <p:xfrm>
          <a:off x="2055060" y="2467787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34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-21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28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19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</a:t>
                      </a:r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7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double </a:t>
            </a:r>
            <a:r>
              <a:rPr lang="da-DK" b="1" smtClean="0">
                <a:latin typeface="Consolas" panose="020B0609020204030204" pitchFamily="49" charset="0"/>
              </a:rPr>
              <a:t>_temperature;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event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TemperatureChanged;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5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void </a:t>
            </a:r>
            <a:r>
              <a:rPr lang="da-DK" b="1">
                <a:latin typeface="Consolas" panose="020B0609020204030204" pitchFamily="49" charset="0"/>
              </a:rPr>
              <a:t>TemperatureHasChanged(</a:t>
            </a: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 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{</a:t>
            </a:r>
            <a:endParaRPr lang="da-DK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…</a:t>
            </a:r>
            <a:endParaRPr lang="da-DK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3" y="2004632"/>
            <a:ext cx="3066669" cy="864101"/>
          </a:xfrm>
          <a:prstGeom prst="wedgeRectCallout">
            <a:avLst>
              <a:gd name="adj1" fmla="val -72199"/>
              <a:gd name="adj2" fmla="val 10790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Action&lt;double&gt;</a:t>
            </a:r>
            <a:endParaRPr lang="da-DK" sz="3200" b="1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6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</a:t>
            </a:r>
            <a:r>
              <a:rPr lang="da-DK" sz="2400" b="1">
                <a:latin typeface="Consolas" panose="020B0609020204030204" pitchFamily="49" charset="0"/>
              </a:rPr>
              <a:t>onitor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gc1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</a:t>
            </a:r>
            <a:r>
              <a:rPr lang="da-DK" sz="2400" b="1" smtClean="0">
                <a:latin typeface="Consolas" panose="020B0609020204030204" pitchFamily="49" charset="0"/>
              </a:rPr>
              <a:t>(); 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+= gc1.TemperatureHasChanged;</a:t>
            </a:r>
          </a:p>
        </p:txBody>
      </p:sp>
    </p:spTree>
    <p:extLst>
      <p:ext uri="{BB962C8B-B14F-4D97-AF65-F5344CB8AC3E}">
        <p14:creationId xmlns:p14="http://schemas.microsoft.com/office/powerpoint/2010/main" val="24705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Monitor:monitor</a:t>
            </a:r>
            <a:endParaRPr lang="da-DK" sz="3600" smtClean="0"/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293895" y="523586"/>
            <a:ext cx="3879331" cy="19967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GUIClient:gc1</a:t>
            </a:r>
            <a:endParaRPr lang="da-DK" sz="3600" smtClean="0"/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20160" y="1461837"/>
            <a:ext cx="1720382" cy="22770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347912" y="4705396"/>
            <a:ext cx="398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event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5293895" y="2814439"/>
            <a:ext cx="6551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TemperatureHasChanged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da-DK" sz="24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Monitor:monitor</a:t>
            </a:r>
            <a:endParaRPr lang="da-DK" sz="3600" smtClean="0"/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GUIClient:gc2</a:t>
            </a:r>
            <a:endParaRPr lang="da-DK" sz="3600" smtClean="0"/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GUIClient:gc1</a:t>
            </a:r>
            <a:endParaRPr lang="da-DK" sz="3600" smtClean="0"/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GUIClient:gc3</a:t>
            </a:r>
            <a:endParaRPr lang="da-DK" sz="3600" smtClean="0"/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03206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Monitor:monitor</a:t>
            </a:r>
            <a:endParaRPr lang="da-DK" sz="3600" smtClean="0"/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GUIClient:gc2</a:t>
            </a:r>
            <a:endParaRPr lang="da-DK" sz="3600" smtClean="0"/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GUIClient:gc1</a:t>
            </a:r>
            <a:endParaRPr lang="da-DK" sz="3600" smtClean="0"/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GUIClient:gc3</a:t>
            </a:r>
            <a:endParaRPr lang="da-DK" sz="3600" smtClean="0"/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  <a:endParaRPr lang="da-DK" sz="2400" smtClean="0">
              <a:solidFill>
                <a:srgbClr val="FFFF00"/>
              </a:solidFill>
            </a:endParaRP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  <p:sp>
        <p:nvSpPr>
          <p:cNvPr id="14" name="Afrundet rektangel 13"/>
          <p:cNvSpPr/>
          <p:nvPr/>
        </p:nvSpPr>
        <p:spPr>
          <a:xfrm>
            <a:off x="549498" y="5158940"/>
            <a:ext cx="3639952" cy="12931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OtherClass:obj</a:t>
            </a:r>
            <a:endParaRPr lang="da-DK" sz="3600" smtClean="0"/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 void OtherFunc(double t)</a:t>
            </a:r>
          </a:p>
          <a:p>
            <a:pPr algn="ctr"/>
            <a:endParaRPr lang="da-DK" sz="3600"/>
          </a:p>
        </p:txBody>
      </p:sp>
      <p:cxnSp>
        <p:nvCxnSpPr>
          <p:cNvPr id="15" name="Lige pilforbindelse 14"/>
          <p:cNvCxnSpPr/>
          <p:nvPr/>
        </p:nvCxnSpPr>
        <p:spPr>
          <a:xfrm flipH="1">
            <a:off x="1564640" y="3555332"/>
            <a:ext cx="2269067" cy="23239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2630308" y="455057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+=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813254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</a:t>
            </a:r>
            <a:r>
              <a:rPr lang="da-DK" sz="2400" b="1">
                <a:latin typeface="Consolas" panose="020B0609020204030204" pitchFamily="49" charset="0"/>
              </a:rPr>
              <a:t>onitor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gc1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</a:t>
            </a:r>
            <a:r>
              <a:rPr lang="da-DK" sz="2400" b="1" smtClean="0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gc2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 smtClean="0">
                <a:latin typeface="Consolas" panose="020B0609020204030204" pitchFamily="49" charset="0"/>
              </a:rPr>
              <a:t>gc3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+= gc1.TemperatureHasChanged;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</a:t>
            </a:r>
            <a:r>
              <a:rPr lang="da-DK" sz="2400" b="1">
                <a:latin typeface="Consolas" panose="020B0609020204030204" pitchFamily="49" charset="0"/>
              </a:rPr>
              <a:t>+= </a:t>
            </a:r>
            <a:r>
              <a:rPr lang="da-DK" sz="2400" b="1" smtClean="0">
                <a:latin typeface="Consolas" panose="020B0609020204030204" pitchFamily="49" charset="0"/>
              </a:rPr>
              <a:t>gc2.TemperatureHasChanged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monitor.TemperatureChanged = gc3.TemperatureHasChanged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04886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7256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10648586" y="5402505"/>
            <a:ext cx="540000" cy="5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Temperature</a:t>
            </a:r>
          </a:p>
          <a:p>
            <a:pPr algn="ctr"/>
            <a:r>
              <a:rPr lang="da-DK" sz="3600" smtClean="0"/>
              <a:t>Monitor</a:t>
            </a:r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GUI</a:t>
            </a:r>
          </a:p>
          <a:p>
            <a:pPr algn="ctr"/>
            <a:r>
              <a:rPr lang="da-DK" sz="3600" smtClean="0"/>
              <a:t>Client</a:t>
            </a:r>
            <a:endParaRPr lang="da-DK" sz="3600"/>
          </a:p>
        </p:txBody>
      </p:sp>
      <p:sp>
        <p:nvSpPr>
          <p:cNvPr id="10" name="Afrundet rektangel 9"/>
          <p:cNvSpPr/>
          <p:nvPr/>
        </p:nvSpPr>
        <p:spPr>
          <a:xfrm>
            <a:off x="186489" y="4600575"/>
            <a:ext cx="10653964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Client</a:t>
            </a:r>
          </a:p>
          <a:p>
            <a:pPr algn="ctr"/>
            <a:r>
              <a:rPr lang="da-DK" sz="2800"/>
              <a:t>monitor.TemperatureChanged += </a:t>
            </a:r>
            <a:r>
              <a:rPr lang="da-DK" sz="2800" smtClean="0"/>
              <a:t>gc1.TemperatureHasChanged</a:t>
            </a:r>
            <a:r>
              <a:rPr lang="da-DK" sz="2800"/>
              <a:t>;</a:t>
            </a:r>
          </a:p>
        </p:txBody>
      </p: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13471" y="3184358"/>
            <a:ext cx="3013910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25416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private void </a:t>
            </a:r>
            <a:r>
              <a:rPr lang="da-DK" sz="2000" b="1" smtClean="0">
                <a:latin typeface="Consolas" panose="020B0609020204030204" pitchFamily="49" charset="0"/>
              </a:rPr>
              <a:t>OnTemperatureChanged()</a:t>
            </a:r>
          </a:p>
          <a:p>
            <a:pPr marL="0" indent="0"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latin typeface="Consolas" panose="020B0609020204030204" pitchFamily="49" charset="0"/>
              </a:rPr>
              <a:t>TemperatureChanged</a:t>
            </a:r>
            <a:r>
              <a:rPr lang="da-DK" sz="2000" b="1" smtClean="0">
                <a:latin typeface="Consolas" panose="020B0609020204030204" pitchFamily="49" charset="0"/>
              </a:rPr>
              <a:t>?.Invoke(_temperature);</a:t>
            </a:r>
          </a:p>
          <a:p>
            <a:pPr marL="0" indent="0"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…very similar to:</a:t>
            </a:r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protected virtual </a:t>
            </a:r>
            <a:r>
              <a:rPr lang="da-DK" sz="20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OnPropertyChanged(</a:t>
            </a: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 propertyName)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 smtClean="0">
                <a:latin typeface="Consolas" panose="020B0609020204030204" pitchFamily="49" charset="0"/>
              </a:rPr>
              <a:t>PropertyChanged</a:t>
            </a:r>
            <a:r>
              <a:rPr lang="da-DK" sz="2000" b="1">
                <a:latin typeface="Consolas" panose="020B0609020204030204" pitchFamily="49" charset="0"/>
              </a:rPr>
              <a:t>?.</a:t>
            </a:r>
            <a:r>
              <a:rPr lang="da-DK" sz="2000" b="1" smtClean="0">
                <a:latin typeface="Consolas" panose="020B0609020204030204" pitchFamily="49" charset="0"/>
              </a:rPr>
              <a:t>Invoke(</a:t>
            </a: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  <a:r>
              <a:rPr lang="da-DK" sz="20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_PropertyChangedEventArgs(…));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12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6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18830"/>
              </p:ext>
            </p:extLst>
          </p:nvPr>
        </p:nvGraphicFramePr>
        <p:xfrm>
          <a:off x="2055060" y="2467787"/>
          <a:ext cx="48768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-21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 smtClean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 smtClean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(v &lt; 20)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    filteredValues.Add(v);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8845215" y="2703262"/>
            <a:ext cx="2296027" cy="864101"/>
          </a:xfrm>
          <a:prstGeom prst="wedgeRectCallout">
            <a:avLst>
              <a:gd name="adj1" fmla="val -105188"/>
              <a:gd name="adj2" fmla="val 799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 smtClean="0">
                <a:solidFill>
                  <a:schemeClr val="tx1"/>
                </a:solidFill>
              </a:rPr>
              <a:t>General</a:t>
            </a:r>
            <a:r>
              <a:rPr lang="da-DK" sz="2400" smtClean="0">
                <a:solidFill>
                  <a:schemeClr val="tx1"/>
                </a:solidFill>
              </a:rPr>
              <a:t> filtering algorithm</a:t>
            </a:r>
            <a:endParaRPr lang="da-DK" sz="2400">
              <a:solidFill>
                <a:schemeClr val="tx1"/>
              </a:solidFill>
            </a:endParaRPr>
          </a:p>
        </p:txBody>
      </p:sp>
      <p:sp>
        <p:nvSpPr>
          <p:cNvPr id="5" name="Rektangulær billedforklaring 4"/>
          <p:cNvSpPr/>
          <p:nvPr/>
        </p:nvSpPr>
        <p:spPr>
          <a:xfrm>
            <a:off x="220644" y="3358186"/>
            <a:ext cx="1397669" cy="864101"/>
          </a:xfrm>
          <a:prstGeom prst="wedgeRectCallout">
            <a:avLst>
              <a:gd name="adj1" fmla="val 145744"/>
              <a:gd name="adj2" fmla="val -574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 smtClean="0">
                <a:solidFill>
                  <a:schemeClr val="tx1"/>
                </a:solidFill>
              </a:rPr>
              <a:t>Specific</a:t>
            </a:r>
            <a:r>
              <a:rPr lang="da-DK" sz="2400" smtClean="0">
                <a:solidFill>
                  <a:schemeClr val="tx1"/>
                </a:solidFill>
              </a:rPr>
              <a:t> criterion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1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value);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0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values,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400" b="1" smtClean="0">
                <a:latin typeface="Consolas" panose="020B0609020204030204" pitchFamily="49" charset="0"/>
              </a:rPr>
              <a:t> cond)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cond.Condition(v)</a:t>
            </a:r>
            <a:r>
              <a:rPr lang="da-DK" sz="2400" b="1" smtClean="0">
                <a:latin typeface="Consolas" panose="020B0609020204030204" pitchFamily="49" charset="0"/>
              </a:rPr>
              <a:t>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    filteredValues.Add(v);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9065796" y="2088854"/>
            <a:ext cx="2454508" cy="864101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C</a:t>
            </a:r>
            <a:r>
              <a:rPr lang="da-DK" sz="2400" smtClean="0">
                <a:solidFill>
                  <a:schemeClr val="tx1"/>
                </a:solidFill>
              </a:rPr>
              <a:t>riterion </a:t>
            </a:r>
            <a:r>
              <a:rPr lang="da-DK" sz="2400" smtClean="0">
                <a:solidFill>
                  <a:schemeClr val="tx1"/>
                </a:solidFill>
              </a:rPr>
              <a:t>supplied by </a:t>
            </a:r>
            <a:r>
              <a:rPr lang="da-DK" sz="2400" u="sng" smtClean="0">
                <a:solidFill>
                  <a:schemeClr val="tx1"/>
                </a:solidFill>
              </a:rPr>
              <a:t>caller</a:t>
            </a:r>
            <a:endParaRPr lang="da-DK" sz="2400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5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new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</a:t>
            </a:r>
            <a:r>
              <a:rPr lang="da-DK" b="1" smtClean="0">
                <a:latin typeface="Consolas" panose="020B0609020204030204" pitchFamily="49" charset="0"/>
              </a:rPr>
              <a:t>());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9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1176</Words>
  <Application>Microsoft Office PowerPoint</Application>
  <PresentationFormat>Widescreen</PresentationFormat>
  <Paragraphs>326</Paragraphs>
  <Slides>38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Times New Roman</vt:lpstr>
      <vt:lpstr>Office-tema</vt:lpstr>
      <vt:lpstr>Functions as Parameters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Function type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.NET Function types (delegate types)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37</cp:revision>
  <dcterms:created xsi:type="dcterms:W3CDTF">2017-09-05T14:00:27Z</dcterms:created>
  <dcterms:modified xsi:type="dcterms:W3CDTF">2018-02-04T15:26:56Z</dcterms:modified>
</cp:coreProperties>
</file>