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70" r:id="rId15"/>
    <p:sldId id="291" r:id="rId16"/>
    <p:sldId id="292" r:id="rId17"/>
    <p:sldId id="262" r:id="rId18"/>
    <p:sldId id="263" r:id="rId19"/>
    <p:sldId id="293" r:id="rId20"/>
    <p:sldId id="264" r:id="rId21"/>
    <p:sldId id="265" r:id="rId22"/>
    <p:sldId id="268" r:id="rId23"/>
    <p:sldId id="294" r:id="rId24"/>
    <p:sldId id="266" r:id="rId25"/>
    <p:sldId id="267" r:id="rId26"/>
    <p:sldId id="303" r:id="rId27"/>
    <p:sldId id="295" r:id="rId28"/>
    <p:sldId id="296" r:id="rId29"/>
    <p:sldId id="285" r:id="rId30"/>
    <p:sldId id="286" r:id="rId31"/>
    <p:sldId id="300" r:id="rId32"/>
    <p:sldId id="298" r:id="rId33"/>
    <p:sldId id="287" r:id="rId34"/>
    <p:sldId id="297" r:id="rId35"/>
    <p:sldId id="301" r:id="rId36"/>
    <p:sldId id="302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 smtClean="0"/>
              <a:t>Generics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748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2612858" y="4221915"/>
            <a:ext cx="7012405" cy="174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890337" y="371307"/>
            <a:ext cx="2821406" cy="1367255"/>
          </a:xfrm>
          <a:prstGeom prst="wedgeRectCallout">
            <a:avLst>
              <a:gd name="adj1" fmla="val 85004"/>
              <a:gd name="adj2" fmla="val 6651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Definition</a:t>
            </a:r>
            <a:r>
              <a:rPr lang="da-DK" sz="3600" smtClean="0">
                <a:solidFill>
                  <a:schemeClr val="tx1"/>
                </a:solidFill>
              </a:rPr>
              <a:t>: general</a:t>
            </a:r>
            <a:endParaRPr lang="da-DK" sz="360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8845215" y="2703262"/>
            <a:ext cx="2821406" cy="1367255"/>
          </a:xfrm>
          <a:prstGeom prst="wedgeRectCallout">
            <a:avLst>
              <a:gd name="adj1" fmla="val -110732"/>
              <a:gd name="adj2" fmla="val 788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Usage</a:t>
            </a:r>
            <a:r>
              <a:rPr lang="da-DK" sz="3600" smtClean="0">
                <a:solidFill>
                  <a:schemeClr val="tx1"/>
                </a:solidFill>
              </a:rPr>
              <a:t>: specific</a:t>
            </a:r>
            <a:endParaRPr lang="da-DK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T Create()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latin typeface="Consolas" panose="020B0609020204030204" pitchFamily="49" charset="0"/>
              </a:rPr>
              <a:t>T();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()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T Create()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latin typeface="Consolas" panose="020B0609020204030204" pitchFamily="49" charset="0"/>
              </a:rPr>
              <a:t>T();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CollectionWrapper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,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</a:t>
            </a:r>
            <a:r>
              <a:rPr lang="en-US" sz="2400" b="1" smtClean="0">
                <a:latin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: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_collection;</a:t>
            </a:r>
          </a:p>
          <a:p>
            <a:pPr marL="0" indent="0"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b="1" smtClean="0">
                <a:latin typeface="Consolas" panose="020B0609020204030204" pitchFamily="49" charset="0"/>
              </a:rPr>
              <a:t> Count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{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_collection.Count;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816299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Animal</a:t>
            </a:r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1816298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Dog</a:t>
            </a:r>
            <a:endParaRPr lang="da-DK" sz="3600"/>
          </a:p>
        </p:txBody>
      </p:sp>
      <p:cxnSp>
        <p:nvCxnSpPr>
          <p:cNvPr id="6" name="Lige pilforbindelse 5"/>
          <p:cNvCxnSpPr>
            <a:stCxn id="5" idx="0"/>
            <a:endCxn id="4" idx="2"/>
          </p:cNvCxnSpPr>
          <p:nvPr/>
        </p:nvCxnSpPr>
        <p:spPr>
          <a:xfrm flipV="1">
            <a:off x="3145404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7147528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10" name="Afrundet rektangel 9"/>
          <p:cNvSpPr/>
          <p:nvPr/>
        </p:nvSpPr>
        <p:spPr>
          <a:xfrm>
            <a:off x="7147527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8476632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øjrepil 11"/>
          <p:cNvSpPr/>
          <p:nvPr/>
        </p:nvSpPr>
        <p:spPr>
          <a:xfrm>
            <a:off x="4964027" y="1184757"/>
            <a:ext cx="1679172" cy="26691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?</a:t>
            </a:r>
            <a:endParaRPr lang="da-DK" sz="9600"/>
          </a:p>
        </p:txBody>
      </p:sp>
      <p:sp>
        <p:nvSpPr>
          <p:cNvPr id="13" name="Tekstfelt 12"/>
          <p:cNvSpPr txBox="1"/>
          <p:nvPr/>
        </p:nvSpPr>
        <p:spPr>
          <a:xfrm>
            <a:off x="1521775" y="477432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 smtClean="0">
                <a:latin typeface="Consolas" panose="020B0609020204030204" pitchFamily="49" charset="0"/>
              </a:rPr>
              <a:t> a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6475539" y="4774322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&gt; ca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 smtClean="0">
                <a:latin typeface="Consolas" panose="020B0609020204030204" pitchFamily="49" charset="0"/>
              </a:rPr>
              <a:t>&gt; cd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smtClean="0">
                <a:latin typeface="Consolas" panose="020B0609020204030204" pitchFamily="49" charset="0"/>
              </a:rPr>
              <a:t>&lt;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&gt;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_t;</a:t>
            </a:r>
          </a:p>
          <a:p>
            <a:pPr marL="0" indent="0"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smtClean="0">
                <a:latin typeface="Consolas" panose="020B0609020204030204" pitchFamily="49" charset="0"/>
              </a:rPr>
              <a:t>Get()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_t; }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smtClean="0">
                <a:latin typeface="Consolas" panose="020B0609020204030204" pitchFamily="49" charset="0"/>
              </a:rPr>
              <a:t>Set(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t) { _t = t;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>
                <a:latin typeface="Consolas" panose="020B0609020204030204" pitchFamily="49" charset="0"/>
              </a:rPr>
              <a:t>&gt; ca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4528078" y="4746514"/>
            <a:ext cx="3204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ca.Get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budstavle 1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2524325" y="482677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ca.Set(</a:t>
            </a:r>
            <a:r>
              <a:rPr lang="da-DK" sz="6000" b="1" smtClean="0">
                <a:solidFill>
                  <a:srgbClr val="FF0000"/>
                </a:solidFill>
                <a:latin typeface="Consolas" panose="020B0609020204030204" pitchFamily="49" charset="0"/>
              </a:rPr>
              <a:t>new Cat(…)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Højrepil 8"/>
          <p:cNvSpPr/>
          <p:nvPr/>
        </p:nvSpPr>
        <p:spPr>
          <a:xfrm>
            <a:off x="5737089" y="2074051"/>
            <a:ext cx="1054410" cy="103998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Cat</a:t>
            </a:r>
            <a:endParaRPr lang="da-DK" sz="2400"/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659028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 smtClean="0">
                <a:latin typeface="Consolas" panose="020B0609020204030204" pitchFamily="49" charset="0"/>
              </a:rPr>
              <a:t>&gt; cd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 smtClean="0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uperhero logo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2" y="776038"/>
            <a:ext cx="4072689" cy="407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4295273" y="1076826"/>
            <a:ext cx="2924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400" smtClean="0">
                <a:solidFill>
                  <a:srgbClr val="FF0000"/>
                </a:solidFill>
              </a:rPr>
              <a:t>&lt;T&gt;</a:t>
            </a:r>
            <a:endParaRPr lang="da-DK" sz="14400">
              <a:solidFill>
                <a:srgbClr val="FF00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44707" y="413385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here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6000" b="1" smtClean="0">
                <a:latin typeface="Consolas" panose="020B0609020204030204" pitchFamily="49" charset="0"/>
              </a:rPr>
              <a:t> :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SuperHero</a:t>
            </a:r>
            <a:endParaRPr lang="da-DK" sz="6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4640289" y="4575636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cd.Get()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5433402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</a:p>
          <a:p>
            <a:pPr algn="ctr"/>
            <a:r>
              <a:rPr lang="da-DK" sz="2400" smtClean="0"/>
              <a:t>(Cat)</a:t>
            </a:r>
            <a:endParaRPr lang="da-DK" sz="2400"/>
          </a:p>
        </p:txBody>
      </p:sp>
      <p:sp>
        <p:nvSpPr>
          <p:cNvPr id="14" name="Forbudstavle 13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Animal&gt;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2481342" y="439275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cd.Set(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t);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4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/>
          <a:lstStyle/>
          <a:p>
            <a:pPr marL="0" indent="0"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4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 smtClean="0">
                <a:latin typeface="Consolas" panose="020B0609020204030204" pitchFamily="49" charset="0"/>
              </a:rPr>
              <a:t>&gt; iga = </a:t>
            </a:r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 smtClean="0">
                <a:latin typeface="Consolas" panose="020B0609020204030204" pitchFamily="49" charset="0"/>
              </a:rPr>
              <a:t>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 smtClean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a-DK" sz="4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 smtClean="0">
                <a:latin typeface="Consolas" panose="020B0609020204030204" pitchFamily="49" charset="0"/>
              </a:rPr>
              <a:t>&gt; isd </a:t>
            </a:r>
            <a:r>
              <a:rPr lang="da-DK" sz="4000" b="1">
                <a:latin typeface="Consolas" panose="020B0609020204030204" pitchFamily="49" charset="0"/>
              </a:rPr>
              <a:t>=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 smtClean="0">
                <a:latin typeface="Consolas" panose="020B0609020204030204" pitchFamily="49" charset="0"/>
              </a:rPr>
              <a:t>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 smtClean="0">
                <a:latin typeface="Consolas" panose="020B0609020204030204" pitchFamily="49" charset="0"/>
              </a:rPr>
              <a:t>&gt;();</a:t>
            </a:r>
            <a:endParaRPr lang="da-DK" sz="4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IGet&lt;Animal&gt;</a:t>
            </a:r>
            <a:endParaRPr lang="da-DK" sz="28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4428692" y="4657234"/>
            <a:ext cx="3228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iga.Get()</a:t>
            </a:r>
            <a:endParaRPr lang="da-DK" sz="4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rbudstavle 14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Animal&gt;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Variabel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53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Objekt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2984177" y="4749567"/>
            <a:ext cx="661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isd.Set(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  <a:endParaRPr lang="da-DK" sz="4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ICSet&lt;Dog&gt;</a:t>
            </a:r>
            <a:endParaRPr lang="da-DK" sz="2800"/>
          </a:p>
        </p:txBody>
      </p:sp>
      <p:pic>
        <p:nvPicPr>
          <p:cNvPr id="1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rbudstavle 17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t);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4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out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co-variant</a:t>
            </a:r>
            <a:endParaRPr lang="da-DK" sz="32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contra-variant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t);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74950"/>
              </p:ext>
            </p:extLst>
          </p:nvPr>
        </p:nvGraphicFramePr>
        <p:xfrm>
          <a:off x="2055060" y="2595280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2706138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2706138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2679687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2692912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2780767"/>
            <a:ext cx="1195140" cy="115935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041581" y="636694"/>
            <a:ext cx="6154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smtClean="0"/>
              <a:t>How to Sort Dogs…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5856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82842" y="818147"/>
            <a:ext cx="3248526" cy="518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836820" y="3970421"/>
            <a:ext cx="1925053" cy="17886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 </a:t>
            </a:r>
          </a:p>
          <a:p>
            <a:pPr algn="ctr"/>
            <a:r>
              <a:rPr lang="da-DK" sz="3200" smtClean="0"/>
              <a:t>Dogs</a:t>
            </a:r>
            <a:endParaRPr lang="da-DK" sz="3200"/>
          </a:p>
        </p:txBody>
      </p:sp>
      <p:sp>
        <p:nvSpPr>
          <p:cNvPr id="6" name="Tekstfelt 5"/>
          <p:cNvSpPr txBox="1"/>
          <p:nvPr/>
        </p:nvSpPr>
        <p:spPr>
          <a:xfrm>
            <a:off x="5712771" y="818147"/>
            <a:ext cx="5043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 smtClean="0"/>
              <a:t>Too many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 smtClean="0"/>
              <a:t>Locked to one specific way of sorting dogs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Locked to one specific way of </a:t>
            </a:r>
            <a:r>
              <a:rPr lang="da-DK" sz="3200" u="sng" smtClean="0"/>
              <a:t>comparing</a:t>
            </a:r>
            <a:r>
              <a:rPr lang="da-DK" sz="3200" smtClean="0"/>
              <a:t> dogs</a:t>
            </a:r>
            <a:endParaRPr lang="da-DK" sz="3200"/>
          </a:p>
        </p:txBody>
      </p:sp>
      <p:sp>
        <p:nvSpPr>
          <p:cNvPr id="7" name="Forbudstavle 6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5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32071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780673" y="4678279"/>
            <a:ext cx="1925053" cy="13154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 </a:t>
            </a:r>
          </a:p>
          <a:p>
            <a:pPr algn="ctr"/>
            <a:r>
              <a:rPr lang="da-DK" sz="3200" smtClean="0"/>
              <a:t>Dogs</a:t>
            </a:r>
            <a:endParaRPr lang="da-DK" sz="3200"/>
          </a:p>
        </p:txBody>
      </p:sp>
      <p:sp>
        <p:nvSpPr>
          <p:cNvPr id="6" name="Tekstfelt 5"/>
          <p:cNvSpPr txBox="1"/>
          <p:nvPr/>
        </p:nvSpPr>
        <p:spPr>
          <a:xfrm>
            <a:off x="5712770" y="818147"/>
            <a:ext cx="544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 smtClean="0"/>
              <a:t>Generic </a:t>
            </a:r>
            <a:r>
              <a:rPr lang="da-DK" sz="3200" b="1" smtClean="0"/>
              <a:t>List</a:t>
            </a:r>
            <a:r>
              <a:rPr lang="da-DK" sz="3200" smtClean="0"/>
              <a:t> class cannot contain knowledge about specific sorting (of e.g. </a:t>
            </a:r>
            <a:r>
              <a:rPr lang="da-DK" sz="3200" b="1" smtClean="0"/>
              <a:t>Dogs</a:t>
            </a:r>
            <a:r>
              <a:rPr lang="da-DK" sz="3200" smtClean="0"/>
              <a:t>)</a:t>
            </a:r>
            <a:endParaRPr lang="da-DK" sz="3200"/>
          </a:p>
        </p:txBody>
      </p:sp>
      <p:sp>
        <p:nvSpPr>
          <p:cNvPr id="8" name="Forbudstavle 7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IComparable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CompareTo(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other);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9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CompareTo(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 smtClean="0">
                <a:latin typeface="Consolas" panose="020B0609020204030204" pitchFamily="49" charset="0"/>
              </a:rPr>
              <a:t> other)</a:t>
            </a: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(Weight &lt;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(Weight &gt;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0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5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IComparable&lt;Dog&gt;</a:t>
            </a:r>
            <a:endParaRPr lang="da-DK" sz="3200"/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74" y="456776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IComparable&lt;Dog&gt;</a:t>
            </a:r>
            <a:endParaRPr lang="da-DK" sz="3200"/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657473" y="3732394"/>
            <a:ext cx="459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/>
              <a:t>Locked to one specific way of </a:t>
            </a:r>
            <a:r>
              <a:rPr lang="da-DK" sz="2400" smtClean="0"/>
              <a:t>comparing</a:t>
            </a:r>
            <a:endParaRPr lang="da-DK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Not always possible to let a class inherit from </a:t>
            </a:r>
            <a:r>
              <a:rPr lang="da-DK" sz="2400" b="1" smtClean="0"/>
              <a:t>IComparable&lt;T&gt; </a:t>
            </a:r>
          </a:p>
        </p:txBody>
      </p:sp>
    </p:spTree>
    <p:extLst>
      <p:ext uri="{BB962C8B-B14F-4D97-AF65-F5344CB8AC3E}">
        <p14:creationId xmlns:p14="http://schemas.microsoft.com/office/powerpoint/2010/main" val="6478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IComparer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Compare(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x,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y);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2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Compare(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 smtClean="0">
                <a:latin typeface="Consolas" panose="020B0609020204030204" pitchFamily="49" charset="0"/>
              </a:rPr>
              <a:t> x,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y)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(x.Weight </a:t>
            </a:r>
            <a:r>
              <a:rPr lang="en-US" b="1">
                <a:latin typeface="Consolas" panose="020B0609020204030204" pitchFamily="49" charset="0"/>
              </a:rPr>
              <a:t>&lt; </a:t>
            </a:r>
            <a:r>
              <a:rPr lang="en-US" b="1" smtClean="0">
                <a:latin typeface="Consolas" panose="020B0609020204030204" pitchFamily="49" charset="0"/>
              </a:rPr>
              <a:t>y.Weight</a:t>
            </a:r>
            <a:r>
              <a:rPr lang="en-US" b="1">
                <a:latin typeface="Consolas" panose="020B0609020204030204" pitchFamily="49" charset="0"/>
              </a:rPr>
              <a:t>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(x.Weight </a:t>
            </a:r>
            <a:r>
              <a:rPr lang="en-US" b="1">
                <a:latin typeface="Consolas" panose="020B0609020204030204" pitchFamily="49" charset="0"/>
              </a:rPr>
              <a:t>&gt; </a:t>
            </a:r>
            <a:r>
              <a:rPr lang="en-US" b="1" smtClean="0">
                <a:latin typeface="Consolas" panose="020B0609020204030204" pitchFamily="49" charset="0"/>
              </a:rPr>
              <a:t>y.Weight</a:t>
            </a:r>
            <a:r>
              <a:rPr lang="en-US" b="1">
                <a:latin typeface="Consolas" panose="020B0609020204030204" pitchFamily="49" charset="0"/>
              </a:rPr>
              <a:t>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0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6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1162300" y="4438149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6362449" y="4114299"/>
            <a:ext cx="3248526" cy="18814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865021" y="1169320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7311940" y="5066299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647698" y="1159045"/>
            <a:ext cx="3429502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IComparer&lt;Dog&gt;</a:t>
            </a:r>
            <a:endParaRPr lang="da-DK" sz="3200"/>
          </a:p>
        </p:txBody>
      </p:sp>
      <p:cxnSp>
        <p:nvCxnSpPr>
          <p:cNvPr id="8" name="Lige pilforbindelse 7"/>
          <p:cNvCxnSpPr>
            <a:stCxn id="9" idx="0"/>
            <a:endCxn id="6" idx="2"/>
          </p:cNvCxnSpPr>
          <p:nvPr/>
        </p:nvCxnSpPr>
        <p:spPr>
          <a:xfrm flipV="1">
            <a:off x="2459204" y="2173708"/>
            <a:ext cx="3903245" cy="1940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0"/>
            <a:endCxn id="6" idx="2"/>
          </p:cNvCxnSpPr>
          <p:nvPr/>
        </p:nvCxnSpPr>
        <p:spPr>
          <a:xfrm flipH="1" flipV="1">
            <a:off x="6362449" y="2173708"/>
            <a:ext cx="1719513" cy="289259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34941" y="4114299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cxnSp>
        <p:nvCxnSpPr>
          <p:cNvPr id="14" name="Lige pilforbindelse 13"/>
          <p:cNvCxnSpPr>
            <a:stCxn id="9" idx="0"/>
            <a:endCxn id="4" idx="2"/>
          </p:cNvCxnSpPr>
          <p:nvPr/>
        </p:nvCxnSpPr>
        <p:spPr>
          <a:xfrm flipV="1">
            <a:off x="2459204" y="2829678"/>
            <a:ext cx="30080" cy="12846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</a:t>
            </a:r>
            <a:r>
              <a:rPr lang="da-DK" smtClean="0"/>
              <a:t>esponsibilities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36295"/>
            <a:ext cx="10515600" cy="4540668"/>
          </a:xfrm>
        </p:spPr>
        <p:txBody>
          <a:bodyPr/>
          <a:lstStyle/>
          <a:p>
            <a:r>
              <a:rPr lang="da-DK" b="1" smtClean="0"/>
              <a:t>Dog</a:t>
            </a:r>
            <a:r>
              <a:rPr lang="da-DK" smtClean="0"/>
              <a:t> </a:t>
            </a:r>
          </a:p>
          <a:p>
            <a:pPr lvl="1"/>
            <a:r>
              <a:rPr lang="da-DK" smtClean="0"/>
              <a:t>No dependencies to other classes</a:t>
            </a:r>
          </a:p>
          <a:p>
            <a:pPr lvl="1"/>
            <a:r>
              <a:rPr lang="da-DK" smtClean="0"/>
              <a:t>No knowledge of sorting or comparison</a:t>
            </a:r>
          </a:p>
          <a:p>
            <a:pPr lvl="1"/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Contains Dog domain logic (state/behavior)</a:t>
            </a:r>
          </a:p>
          <a:p>
            <a:r>
              <a:rPr lang="da-DK" b="1" smtClean="0"/>
              <a:t>List&lt;Dog&gt;</a:t>
            </a:r>
            <a:endParaRPr lang="da-DK"/>
          </a:p>
          <a:p>
            <a:pPr lvl="1"/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Knows how to sort items efficiently</a:t>
            </a:r>
            <a:endParaRPr lang="da-DK" b="1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a-DK" smtClean="0"/>
              <a:t>Does not know how to compare </a:t>
            </a:r>
            <a:r>
              <a:rPr lang="da-DK" b="1" smtClean="0"/>
              <a:t>Dog</a:t>
            </a:r>
            <a:r>
              <a:rPr lang="da-DK"/>
              <a:t> </a:t>
            </a:r>
            <a:r>
              <a:rPr lang="da-DK" smtClean="0"/>
              <a:t>objects</a:t>
            </a:r>
          </a:p>
          <a:p>
            <a:r>
              <a:rPr lang="da-DK" b="1" smtClean="0"/>
              <a:t>CompareDogByWeight </a:t>
            </a:r>
            <a:r>
              <a:rPr lang="da-DK" smtClean="0"/>
              <a:t>(+ all impl. of </a:t>
            </a:r>
            <a:r>
              <a:rPr lang="da-DK" b="1" smtClean="0"/>
              <a:t>IComparer&lt;Dog&gt;</a:t>
            </a:r>
            <a:r>
              <a:rPr lang="da-DK" smtClean="0"/>
              <a:t>)</a:t>
            </a:r>
          </a:p>
          <a:p>
            <a:pPr lvl="1"/>
            <a:r>
              <a:rPr lang="da-DK" smtClean="0"/>
              <a:t>Does not know how to sort objects</a:t>
            </a:r>
          </a:p>
          <a:p>
            <a:pPr lvl="1"/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Knows how to compare Dog objects</a:t>
            </a:r>
            <a:endParaRPr lang="da-DK" b="1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20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18033" y="2568743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10" name="Afrundet rektangel 9"/>
          <p:cNvSpPr/>
          <p:nvPr/>
        </p:nvSpPr>
        <p:spPr>
          <a:xfrm>
            <a:off x="1562099" y="4600575"/>
            <a:ext cx="7991475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Client</a:t>
            </a:r>
          </a:p>
          <a:p>
            <a:pPr algn="ctr"/>
            <a:r>
              <a:rPr lang="da-DK" sz="2800" smtClean="0"/>
              <a:t>dogs.Sort(new CompareDogByWeight());</a:t>
            </a:r>
            <a:endParaRPr lang="da-DK" sz="2800"/>
          </a:p>
        </p:txBody>
      </p:sp>
      <p:sp>
        <p:nvSpPr>
          <p:cNvPr id="12" name="Afrundet rektangel 11"/>
          <p:cNvSpPr/>
          <p:nvPr/>
        </p:nvSpPr>
        <p:spPr>
          <a:xfrm>
            <a:off x="6600825" y="308561"/>
            <a:ext cx="3838575" cy="7201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IComparer&lt;Dog&gt;</a:t>
            </a:r>
            <a:endParaRPr lang="da-DK" sz="3200"/>
          </a:p>
        </p:txBody>
      </p:sp>
      <p:cxnSp>
        <p:nvCxnSpPr>
          <p:cNvPr id="14" name="Lige pilforbindelse 13"/>
          <p:cNvCxnSpPr>
            <a:stCxn id="9" idx="0"/>
            <a:endCxn id="12" idx="2"/>
          </p:cNvCxnSpPr>
          <p:nvPr/>
        </p:nvCxnSpPr>
        <p:spPr>
          <a:xfrm flipH="1" flipV="1">
            <a:off x="8520113" y="1028701"/>
            <a:ext cx="7268" cy="495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57837" y="3184358"/>
            <a:ext cx="2969544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69782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44" y="40383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85030"/>
              </p:ext>
            </p:extLst>
          </p:nvPr>
        </p:nvGraphicFramePr>
        <p:xfrm>
          <a:off x="2055060" y="4148666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34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8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19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</a:t>
                      </a:r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70768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3661176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3634725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Collection classes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4" cy="4351338"/>
          </a:xfrm>
        </p:spPr>
        <p:txBody>
          <a:bodyPr/>
          <a:lstStyle/>
          <a:p>
            <a:r>
              <a:rPr lang="da-DK" smtClean="0"/>
              <a:t>Only manage items (simple/class type) w.r.t. storage/retrieval</a:t>
            </a:r>
          </a:p>
          <a:p>
            <a:r>
              <a:rPr lang="da-DK" smtClean="0"/>
              <a:t>Do </a:t>
            </a:r>
            <a:r>
              <a:rPr lang="da-DK" u="sng" smtClean="0"/>
              <a:t>not</a:t>
            </a:r>
            <a:r>
              <a:rPr lang="da-DK" smtClean="0"/>
              <a:t> use any functionality relating to type of items</a:t>
            </a:r>
          </a:p>
          <a:p>
            <a:r>
              <a:rPr lang="da-DK" smtClean="0"/>
              <a:t>Only variable is specific </a:t>
            </a:r>
            <a:r>
              <a:rPr lang="da-DK" u="sng" smtClean="0"/>
              <a:t>type</a:t>
            </a:r>
            <a:r>
              <a:rPr lang="da-DK" smtClean="0"/>
              <a:t> of items</a:t>
            </a:r>
          </a:p>
          <a:p>
            <a:r>
              <a:rPr lang="da-DK" smtClean="0"/>
              <a:t>Type is candidate for </a:t>
            </a:r>
            <a:r>
              <a:rPr lang="da-DK" u="sng" smtClean="0"/>
              <a:t>parameterisation</a:t>
            </a:r>
          </a:p>
          <a:p>
            <a:r>
              <a:rPr lang="da-DK" smtClean="0"/>
              <a:t>Why not just use inheritance…?</a:t>
            </a:r>
            <a:endParaRPr lang="da-DK"/>
          </a:p>
        </p:txBody>
      </p:sp>
      <p:pic>
        <p:nvPicPr>
          <p:cNvPr id="2050" name="Picture 2" descr="Billedresultat for generics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07" y="1825625"/>
            <a:ext cx="3405772" cy="25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38329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32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-17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4671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2570747" y="3838074"/>
            <a:ext cx="30895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>
                <a:solidFill>
                  <a:srgbClr val="FF0000"/>
                </a:solidFill>
              </a:rPr>
              <a:t>Type-safe!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068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433</Words>
  <Application>Microsoft Office PowerPoint</Application>
  <PresentationFormat>Widescreen</PresentationFormat>
  <Paragraphs>215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Office-tema</vt:lpstr>
      <vt:lpstr>Generics</vt:lpstr>
      <vt:lpstr>PowerPoint-præsentation</vt:lpstr>
      <vt:lpstr>PowerPoint-præsentation</vt:lpstr>
      <vt:lpstr>PowerPoint-præsentation</vt:lpstr>
      <vt:lpstr>PowerPoint-præsentation</vt:lpstr>
      <vt:lpstr>Collection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Responsibilities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34</cp:revision>
  <dcterms:created xsi:type="dcterms:W3CDTF">2017-09-05T14:00:27Z</dcterms:created>
  <dcterms:modified xsi:type="dcterms:W3CDTF">2018-02-04T12:48:22Z</dcterms:modified>
</cp:coreProperties>
</file>