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84" r:id="rId3"/>
    <p:sldId id="291" r:id="rId4"/>
    <p:sldId id="292" r:id="rId5"/>
    <p:sldId id="293" r:id="rId6"/>
    <p:sldId id="294" r:id="rId7"/>
    <p:sldId id="295" r:id="rId8"/>
    <p:sldId id="296" r:id="rId9"/>
    <p:sldId id="297" r:id="rId1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01-02-2018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01-02-2018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01-02-2018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01-02-2018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01-02-2018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01-02-2018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01-02-2018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10484"/>
          </a:xfrm>
        </p:spPr>
        <p:txBody>
          <a:bodyPr/>
          <a:lstStyle/>
          <a:p>
            <a:r>
              <a:rPr lang="da-DK" smtClean="0"/>
              <a:t>Arithmetic </a:t>
            </a:r>
            <a:br>
              <a:rPr lang="da-DK" smtClean="0"/>
            </a:br>
            <a:r>
              <a:rPr lang="da-DK" smtClean="0"/>
              <a:t>and </a:t>
            </a:r>
            <a:br>
              <a:rPr lang="da-DK" smtClean="0"/>
            </a:br>
            <a:r>
              <a:rPr lang="da-DK" smtClean="0"/>
              <a:t>Type Conversion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952500" y="2382253"/>
            <a:ext cx="103412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da-DK" sz="8000" smtClean="0">
                <a:latin typeface="Consolas" panose="020B0609020204030204" pitchFamily="49" charset="0"/>
              </a:rPr>
              <a:t> </a:t>
            </a:r>
            <a:r>
              <a:rPr lang="da-DK" sz="800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age</a:t>
            </a:r>
            <a:r>
              <a:rPr lang="da-DK" sz="8000" smtClean="0">
                <a:latin typeface="Consolas" panose="020B0609020204030204" pitchFamily="49" charset="0"/>
              </a:rPr>
              <a:t> </a:t>
            </a:r>
            <a:r>
              <a:rPr lang="da-DK" sz="800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da-DK" sz="8000" smtClean="0">
                <a:latin typeface="Consolas" panose="020B0609020204030204" pitchFamily="49" charset="0"/>
              </a:rPr>
              <a:t> age + 2</a:t>
            </a:r>
            <a:r>
              <a:rPr lang="da-DK" sz="800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  <a:endParaRPr lang="da-DK" sz="800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38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313447" y="920416"/>
            <a:ext cx="95301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en-US" sz="2400">
                <a:latin typeface="Consolas" panose="020B0609020204030204" pitchFamily="49" charset="0"/>
              </a:rPr>
              <a:t> </a:t>
            </a:r>
            <a:r>
              <a:rPr lang="en-US" sz="2400" smtClean="0">
                <a:latin typeface="Consolas" panose="020B0609020204030204" pitchFamily="49" charset="0"/>
              </a:rPr>
              <a:t>netPrice </a:t>
            </a:r>
            <a:r>
              <a:rPr lang="en-US" sz="2400">
                <a:latin typeface="Consolas" panose="020B0609020204030204" pitchFamily="49" charset="0"/>
              </a:rPr>
              <a:t>= </a:t>
            </a:r>
            <a:r>
              <a:rPr lang="en-US" sz="2400" smtClean="0">
                <a:latin typeface="Consolas" panose="020B0609020204030204" pitchFamily="49" charset="0"/>
              </a:rPr>
              <a:t>25.50</a:t>
            </a:r>
            <a:r>
              <a:rPr lang="en-US" sz="2400">
                <a:latin typeface="Consolas" panose="020B0609020204030204" pitchFamily="49" charset="0"/>
              </a:rPr>
              <a:t>;</a:t>
            </a:r>
            <a:endParaRPr lang="da-DK" sz="2400"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en-US" sz="2400" smtClean="0">
                <a:latin typeface="Consolas" panose="020B0609020204030204" pitchFamily="49" charset="0"/>
              </a:rPr>
              <a:t> shipping </a:t>
            </a:r>
            <a:r>
              <a:rPr lang="en-US" sz="2400">
                <a:latin typeface="Consolas" panose="020B0609020204030204" pitchFamily="49" charset="0"/>
              </a:rPr>
              <a:t>= </a:t>
            </a:r>
            <a:r>
              <a:rPr lang="en-US" sz="2400" smtClean="0">
                <a:latin typeface="Consolas" panose="020B0609020204030204" pitchFamily="49" charset="0"/>
              </a:rPr>
              <a:t>6.75;</a:t>
            </a:r>
            <a:endParaRPr lang="da-DK" sz="2400"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en-US" sz="2400" smtClean="0">
                <a:latin typeface="Consolas" panose="020B0609020204030204" pitchFamily="49" charset="0"/>
              </a:rPr>
              <a:t> tax </a:t>
            </a:r>
            <a:r>
              <a:rPr lang="en-US" sz="2400">
                <a:latin typeface="Consolas" panose="020B0609020204030204" pitchFamily="49" charset="0"/>
              </a:rPr>
              <a:t>= 0.08;</a:t>
            </a:r>
            <a:endParaRPr lang="da-DK" sz="2400"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en-US" sz="2400" smtClean="0">
                <a:latin typeface="Consolas" panose="020B0609020204030204" pitchFamily="49" charset="0"/>
              </a:rPr>
              <a:t> totalPrice </a:t>
            </a:r>
            <a:r>
              <a:rPr lang="en-US" sz="2400">
                <a:latin typeface="Consolas" panose="020B0609020204030204" pitchFamily="49" charset="0"/>
              </a:rPr>
              <a:t>= netPrice</a:t>
            </a:r>
            <a:r>
              <a:rPr lang="en-US" sz="2400" smtClean="0">
                <a:latin typeface="Consolas" panose="020B0609020204030204" pitchFamily="49" charset="0"/>
              </a:rPr>
              <a:t> </a:t>
            </a:r>
            <a:r>
              <a:rPr lang="en-US" sz="2400">
                <a:latin typeface="Consolas" panose="020B0609020204030204" pitchFamily="49" charset="0"/>
              </a:rPr>
              <a:t>* (1.00 + tax</a:t>
            </a:r>
            <a:r>
              <a:rPr lang="en-US" sz="2400" smtClean="0">
                <a:latin typeface="Consolas" panose="020B0609020204030204" pitchFamily="49" charset="0"/>
              </a:rPr>
              <a:t>) </a:t>
            </a:r>
            <a:r>
              <a:rPr lang="en-US" sz="2400">
                <a:latin typeface="Consolas" panose="020B0609020204030204" pitchFamily="49" charset="0"/>
              </a:rPr>
              <a:t>+ shipping</a:t>
            </a:r>
            <a:r>
              <a:rPr lang="da-DK" sz="2400" smtClean="0">
                <a:latin typeface="Consolas" panose="020B0609020204030204" pitchFamily="49" charset="0"/>
              </a:rPr>
              <a:t>;</a:t>
            </a:r>
            <a:endParaRPr lang="da-DK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38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313447" y="920416"/>
            <a:ext cx="107196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400" smtClean="0">
                <a:latin typeface="Consolas" panose="020B0609020204030204" pitchFamily="49" charset="0"/>
              </a:rPr>
              <a:t> age = 24;</a:t>
            </a:r>
            <a:endParaRPr lang="da-DK" sz="2400"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en-US" sz="2400" smtClean="0">
                <a:latin typeface="Consolas" panose="020B0609020204030204" pitchFamily="49" charset="0"/>
              </a:rPr>
              <a:t> someNumber </a:t>
            </a:r>
            <a:r>
              <a:rPr lang="en-US" sz="2400">
                <a:latin typeface="Consolas" panose="020B0609020204030204" pitchFamily="49" charset="0"/>
              </a:rPr>
              <a:t>= </a:t>
            </a:r>
            <a:r>
              <a:rPr lang="en-US" sz="2400" smtClean="0">
                <a:latin typeface="Consolas" panose="020B0609020204030204" pitchFamily="49" charset="0"/>
              </a:rPr>
              <a:t>1.3;</a:t>
            </a:r>
            <a:endParaRPr lang="da-DK" sz="2400">
              <a:latin typeface="Consolas" panose="020B0609020204030204" pitchFamily="49" charset="0"/>
            </a:endParaRPr>
          </a:p>
          <a:p>
            <a:r>
              <a:rPr lang="en-US" sz="240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2400" smtClean="0">
                <a:latin typeface="Consolas" panose="020B0609020204030204" pitchFamily="49" charset="0"/>
              </a:rPr>
              <a:t>.WriteLine</a:t>
            </a:r>
            <a:r>
              <a:rPr lang="en-US" sz="2400">
                <a:solidFill>
                  <a:srgbClr val="C00000"/>
                </a:solidFill>
                <a:latin typeface="Consolas" panose="020B0609020204030204" pitchFamily="49" charset="0"/>
              </a:rPr>
              <a:t>("Dividing age by 1.3 is " </a:t>
            </a:r>
            <a:r>
              <a:rPr lang="en-US" sz="2400">
                <a:latin typeface="Consolas" panose="020B0609020204030204" pitchFamily="49" charset="0"/>
              </a:rPr>
              <a:t>+ </a:t>
            </a:r>
            <a:r>
              <a:rPr lang="en-US" sz="2400" b="1">
                <a:latin typeface="Consolas" panose="020B0609020204030204" pitchFamily="49" charset="0"/>
              </a:rPr>
              <a:t>age/someNumber</a:t>
            </a:r>
            <a:r>
              <a:rPr lang="en-US" sz="2400">
                <a:latin typeface="Consolas" panose="020B0609020204030204" pitchFamily="49" charset="0"/>
              </a:rPr>
              <a:t>);</a:t>
            </a:r>
            <a:endParaRPr lang="da-DK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60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313447" y="920416"/>
            <a:ext cx="93602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int age = 24;</a:t>
            </a:r>
            <a:endParaRPr lang="da-DK" sz="240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en-US" sz="240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someNumber </a:t>
            </a:r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en-US" sz="240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1.3;</a:t>
            </a:r>
            <a:endParaRPr lang="da-DK" sz="240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2400" smtClean="0">
                <a:latin typeface="Consolas" panose="020B0609020204030204" pitchFamily="49" charset="0"/>
              </a:rPr>
              <a:t>.WriteLine</a:t>
            </a:r>
            <a:r>
              <a:rPr lang="en-US" sz="2400">
                <a:solidFill>
                  <a:srgbClr val="C00000"/>
                </a:solidFill>
                <a:latin typeface="Consolas" panose="020B0609020204030204" pitchFamily="49" charset="0"/>
              </a:rPr>
              <a:t>("Dividing age by 1.3 is " </a:t>
            </a:r>
            <a:r>
              <a:rPr lang="en-US" sz="2400">
                <a:latin typeface="Consolas" panose="020B0609020204030204" pitchFamily="49" charset="0"/>
              </a:rPr>
              <a:t>+ </a:t>
            </a:r>
            <a:r>
              <a:rPr lang="en-US" sz="2400" b="1" smtClean="0">
                <a:latin typeface="Consolas" panose="020B0609020204030204" pitchFamily="49" charset="0"/>
              </a:rPr>
              <a:t>24/1.3</a:t>
            </a:r>
            <a:r>
              <a:rPr lang="en-US" sz="2400" smtClean="0">
                <a:latin typeface="Consolas" panose="020B0609020204030204" pitchFamily="49" charset="0"/>
              </a:rPr>
              <a:t>);</a:t>
            </a:r>
            <a:endParaRPr lang="da-DK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52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313447" y="920416"/>
            <a:ext cx="10140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int age = 24;</a:t>
            </a:r>
            <a:endParaRPr lang="da-DK" sz="240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en-US" sz="240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someNumber </a:t>
            </a:r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en-US" sz="240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1.3;</a:t>
            </a:r>
            <a:endParaRPr lang="da-DK" sz="240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2400" smtClean="0">
                <a:latin typeface="Consolas" panose="020B0609020204030204" pitchFamily="49" charset="0"/>
              </a:rPr>
              <a:t>.WriteLine</a:t>
            </a:r>
            <a:r>
              <a:rPr lang="en-US" sz="2400">
                <a:solidFill>
                  <a:srgbClr val="C00000"/>
                </a:solidFill>
                <a:latin typeface="Consolas" panose="020B0609020204030204" pitchFamily="49" charset="0"/>
              </a:rPr>
              <a:t>("Dividing age by 1.3 is " </a:t>
            </a:r>
            <a:r>
              <a:rPr lang="en-US" sz="2400">
                <a:latin typeface="Consolas" panose="020B0609020204030204" pitchFamily="49" charset="0"/>
              </a:rPr>
              <a:t>+ </a:t>
            </a:r>
            <a:r>
              <a:rPr lang="en-US" sz="2400" b="1" smtClean="0">
                <a:latin typeface="Consolas" panose="020B0609020204030204" pitchFamily="49" charset="0"/>
              </a:rPr>
              <a:t>24.0/1.3</a:t>
            </a:r>
            <a:r>
              <a:rPr lang="en-US" sz="2400" smtClean="0">
                <a:latin typeface="Consolas" panose="020B0609020204030204" pitchFamily="49" charset="0"/>
              </a:rPr>
              <a:t>);</a:t>
            </a:r>
            <a:endParaRPr lang="da-DK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86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313447" y="920416"/>
            <a:ext cx="10140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int age = 24;</a:t>
            </a:r>
            <a:endParaRPr lang="da-DK" sz="240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en-US" sz="240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someNumber </a:t>
            </a:r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en-US" sz="240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1.3;</a:t>
            </a:r>
            <a:endParaRPr lang="da-DK" sz="240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2400" smtClean="0">
                <a:latin typeface="Consolas" panose="020B0609020204030204" pitchFamily="49" charset="0"/>
              </a:rPr>
              <a:t>.WriteLine</a:t>
            </a:r>
            <a:r>
              <a:rPr lang="en-US" sz="2400">
                <a:solidFill>
                  <a:srgbClr val="C00000"/>
                </a:solidFill>
                <a:latin typeface="Consolas" panose="020B0609020204030204" pitchFamily="49" charset="0"/>
              </a:rPr>
              <a:t>("Dividing age by 1.3 is " </a:t>
            </a:r>
            <a:r>
              <a:rPr lang="en-US" sz="2400">
                <a:latin typeface="Consolas" panose="020B0609020204030204" pitchFamily="49" charset="0"/>
              </a:rPr>
              <a:t>+ </a:t>
            </a:r>
            <a:r>
              <a:rPr lang="en-US" sz="2400" b="1" smtClean="0">
                <a:latin typeface="Consolas" panose="020B0609020204030204" pitchFamily="49" charset="0"/>
              </a:rPr>
              <a:t>18.462</a:t>
            </a:r>
            <a:r>
              <a:rPr lang="en-US" sz="2400" smtClean="0">
                <a:latin typeface="Consolas" panose="020B0609020204030204" pitchFamily="49" charset="0"/>
              </a:rPr>
              <a:t>);</a:t>
            </a:r>
            <a:endParaRPr lang="da-DK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98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313447" y="920416"/>
            <a:ext cx="10140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int age = 24;</a:t>
            </a:r>
            <a:endParaRPr lang="da-DK" sz="240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en-US" sz="240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someNumber </a:t>
            </a:r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en-US" sz="240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1.3;</a:t>
            </a:r>
            <a:endParaRPr lang="da-DK" sz="240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2400" smtClean="0">
                <a:latin typeface="Consolas" panose="020B0609020204030204" pitchFamily="49" charset="0"/>
              </a:rPr>
              <a:t>.WriteLine</a:t>
            </a:r>
            <a:r>
              <a:rPr lang="en-US" sz="2400">
                <a:solidFill>
                  <a:srgbClr val="C00000"/>
                </a:solidFill>
                <a:latin typeface="Consolas" panose="020B0609020204030204" pitchFamily="49" charset="0"/>
              </a:rPr>
              <a:t>("Dividing age by 1.3 is " </a:t>
            </a:r>
            <a:r>
              <a:rPr lang="en-US" sz="2400">
                <a:latin typeface="Consolas" panose="020B0609020204030204" pitchFamily="49" charset="0"/>
              </a:rPr>
              <a:t>+ </a:t>
            </a:r>
            <a:r>
              <a:rPr lang="en-US" sz="2400" b="1">
                <a:solidFill>
                  <a:srgbClr val="C00000"/>
                </a:solidFill>
                <a:latin typeface="Consolas" panose="020B0609020204030204" pitchFamily="49" charset="0"/>
              </a:rPr>
              <a:t>"18.462</a:t>
            </a:r>
            <a:r>
              <a:rPr lang="en-US" sz="2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400" smtClean="0">
                <a:latin typeface="Consolas" panose="020B0609020204030204" pitchFamily="49" charset="0"/>
              </a:rPr>
              <a:t>);</a:t>
            </a:r>
            <a:endParaRPr lang="da-DK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60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313447" y="920416"/>
            <a:ext cx="10140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int age = 24;</a:t>
            </a:r>
            <a:endParaRPr lang="da-DK" sz="240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en-US" sz="240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someNumber </a:t>
            </a:r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en-US" sz="240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1.3</a:t>
            </a:r>
            <a:r>
              <a:rPr lang="en-US" sz="240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;</a:t>
            </a:r>
            <a:endParaRPr lang="da-DK" sz="240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2400">
                <a:latin typeface="Consolas" panose="020B0609020204030204" pitchFamily="49" charset="0"/>
              </a:rPr>
              <a:t>.WriteLine</a:t>
            </a:r>
            <a:r>
              <a:rPr lang="en-US" sz="2400">
                <a:solidFill>
                  <a:srgbClr val="C00000"/>
                </a:solidFill>
                <a:latin typeface="Consolas" panose="020B0609020204030204" pitchFamily="49" charset="0"/>
              </a:rPr>
              <a:t>("Dividing age by 1.3 is </a:t>
            </a:r>
            <a:r>
              <a:rPr lang="en-US" sz="2400" b="1" smtClean="0">
                <a:solidFill>
                  <a:srgbClr val="C00000"/>
                </a:solidFill>
                <a:latin typeface="Consolas" panose="020B0609020204030204" pitchFamily="49" charset="0"/>
              </a:rPr>
              <a:t>18.462</a:t>
            </a:r>
            <a:r>
              <a:rPr lang="en-US" sz="2400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400" smtClean="0">
                <a:latin typeface="Consolas" panose="020B0609020204030204" pitchFamily="49" charset="0"/>
              </a:rPr>
              <a:t>);</a:t>
            </a:r>
            <a:endParaRPr lang="da-DK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15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161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Office-tema</vt:lpstr>
      <vt:lpstr>Arithmetic  and  Type Conversion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29</cp:revision>
  <dcterms:created xsi:type="dcterms:W3CDTF">2017-09-05T14:00:27Z</dcterms:created>
  <dcterms:modified xsi:type="dcterms:W3CDTF">2018-02-01T19:35:04Z</dcterms:modified>
</cp:coreProperties>
</file>