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82" r:id="rId3"/>
    <p:sldId id="367" r:id="rId4"/>
    <p:sldId id="383" r:id="rId5"/>
    <p:sldId id="384" r:id="rId6"/>
    <p:sldId id="385" r:id="rId7"/>
    <p:sldId id="368" r:id="rId8"/>
    <p:sldId id="406" r:id="rId9"/>
    <p:sldId id="407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7" r:id="rId20"/>
    <p:sldId id="395" r:id="rId21"/>
    <p:sldId id="396" r:id="rId22"/>
    <p:sldId id="398" r:id="rId23"/>
    <p:sldId id="399" r:id="rId24"/>
    <p:sldId id="400" r:id="rId25"/>
    <p:sldId id="401" r:id="rId26"/>
    <p:sldId id="402" r:id="rId27"/>
    <p:sldId id="403" r:id="rId28"/>
    <p:sldId id="408" r:id="rId29"/>
    <p:sldId id="404" r:id="rId30"/>
    <p:sldId id="405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02-11-2017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02-11-2017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02-11-2017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Exceptions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r>
              <a:rPr lang="da-DK" sz="2400" smtClean="0"/>
              <a:t>Collection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illedresultat for exclama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4" y="48075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Billedresultat for catch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6" y="489759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frundet rektangel 18"/>
          <p:cNvSpPr/>
          <p:nvPr/>
        </p:nvSpPr>
        <p:spPr>
          <a:xfrm>
            <a:off x="1957962" y="4273838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5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DepositHandler(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accountNo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 smtClean="0">
                <a:latin typeface="Consolas" panose="020B0609020204030204" pitchFamily="49" charset="0"/>
              </a:rPr>
              <a:t> amount = GetDepositAmount(…);</a:t>
            </a: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try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    bankModel.Deposit(accountNo, amount);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en-US" sz="2000" b="1" smtClean="0">
                <a:latin typeface="Consolas" panose="020B0609020204030204" pitchFamily="49" charset="0"/>
              </a:rPr>
              <a:t> e)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now what…?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…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6" descr="Billedresultat for catch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72" y="288591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DepositHandler(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accountNo)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 smtClean="0">
                <a:latin typeface="Consolas" panose="020B0609020204030204" pitchFamily="49" charset="0"/>
              </a:rPr>
              <a:t> amount = GetDepositAmount(…);</a:t>
            </a: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try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    bankModel.Deposit(accountNo, amount);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en-US" sz="2000" b="1" smtClean="0">
                <a:latin typeface="Consolas" panose="020B0609020204030204" pitchFamily="49" charset="0"/>
              </a:rPr>
              <a:t> e)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    errorHandler.Handle(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en-US" sz="2000" b="1" smtClean="0">
                <a:latin typeface="Consolas" panose="020B0609020204030204" pitchFamily="49" charset="0"/>
              </a:rPr>
              <a:t>.Deposit, e);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…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6" descr="Billedresultat for catch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72" y="288591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Billedresultat for hand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27" y="350143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59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: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da-DK" sz="2400" b="1" smtClean="0">
                <a:latin typeface="Consolas" panose="020B0609020204030204" pitchFamily="49" charset="0"/>
              </a:rPr>
              <a:t>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message)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  :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400" b="1">
                <a:latin typeface="Consolas" panose="020B0609020204030204" pitchFamily="49" charset="0"/>
              </a:rPr>
              <a:t>(message)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Deposit(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smtClean="0">
                <a:latin typeface="Consolas" panose="020B0609020204030204" pitchFamily="49" charset="0"/>
              </a:rPr>
              <a:t> amount)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(amount &lt; 0)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eption</a:t>
            </a:r>
            <a:r>
              <a:rPr lang="da-DK" sz="2400" b="1" smtClean="0">
                <a:latin typeface="Consolas" panose="020B0609020204030204" pitchFamily="49" charset="0"/>
              </a:rPr>
              <a:t> e = 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   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da-DK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da-DK" sz="2400" b="1" smtClean="0">
                <a:latin typeface="Consolas" panose="020B0609020204030204" pitchFamily="49" charset="0"/>
              </a:rPr>
              <a:t> e;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…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575" y="232955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DepositHandler()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 smtClean="0">
                <a:latin typeface="Consolas" panose="020B0609020204030204" pitchFamily="49" charset="0"/>
              </a:rPr>
              <a:t> amount = GetDepositAmount(…);</a:t>
            </a: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try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    bankModel.Deposit(accountNo, amount);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en-US" sz="2000" b="1" smtClean="0">
                <a:latin typeface="Consolas" panose="020B0609020204030204" pitchFamily="49" charset="0"/>
              </a:rPr>
              <a:t> e)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    </a:t>
            </a:r>
            <a:r>
              <a:rPr lang="da-DK" sz="2000" b="1">
                <a:latin typeface="Consolas" panose="020B0609020204030204" pitchFamily="49" charset="0"/>
              </a:rPr>
              <a:t>…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…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6" descr="Billedresultat for catch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45" y="291300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DepositHandler()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 smtClean="0">
                <a:latin typeface="Consolas" panose="020B0609020204030204" pitchFamily="49" charset="0"/>
              </a:rPr>
              <a:t> amount = GetDepositAmount(…);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try</a:t>
            </a:r>
            <a:endParaRPr lang="da-DK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  bankModel.Deposit(accountNo, amount);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b="1" smtClean="0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en-US" b="1" smtClean="0">
                <a:latin typeface="Consolas" panose="020B0609020204030204" pitchFamily="49" charset="0"/>
              </a:rPr>
              <a:t> iae)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something…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b="1" smtClean="0">
                <a:latin typeface="Consolas" panose="020B0609020204030204" pitchFamily="49" charset="0"/>
              </a:rPr>
              <a:t> 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e)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Do </a:t>
            </a:r>
            <a:r>
              <a:rPr lang="da-DK" b="1" smtClean="0">
                <a:solidFill>
                  <a:srgbClr val="FF0000"/>
                </a:solidFill>
                <a:latin typeface="Consolas" panose="020B0609020204030204" pitchFamily="49" charset="0"/>
              </a:rPr>
              <a:t>something else…</a:t>
            </a:r>
            <a:endParaRPr lang="da-DK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…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30" y="402114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45" y="291300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45" y="411114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547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 smtClean="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</a:t>
            </a:r>
            <a:r>
              <a:rPr lang="da-DK" sz="2400" smtClean="0">
                <a:solidFill>
                  <a:srgbClr val="FFFF00"/>
                </a:solidFill>
              </a:rPr>
              <a:t>  …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>
                <a:solidFill>
                  <a:srgbClr val="FFFF00"/>
                </a:solidFill>
              </a:rPr>
              <a:t>catch </a:t>
            </a:r>
            <a:r>
              <a:rPr lang="da-DK" sz="2400" smtClean="0">
                <a:solidFill>
                  <a:srgbClr val="FFFF00"/>
                </a:solidFill>
              </a:rPr>
              <a:t>(IllegalAmountException </a:t>
            </a:r>
            <a:r>
              <a:rPr lang="da-DK" sz="2400">
                <a:solidFill>
                  <a:srgbClr val="FFFF00"/>
                </a:solidFill>
              </a:rPr>
              <a:t>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1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 smtClean="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</a:t>
            </a:r>
            <a:r>
              <a:rPr lang="da-DK" sz="2400" smtClean="0">
                <a:solidFill>
                  <a:srgbClr val="FFFF00"/>
                </a:solidFill>
              </a:rPr>
              <a:t>  …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>
                <a:solidFill>
                  <a:srgbClr val="FFFF00"/>
                </a:solidFill>
              </a:rPr>
              <a:t>catch </a:t>
            </a:r>
            <a:r>
              <a:rPr lang="da-DK" sz="2400" smtClean="0">
                <a:solidFill>
                  <a:srgbClr val="FFFF00"/>
                </a:solidFill>
              </a:rPr>
              <a:t>(IllegalAmountException </a:t>
            </a:r>
            <a:r>
              <a:rPr lang="da-DK" sz="2400">
                <a:solidFill>
                  <a:srgbClr val="FFFF00"/>
                </a:solidFill>
              </a:rPr>
              <a:t>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9914286" y="3893953"/>
            <a:ext cx="2067741" cy="11309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IllegalAmount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  <p:pic>
        <p:nvPicPr>
          <p:cNvPr id="5" name="Picture 6" descr="Billedresultat for catch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3807088"/>
            <a:ext cx="1799422" cy="179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Lige pilforbindelse 5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4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 smtClean="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</a:t>
            </a:r>
            <a:r>
              <a:rPr lang="da-DK" sz="2400" smtClean="0">
                <a:solidFill>
                  <a:srgbClr val="FFFF00"/>
                </a:solidFill>
              </a:rPr>
              <a:t>  …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>
                <a:solidFill>
                  <a:srgbClr val="FFFF00"/>
                </a:solidFill>
              </a:rPr>
              <a:t>catch </a:t>
            </a:r>
            <a:r>
              <a:rPr lang="da-DK" sz="2400" smtClean="0">
                <a:solidFill>
                  <a:srgbClr val="FFFF00"/>
                </a:solidFill>
              </a:rPr>
              <a:t>(IllegalAmountException </a:t>
            </a:r>
            <a:r>
              <a:rPr lang="da-DK" sz="2400">
                <a:solidFill>
                  <a:srgbClr val="FFFF00"/>
                </a:solidFill>
              </a:rPr>
              <a:t>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Billedresultat for hand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46" y="3752051"/>
            <a:ext cx="1625813" cy="16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800" b="1" smtClean="0">
                <a:latin typeface="Consolas" panose="020B0609020204030204" pitchFamily="49" charset="0"/>
              </a:rPr>
              <a:t>Deposit(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800" b="1" smtClean="0">
                <a:latin typeface="Consolas" panose="020B0609020204030204" pitchFamily="49" charset="0"/>
              </a:rPr>
              <a:t> amount)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smtClean="0">
                <a:latin typeface="Consolas" panose="020B0609020204030204" pitchFamily="49" charset="0"/>
              </a:rPr>
              <a:t> (amount &lt; 0)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now what…?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…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58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 smtClean="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</a:t>
            </a:r>
            <a:r>
              <a:rPr lang="da-DK" sz="2400" smtClean="0">
                <a:solidFill>
                  <a:srgbClr val="FFFF00"/>
                </a:solidFill>
              </a:rPr>
              <a:t>  …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>
                <a:solidFill>
                  <a:srgbClr val="FFFF00"/>
                </a:solidFill>
              </a:rPr>
              <a:t>catch </a:t>
            </a:r>
            <a:r>
              <a:rPr lang="da-DK" sz="2400" smtClean="0">
                <a:solidFill>
                  <a:srgbClr val="FFFF00"/>
                </a:solidFill>
              </a:rPr>
              <a:t>(IllegalAmountException </a:t>
            </a:r>
            <a:r>
              <a:rPr lang="da-DK" sz="2400">
                <a:solidFill>
                  <a:srgbClr val="FFFF00"/>
                </a:solidFill>
              </a:rPr>
              <a:t>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9914286" y="3893953"/>
            <a:ext cx="2067741" cy="11309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  <p:cxnSp>
        <p:nvCxnSpPr>
          <p:cNvPr id="6" name="Lige pilforbindelse 5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6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 smtClean="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</a:t>
            </a:r>
            <a:r>
              <a:rPr lang="da-DK" sz="2400" smtClean="0">
                <a:solidFill>
                  <a:srgbClr val="FFFF00"/>
                </a:solidFill>
              </a:rPr>
              <a:t>  …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>
                <a:solidFill>
                  <a:srgbClr val="FFFF00"/>
                </a:solidFill>
              </a:rPr>
              <a:t>catch </a:t>
            </a:r>
            <a:r>
              <a:rPr lang="da-DK" sz="2400" smtClean="0">
                <a:solidFill>
                  <a:srgbClr val="FFFF00"/>
                </a:solidFill>
              </a:rPr>
              <a:t>(IllegalAmountException </a:t>
            </a:r>
            <a:r>
              <a:rPr lang="da-DK" sz="2400">
                <a:solidFill>
                  <a:srgbClr val="FFFF00"/>
                </a:solidFill>
              </a:rPr>
              <a:t>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pic>
        <p:nvPicPr>
          <p:cNvPr id="5" name="Picture 6" descr="Billedresultat for catch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70" y="3559727"/>
            <a:ext cx="1799422" cy="179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Lige pilforbindelse 5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9914286" y="3893953"/>
            <a:ext cx="2067741" cy="11309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4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4918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9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 smtClean="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 smtClean="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</a:t>
            </a:r>
            <a:r>
              <a:rPr lang="da-DK" sz="2400" smtClean="0">
                <a:solidFill>
                  <a:srgbClr val="FFFF00"/>
                </a:solidFill>
              </a:rPr>
              <a:t>  …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</a:p>
          <a:p>
            <a:endParaRPr lang="da-DK" sz="2400"/>
          </a:p>
          <a:p>
            <a:endParaRPr lang="da-DK" sz="2400" smtClean="0"/>
          </a:p>
          <a:p>
            <a:endParaRPr lang="da-DK" sz="2400"/>
          </a:p>
          <a:p>
            <a:endParaRPr lang="da-DK" sz="2400" smtClean="0"/>
          </a:p>
          <a:p>
            <a:r>
              <a:rPr lang="da-DK" sz="2400">
                <a:solidFill>
                  <a:srgbClr val="FFFF00"/>
                </a:solidFill>
              </a:rPr>
              <a:t>catch </a:t>
            </a:r>
            <a:r>
              <a:rPr lang="da-DK" sz="2400" smtClean="0">
                <a:solidFill>
                  <a:srgbClr val="FFFF00"/>
                </a:solidFill>
              </a:rPr>
              <a:t>(IllegalAmountException </a:t>
            </a:r>
            <a:r>
              <a:rPr lang="da-DK" sz="2400">
                <a:solidFill>
                  <a:srgbClr val="FFFF00"/>
                </a:solidFill>
              </a:rPr>
              <a:t>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Billedresultat for hand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32" y="3752051"/>
            <a:ext cx="1625813" cy="16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7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smtClean="0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System.IO.StreamReader </a:t>
            </a:r>
            <a:r>
              <a:rPr lang="en-US" sz="2000" b="1">
                <a:latin typeface="Consolas" panose="020B0609020204030204" pitchFamily="49" charset="0"/>
              </a:rPr>
              <a:t>file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System.IO.StreamReader</a:t>
            </a:r>
            <a:r>
              <a:rPr lang="en-US" sz="2000" b="1">
                <a:latin typeface="Consolas" panose="020B0609020204030204" pitchFamily="49" charset="0"/>
              </a:rPr>
              <a:t>(path);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>
                <a:latin typeface="Consolas" panose="020B0609020204030204" pitchFamily="49" charset="0"/>
              </a:rPr>
              <a:t>[] buffer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>
                <a:latin typeface="Consolas" panose="020B0609020204030204" pitchFamily="49" charset="0"/>
              </a:rPr>
              <a:t>[10</a:t>
            </a:r>
            <a:r>
              <a:rPr lang="en-US" sz="2000" b="1" smtClean="0">
                <a:latin typeface="Consolas" panose="020B0609020204030204" pitchFamily="49" charset="0"/>
              </a:rPr>
              <a:t>];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try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 file.ReadBlock(buffer</a:t>
            </a:r>
            <a:r>
              <a:rPr lang="en-US" sz="2000" b="1">
                <a:latin typeface="Consolas" panose="020B0609020204030204" pitchFamily="49" charset="0"/>
              </a:rPr>
              <a:t>, index, buffer.Length);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file.Close(); Moved to finally-block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finally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file.Close</a:t>
            </a:r>
            <a:r>
              <a:rPr lang="en-US" sz="2000" b="1">
                <a:latin typeface="Consolas" panose="020B0609020204030204" pitchFamily="49" charset="0"/>
              </a:rPr>
              <a:t>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1200" b="1" smtClean="0">
              <a:latin typeface="Consolas" panose="020B0609020204030204" pitchFamily="49" charset="0"/>
            </a:endParaRPr>
          </a:p>
        </p:txBody>
      </p:sp>
      <p:pic>
        <p:nvPicPr>
          <p:cNvPr id="7170" name="Picture 2" descr="Billedresultat for guarante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445" y="3630507"/>
            <a:ext cx="1261439" cy="11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50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r>
              <a:rPr lang="da-DK" sz="2400" smtClean="0"/>
              <a:t>Collection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9508464" y="4273838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  <p:pic>
        <p:nvPicPr>
          <p:cNvPr id="17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38" y="4884152"/>
            <a:ext cx="1242124" cy="12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28" y="4884152"/>
            <a:ext cx="1242124" cy="12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41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23203 -0.00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2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r>
              <a:rPr lang="da-DK" sz="2400" smtClean="0"/>
              <a:t>Collection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6681035" y="4225710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  <p:pic>
        <p:nvPicPr>
          <p:cNvPr id="19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28" y="4884152"/>
            <a:ext cx="1242124" cy="12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Billedresultat for handling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10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04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r>
              <a:rPr lang="da-DK" sz="2400" smtClean="0"/>
              <a:t>Collection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6681035" y="4225710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  <p:pic>
        <p:nvPicPr>
          <p:cNvPr id="19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28" y="4884152"/>
            <a:ext cx="1242124" cy="12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Billedresultat for handling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10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7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39193 0.00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96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r>
              <a:rPr lang="da-DK" sz="2400" smtClean="0"/>
              <a:t>Collection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1904490" y="4291886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  <p:pic>
        <p:nvPicPr>
          <p:cNvPr id="15" name="Picture 8" descr="Billedresultat for hand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24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Billedresultat for hand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10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03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r>
              <a:rPr lang="da-DK" sz="2400" smtClean="0"/>
              <a:t>Collection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Billedresultat for hand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24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Billedresultat for hand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10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DepositHandler(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accountNo)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 smtClean="0">
                <a:latin typeface="Consolas" panose="020B0609020204030204" pitchFamily="49" charset="0"/>
              </a:rPr>
              <a:t> amount = GetDepositAmount(…);</a:t>
            </a: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try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    bankModel.Deposit(accountNo, amount);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en-US" sz="2000" b="1" smtClean="0">
                <a:latin typeface="Consolas" panose="020B0609020204030204" pitchFamily="49" charset="0"/>
              </a:rPr>
              <a:t> e)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     errorHandler.Handle(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en-US" sz="2000" b="1" smtClean="0">
                <a:latin typeface="Consolas" panose="020B0609020204030204" pitchFamily="49" charset="0"/>
              </a:rPr>
              <a:t>.Deposit, e);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     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throw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…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288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69" y="511340"/>
            <a:ext cx="2881563" cy="11309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Error </a:t>
            </a:r>
            <a:r>
              <a:rPr lang="da-DK" sz="2800" smtClean="0">
                <a:solidFill>
                  <a:srgbClr val="FFFF00"/>
                </a:solidFill>
              </a:rPr>
              <a:t>Detection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1359568" y="1848851"/>
            <a:ext cx="2881563" cy="113097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Error </a:t>
            </a:r>
            <a:r>
              <a:rPr lang="da-DK" sz="2800" smtClean="0">
                <a:solidFill>
                  <a:srgbClr val="FFFF00"/>
                </a:solidFill>
              </a:rPr>
              <a:t>Signaling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359567" y="3186362"/>
            <a:ext cx="2881563" cy="11309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Error </a:t>
            </a:r>
            <a:r>
              <a:rPr lang="da-DK" sz="2800" smtClean="0">
                <a:solidFill>
                  <a:srgbClr val="FFFF00"/>
                </a:solidFill>
              </a:rPr>
              <a:t>Capturing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1359566" y="4523873"/>
            <a:ext cx="2881563" cy="11309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Error </a:t>
            </a:r>
            <a:r>
              <a:rPr lang="da-DK" sz="2800" smtClean="0">
                <a:solidFill>
                  <a:srgbClr val="FFFF00"/>
                </a:solidFill>
              </a:rPr>
              <a:t>Handling</a:t>
            </a:r>
            <a:endParaRPr lang="da-DK" sz="2800">
              <a:solidFill>
                <a:srgbClr val="FFFF00"/>
              </a:solidFill>
            </a:endParaRPr>
          </a:p>
        </p:txBody>
      </p:sp>
      <p:pic>
        <p:nvPicPr>
          <p:cNvPr id="1026" name="Picture 2" descr="Billedresultat for detection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35" y="62682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signa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35" y="196433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catch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4" y="330184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edresultat for handling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4" y="463935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Exceptions recommendations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 b="1" smtClean="0"/>
              <a:t>Use typed exception classes</a:t>
            </a:r>
          </a:p>
          <a:p>
            <a:r>
              <a:rPr lang="da-DK" sz="3200" b="1" smtClean="0"/>
              <a:t>Throw early</a:t>
            </a:r>
          </a:p>
          <a:p>
            <a:r>
              <a:rPr lang="da-DK" sz="3200" b="1" smtClean="0"/>
              <a:t>Catch late</a:t>
            </a:r>
          </a:p>
          <a:p>
            <a:r>
              <a:rPr lang="da-DK" sz="3200" b="1" smtClean="0"/>
              <a:t>Consider rethrowing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9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800" b="1" smtClean="0">
                <a:latin typeface="Consolas" panose="020B0609020204030204" pitchFamily="49" charset="0"/>
              </a:rPr>
              <a:t>Deposit(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800" b="1" smtClean="0">
                <a:latin typeface="Consolas" panose="020B0609020204030204" pitchFamily="49" charset="0"/>
              </a:rPr>
              <a:t> amount)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smtClean="0">
                <a:latin typeface="Consolas" panose="020B0609020204030204" pitchFamily="49" charset="0"/>
              </a:rPr>
              <a:t> (amount &lt; 0)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now what…?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…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Billedresultat for detection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666" y="132641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800" b="1" smtClean="0">
                <a:latin typeface="Consolas" panose="020B0609020204030204" pitchFamily="49" charset="0"/>
              </a:rPr>
              <a:t>Deposit(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800" b="1" smtClean="0">
                <a:latin typeface="Consolas" panose="020B0609020204030204" pitchFamily="49" charset="0"/>
              </a:rPr>
              <a:t> amount)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smtClean="0">
                <a:latin typeface="Consolas" panose="020B0609020204030204" pitchFamily="49" charset="0"/>
              </a:rPr>
              <a:t> (amount &lt; 0)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.WriteLine(…);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…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902" y="195727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81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800" b="1" smtClean="0">
                <a:latin typeface="Consolas" panose="020B0609020204030204" pitchFamily="49" charset="0"/>
              </a:rPr>
              <a:t>Deposit(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800" b="1" smtClean="0">
                <a:latin typeface="Consolas" panose="020B0609020204030204" pitchFamily="49" charset="0"/>
              </a:rPr>
              <a:t> amount)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smtClean="0">
                <a:latin typeface="Consolas" panose="020B0609020204030204" pitchFamily="49" charset="0"/>
              </a:rPr>
              <a:t> (amount &lt; 0)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da-DK" sz="2800" b="1" smtClean="0">
                <a:latin typeface="Consolas" panose="020B0609020204030204" pitchFamily="49" charset="0"/>
              </a:rPr>
              <a:t> 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da-DK" sz="28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da-DK" sz="2800" b="1" smtClean="0">
                <a:latin typeface="Consolas" panose="020B0609020204030204" pitchFamily="49" charset="0"/>
              </a:rPr>
              <a:t> e;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…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39" y="214955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01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r>
              <a:rPr lang="da-DK" sz="2400" smtClean="0"/>
              <a:t>Collection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00" y="48075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027" y="48075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4" y="48075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9508464" y="4273838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5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6003 -2.59259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frundet rektangel 20"/>
          <p:cNvSpPr/>
          <p:nvPr/>
        </p:nvSpPr>
        <p:spPr>
          <a:xfrm>
            <a:off x="134504" y="511339"/>
            <a:ext cx="1510943" cy="5793205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Windows</a:t>
            </a:r>
            <a:endParaRPr lang="da-DK" sz="2400"/>
          </a:p>
        </p:txBody>
      </p:sp>
      <p:sp>
        <p:nvSpPr>
          <p:cNvPr id="17" name="Afrundet rektangel 16"/>
          <p:cNvSpPr/>
          <p:nvPr/>
        </p:nvSpPr>
        <p:spPr>
          <a:xfrm>
            <a:off x="1893473" y="511339"/>
            <a:ext cx="1227250" cy="579320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Visual</a:t>
            </a:r>
          </a:p>
          <a:p>
            <a:r>
              <a:rPr lang="da-DK" sz="2400" smtClean="0"/>
              <a:t>Studio</a:t>
            </a:r>
            <a:endParaRPr lang="da-DK" sz="2400"/>
          </a:p>
        </p:txBody>
      </p:sp>
      <p:sp>
        <p:nvSpPr>
          <p:cNvPr id="2" name="Afrundet rektangel 1"/>
          <p:cNvSpPr/>
          <p:nvPr/>
        </p:nvSpPr>
        <p:spPr>
          <a:xfrm>
            <a:off x="3410389" y="511339"/>
            <a:ext cx="1227250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GUI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5048331" y="511340"/>
            <a:ext cx="1258324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Model</a:t>
            </a:r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4382646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717347" y="511340"/>
            <a:ext cx="161254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r>
              <a:rPr lang="da-DK" sz="2400" smtClean="0"/>
              <a:t>Collection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740587" y="511339"/>
            <a:ext cx="1390269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Bank</a:t>
            </a:r>
          </a:p>
          <a:p>
            <a:r>
              <a:rPr lang="da-DK" sz="2400" smtClean="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5538545" y="2916020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519595" y="3809900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9508464" y="4273838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Exception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8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6003 -2.59259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illedresultat for unhandled exception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150" y="948018"/>
            <a:ext cx="7052049" cy="50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confused face meme black gu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815" y="713411"/>
            <a:ext cx="2345432" cy="200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4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658</Words>
  <Application>Microsoft Office PowerPoint</Application>
  <PresentationFormat>Widescreen</PresentationFormat>
  <Paragraphs>368</Paragraphs>
  <Slides>30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Office-tema</vt:lpstr>
      <vt:lpstr>Exceptions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Exceptions recommendations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88</cp:revision>
  <dcterms:created xsi:type="dcterms:W3CDTF">2017-09-05T14:00:27Z</dcterms:created>
  <dcterms:modified xsi:type="dcterms:W3CDTF">2017-11-02T10:29:50Z</dcterms:modified>
</cp:coreProperties>
</file>