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4" r:id="rId3"/>
    <p:sldId id="436" r:id="rId4"/>
    <p:sldId id="437" r:id="rId5"/>
    <p:sldId id="438" r:id="rId6"/>
    <p:sldId id="435" r:id="rId7"/>
    <p:sldId id="439" r:id="rId8"/>
    <p:sldId id="302" r:id="rId9"/>
    <p:sldId id="316" r:id="rId10"/>
    <p:sldId id="445" r:id="rId11"/>
    <p:sldId id="440" r:id="rId12"/>
    <p:sldId id="441" r:id="rId13"/>
    <p:sldId id="442" r:id="rId14"/>
    <p:sldId id="443" r:id="rId15"/>
    <p:sldId id="340" r:id="rId16"/>
    <p:sldId id="339" r:id="rId17"/>
    <p:sldId id="352" r:id="rId18"/>
    <p:sldId id="341" r:id="rId19"/>
    <p:sldId id="342" r:id="rId20"/>
    <p:sldId id="353" r:id="rId21"/>
    <p:sldId id="343" r:id="rId22"/>
    <p:sldId id="344" r:id="rId23"/>
    <p:sldId id="345" r:id="rId24"/>
    <p:sldId id="346" r:id="rId25"/>
    <p:sldId id="347" r:id="rId26"/>
    <p:sldId id="354" r:id="rId27"/>
    <p:sldId id="348" r:id="rId28"/>
    <p:sldId id="349" r:id="rId29"/>
    <p:sldId id="350" r:id="rId30"/>
    <p:sldId id="351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5" r:id="rId41"/>
    <p:sldId id="367" r:id="rId42"/>
    <p:sldId id="368" r:id="rId43"/>
    <p:sldId id="444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  <p:sldId id="380" r:id="rId55"/>
    <p:sldId id="381" r:id="rId56"/>
    <p:sldId id="382" r:id="rId57"/>
    <p:sldId id="383" r:id="rId58"/>
    <p:sldId id="384" r:id="rId59"/>
    <p:sldId id="385" r:id="rId60"/>
    <p:sldId id="386" r:id="rId61"/>
    <p:sldId id="390" r:id="rId62"/>
    <p:sldId id="391" r:id="rId63"/>
    <p:sldId id="387" r:id="rId64"/>
    <p:sldId id="388" r:id="rId65"/>
    <p:sldId id="389" r:id="rId66"/>
    <p:sldId id="396" r:id="rId67"/>
    <p:sldId id="397" r:id="rId68"/>
    <p:sldId id="398" r:id="rId69"/>
    <p:sldId id="400" r:id="rId70"/>
    <p:sldId id="399" r:id="rId71"/>
    <p:sldId id="392" r:id="rId72"/>
    <p:sldId id="393" r:id="rId73"/>
    <p:sldId id="394" r:id="rId74"/>
    <p:sldId id="395" r:id="rId75"/>
    <p:sldId id="401" r:id="rId76"/>
    <p:sldId id="403" r:id="rId77"/>
    <p:sldId id="404" r:id="rId78"/>
    <p:sldId id="405" r:id="rId79"/>
    <p:sldId id="406" r:id="rId80"/>
    <p:sldId id="407" r:id="rId81"/>
    <p:sldId id="408" r:id="rId82"/>
    <p:sldId id="409" r:id="rId83"/>
    <p:sldId id="410" r:id="rId84"/>
    <p:sldId id="411" r:id="rId85"/>
    <p:sldId id="412" r:id="rId86"/>
    <p:sldId id="413" r:id="rId87"/>
    <p:sldId id="414" r:id="rId88"/>
    <p:sldId id="415" r:id="rId89"/>
    <p:sldId id="416" r:id="rId90"/>
    <p:sldId id="417" r:id="rId91"/>
    <p:sldId id="418" r:id="rId92"/>
    <p:sldId id="419" r:id="rId93"/>
    <p:sldId id="420" r:id="rId94"/>
    <p:sldId id="421" r:id="rId95"/>
    <p:sldId id="422" r:id="rId96"/>
    <p:sldId id="423" r:id="rId97"/>
    <p:sldId id="424" r:id="rId98"/>
    <p:sldId id="402" r:id="rId99"/>
    <p:sldId id="426" r:id="rId100"/>
    <p:sldId id="427" r:id="rId101"/>
    <p:sldId id="428" r:id="rId102"/>
    <p:sldId id="429" r:id="rId103"/>
    <p:sldId id="430" r:id="rId104"/>
    <p:sldId id="431" r:id="rId105"/>
    <p:sldId id="432" r:id="rId106"/>
    <p:sldId id="433" r:id="rId107"/>
    <p:sldId id="425" r:id="rId108"/>
    <p:sldId id="338" r:id="rId10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01-11-2017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01-11-2017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01-11-2017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01-11-2017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01-11-2017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01-11-2017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01-11-2017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01-11-2017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01-11-2017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01-11-2017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01-11-2017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01-11-2017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erl-easj/MVVMStarterLibrar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964309"/>
            <a:ext cx="9144000" cy="792680"/>
          </a:xfrm>
        </p:spPr>
        <p:txBody>
          <a:bodyPr>
            <a:normAutofit/>
          </a:bodyPr>
          <a:lstStyle/>
          <a:p>
            <a:r>
              <a:rPr lang="da-DK" sz="3600" i="1" smtClean="0"/>
              <a:t>Class Library</a:t>
            </a:r>
            <a:endParaRPr lang="da-DK" sz="3600" i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8" y="805593"/>
            <a:ext cx="7644104" cy="36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57199" y="1732351"/>
            <a:ext cx="1124989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4858859" y="1047014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500845" y="198234"/>
            <a:ext cx="3260174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</a:t>
            </a:r>
            <a:endParaRPr lang="da-DK" sz="3200" smtClean="0">
              <a:solidFill>
                <a:schemeClr val="bg1"/>
              </a:solidFill>
            </a:endParaRP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500845" y="2204880"/>
            <a:ext cx="3260173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Collection</a:t>
            </a:r>
            <a:endParaRPr lang="da-DK" sz="28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712627" y="5323994"/>
            <a:ext cx="326017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Persistence</a:t>
            </a:r>
            <a:endParaRPr lang="da-DK" sz="3200" smtClean="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4167051" y="2952206"/>
            <a:ext cx="2289168" cy="75542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Domain class</a:t>
            </a:r>
            <a:endParaRPr lang="da-DK" sz="28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9070641" y="4627321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7712626" y="2232225"/>
            <a:ext cx="3260174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DataSource</a:t>
            </a:r>
            <a:endParaRPr lang="da-DK" sz="28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ViewState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5751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PropertyDependency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4187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Validation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9753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UI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3342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Filtering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42435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Images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6128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Security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445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End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4998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2257" y="4823751"/>
            <a:ext cx="10181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https://github.com/perl-easj/MVVMStarterLibrary</a:t>
            </a:r>
            <a:endParaRPr lang="da-DK" sz="3600"/>
          </a:p>
        </p:txBody>
      </p:sp>
      <p:pic>
        <p:nvPicPr>
          <p:cNvPr id="1026" name="Picture 2" descr="Billedresultat for githu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1066374"/>
            <a:ext cx="9382466" cy="34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Domain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smtClean="0"/>
              <a:t>). Classic domain object, without any consideration for user interaction or transport/persistency</a:t>
            </a:r>
          </a:p>
          <a:p>
            <a:r>
              <a:rPr lang="da-DK" b="1" smtClean="0"/>
              <a:t>ViewModel domain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TVMO</a:t>
            </a:r>
            <a:r>
              <a:rPr lang="da-DK" smtClean="0"/>
              <a:t>). Transformation of domain object, aimed at being interacted with by ViewModel classes, like ItemViewModel and DetailsViewModel</a:t>
            </a:r>
          </a:p>
          <a:p>
            <a:r>
              <a:rPr lang="da-DK" b="1" smtClean="0"/>
              <a:t>Data transport objects</a:t>
            </a:r>
            <a:r>
              <a:rPr lang="da-DK" smtClean="0"/>
              <a:t> </a:t>
            </a:r>
            <a:r>
              <a:rPr lang="da-DK"/>
              <a:t>(type </a:t>
            </a:r>
            <a:r>
              <a:rPr lang="da-DK" b="1" smtClean="0">
                <a:solidFill>
                  <a:srgbClr val="FF0000"/>
                </a:solidFill>
              </a:rPr>
              <a:t>TDTO</a:t>
            </a:r>
            <a:r>
              <a:rPr lang="da-DK" smtClean="0"/>
              <a:t>). </a:t>
            </a:r>
            <a:r>
              <a:rPr lang="da-DK"/>
              <a:t>Transformation of domain object, aimed at </a:t>
            </a:r>
            <a:r>
              <a:rPr lang="da-DK" smtClean="0"/>
              <a:t>being transported/persisted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3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View Model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TVMO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Data transport classes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TDTO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View Model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TVMO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Data transport classes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TDTO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2842963" y="2974933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</a:t>
            </a:r>
            <a:r>
              <a:rPr lang="da-DK" sz="1600" smtClean="0">
                <a:solidFill>
                  <a:srgbClr val="FFFF00"/>
                </a:solidFill>
              </a:rPr>
              <a:t>T</a:t>
            </a:r>
            <a:r>
              <a:rPr lang="da-DK" sz="1600" smtClean="0">
                <a:solidFill>
                  <a:schemeClr val="bg1"/>
                </a:solidFill>
              </a:rPr>
              <a:t>, </a:t>
            </a:r>
            <a:r>
              <a:rPr lang="da-DK" sz="1600" smtClean="0">
                <a:solidFill>
                  <a:srgbClr val="FFFF00"/>
                </a:solidFill>
              </a:rPr>
              <a:t>TVMO</a:t>
            </a:r>
            <a:r>
              <a:rPr lang="da-DK" sz="1600" smtClean="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7396319" y="2974932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</a:t>
            </a:r>
            <a:r>
              <a:rPr lang="da-DK" sz="1600" smtClean="0">
                <a:solidFill>
                  <a:srgbClr val="FFFF00"/>
                </a:solidFill>
              </a:rPr>
              <a:t>T</a:t>
            </a:r>
            <a:r>
              <a:rPr lang="da-DK" sz="1600" smtClean="0">
                <a:solidFill>
                  <a:schemeClr val="bg1"/>
                </a:solidFill>
              </a:rPr>
              <a:t>, </a:t>
            </a:r>
            <a:r>
              <a:rPr lang="da-DK" sz="1600" smtClean="0">
                <a:solidFill>
                  <a:srgbClr val="FFFF00"/>
                </a:solidFill>
              </a:rPr>
              <a:t>TDTO</a:t>
            </a:r>
            <a:r>
              <a:rPr lang="da-DK" sz="1600" smtClean="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>
            <a:off x="4128910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Højrepil 20"/>
          <p:cNvSpPr/>
          <p:nvPr/>
        </p:nvSpPr>
        <p:spPr>
          <a:xfrm rot="10800000">
            <a:off x="2842963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Højrepil 15"/>
          <p:cNvSpPr/>
          <p:nvPr/>
        </p:nvSpPr>
        <p:spPr>
          <a:xfrm>
            <a:off x="8682265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Højrepil 22"/>
          <p:cNvSpPr/>
          <p:nvPr/>
        </p:nvSpPr>
        <p:spPr>
          <a:xfrm rot="10800000">
            <a:off x="7396318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07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5762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17169" y="964717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417169" y="2816963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8417169" y="4669209"/>
            <a:ext cx="2620107" cy="105912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PersistentData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6131170" cy="5413147"/>
          </a:xfrm>
        </p:spPr>
        <p:txBody>
          <a:bodyPr>
            <a:normAutofit/>
          </a:bodyPr>
          <a:lstStyle/>
          <a:p>
            <a:r>
              <a:rPr lang="da-DK" sz="2400" smtClean="0"/>
              <a:t>Data representation</a:t>
            </a:r>
          </a:p>
          <a:p>
            <a:r>
              <a:rPr lang="da-DK" sz="2400" b="1" smtClean="0"/>
              <a:t>InMemoryData</a:t>
            </a:r>
            <a:r>
              <a:rPr lang="da-DK" sz="2400" smtClean="0"/>
              <a:t>: Domain data, constructed at run-time</a:t>
            </a:r>
          </a:p>
          <a:p>
            <a:r>
              <a:rPr lang="da-DK" sz="2400" b="1" smtClean="0"/>
              <a:t>TransformedData</a:t>
            </a:r>
            <a:r>
              <a:rPr lang="da-DK" sz="2400" smtClean="0"/>
              <a:t>: Various run-time trans-formations between data representations (domain data to persistent data, etc.)</a:t>
            </a:r>
          </a:p>
          <a:p>
            <a:r>
              <a:rPr lang="da-DK" sz="2400" b="1" smtClean="0"/>
              <a:t>PersistentData</a:t>
            </a:r>
            <a:r>
              <a:rPr lang="da-DK" sz="2400" smtClean="0"/>
              <a:t>: Data in persisted form, no assumptions about specific media</a:t>
            </a: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7197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InMemoryData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8206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IStorable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</a:t>
            </a: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62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79322" y="397124"/>
            <a:ext cx="3557953" cy="34480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IInMemoryCollection&lt;T</a:t>
            </a:r>
            <a:r>
              <a:rPr lang="da-DK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All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Insert(T</a:t>
            </a:r>
            <a:r>
              <a:rPr lang="en-US"/>
              <a:t> </a:t>
            </a:r>
            <a:r>
              <a:rPr lang="en-US" smtClean="0"/>
              <a:t>obj);</a:t>
            </a:r>
          </a:p>
          <a:p>
            <a:r>
              <a:rPr lang="da-DK"/>
              <a:t>T </a:t>
            </a:r>
            <a:r>
              <a:rPr lang="da-DK">
                <a:solidFill>
                  <a:srgbClr val="FFFF00"/>
                </a:solidFill>
              </a:rPr>
              <a:t>Get(int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InsertAll</a:t>
            </a:r>
            <a:r>
              <a:rPr lang="en-US"/>
              <a:t>(List&lt;T&gt; </a:t>
            </a:r>
            <a:r>
              <a:rPr lang="en-US" smtClean="0"/>
              <a:t>objects);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ReplaceAll</a:t>
            </a:r>
            <a:r>
              <a:rPr lang="en-US"/>
              <a:t>(List&lt;T&gt; </a:t>
            </a:r>
            <a:r>
              <a:rPr lang="en-US" smtClean="0"/>
              <a:t>object);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RemoveAll</a:t>
            </a:r>
            <a:r>
              <a:rPr lang="da-DK"/>
              <a:t>();</a:t>
            </a:r>
            <a:endParaRPr lang="da-DK" smtClean="0"/>
          </a:p>
          <a:p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InMemoryCollection</a:t>
            </a:r>
          </a:p>
          <a:p>
            <a:r>
              <a:rPr lang="da-DK" sz="2400" smtClean="0"/>
              <a:t>Domain data of type </a:t>
            </a:r>
            <a:r>
              <a:rPr lang="da-DK" sz="2400" b="1" smtClean="0"/>
              <a:t>T</a:t>
            </a:r>
            <a:r>
              <a:rPr lang="da-DK" sz="2400" smtClean="0"/>
              <a:t> is stored in-memory in collections of this type</a:t>
            </a:r>
          </a:p>
          <a:p>
            <a:r>
              <a:rPr lang="da-DK" sz="2400" smtClean="0"/>
              <a:t>Collection will per default manage key assignment to domain objects</a:t>
            </a:r>
          </a:p>
          <a:p>
            <a:r>
              <a:rPr lang="da-DK" sz="2400" smtClean="0"/>
              <a:t>Does not know anything about other (transformed) data representations</a:t>
            </a:r>
          </a:p>
          <a:p>
            <a:r>
              <a:rPr lang="da-DK" sz="2400" smtClean="0"/>
              <a:t>Does not know anything about persistency</a:t>
            </a:r>
          </a:p>
          <a:p>
            <a:r>
              <a:rPr lang="da-DK" sz="2400" smtClean="0"/>
              <a:t>Will typically be used when creating a type-specific </a:t>
            </a:r>
            <a:r>
              <a:rPr lang="da-DK" sz="2400" u="sng" smtClean="0"/>
              <a:t>catalog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79322" y="4597772"/>
            <a:ext cx="355795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InMemoryCollection&lt;T&gt;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880538" y="3873475"/>
            <a:ext cx="7555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5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(not)?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0167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TransformedData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555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ITransformed/TransformedBase</a:t>
            </a:r>
          </a:p>
          <a:p>
            <a:r>
              <a:rPr lang="da-DK" sz="2400" smtClean="0"/>
              <a:t>Represents an object which is a trans-formation of an object of type </a:t>
            </a:r>
            <a:r>
              <a:rPr lang="da-DK" sz="2400" b="1" smtClean="0"/>
              <a:t>T</a:t>
            </a:r>
          </a:p>
          <a:p>
            <a:r>
              <a:rPr lang="da-DK" sz="2400" b="1"/>
              <a:t>T</a:t>
            </a:r>
            <a:r>
              <a:rPr lang="da-DK" sz="2400"/>
              <a:t> is typically a domain class </a:t>
            </a:r>
            <a:r>
              <a:rPr lang="da-DK" sz="2400" smtClean="0"/>
              <a:t>type</a:t>
            </a:r>
            <a:endParaRPr lang="da-DK" sz="2400"/>
          </a:p>
          <a:p>
            <a:r>
              <a:rPr lang="da-DK" sz="2400" smtClean="0"/>
              <a:t>Transformation is used e.g. in a view or persistent source</a:t>
            </a:r>
          </a:p>
          <a:p>
            <a:r>
              <a:rPr lang="da-DK" sz="2400" b="1" smtClean="0"/>
              <a:t>Clone</a:t>
            </a:r>
            <a:r>
              <a:rPr lang="da-DK" sz="2400" smtClean="0"/>
              <a:t> creates exact (shallow) copy; implemented in </a:t>
            </a:r>
            <a:r>
              <a:rPr lang="da-DK" sz="2400" b="1" smtClean="0"/>
              <a:t>TransformedBase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intended to set property values in transformed object, using an object of the original type </a:t>
            </a:r>
            <a:r>
              <a:rPr lang="da-DK" sz="2400" b="1" smtClean="0"/>
              <a:t>T </a:t>
            </a:r>
            <a:r>
              <a:rPr lang="da-DK" sz="2400" smtClean="0"/>
              <a:t>as source for values.</a:t>
            </a:r>
          </a:p>
          <a:p>
            <a:r>
              <a:rPr lang="da-DK" sz="2400" b="1" smtClean="0"/>
              <a:t>SetValuesFromObject</a:t>
            </a:r>
            <a:r>
              <a:rPr lang="da-DK" sz="2400" smtClean="0"/>
              <a:t> is </a:t>
            </a:r>
            <a:r>
              <a:rPr lang="da-DK" sz="2400" u="sng" smtClean="0"/>
              <a:t>abstract</a:t>
            </a:r>
            <a:r>
              <a:rPr lang="da-DK" sz="2400" smtClean="0"/>
              <a:t> in </a:t>
            </a:r>
            <a:r>
              <a:rPr lang="da-DK" sz="2400" b="1" smtClean="0"/>
              <a:t>TransformedBase</a:t>
            </a:r>
            <a:r>
              <a:rPr lang="da-DK" sz="2400" smtClean="0"/>
              <a:t> – deferred to specific transformation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TransformedBase&lt;T&gt;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ITransformed&lt;T&gt; </a:t>
            </a:r>
            <a:r>
              <a:rPr lang="da-DK">
                <a:solidFill>
                  <a:srgbClr val="FFFF00"/>
                </a:solidFill>
              </a:rPr>
              <a:t>Clone</a:t>
            </a:r>
            <a:r>
              <a:rPr lang="da-DK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SetValuesFromObject</a:t>
            </a:r>
            <a:r>
              <a:rPr lang="da-DK"/>
              <a:t>(T obj);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78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448407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ITransformedWithDefault&lt;T&gt;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SetDefaultValues</a:t>
            </a:r>
            <a:r>
              <a:rPr lang="da-DK"/>
              <a:t>();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TransformedWithDefaultBase</a:t>
            </a:r>
          </a:p>
          <a:p>
            <a:r>
              <a:rPr lang="da-DK" sz="2400" smtClean="0"/>
              <a:t>Adds option to set default values in a transformed object</a:t>
            </a:r>
          </a:p>
          <a:p>
            <a:r>
              <a:rPr lang="da-DK" sz="2400" smtClean="0"/>
              <a:t>Useful if transformed object is used as e.g. a view model, where initial values should be displayed in a view</a:t>
            </a:r>
          </a:p>
          <a:p>
            <a:r>
              <a:rPr lang="da-DK" sz="2400" b="1" smtClean="0"/>
              <a:t>SetDefaultValues</a:t>
            </a:r>
            <a:r>
              <a:rPr lang="da-DK" sz="2400" smtClean="0"/>
              <a:t> </a:t>
            </a:r>
            <a:r>
              <a:rPr lang="da-DK" sz="2400"/>
              <a:t>is </a:t>
            </a:r>
            <a:r>
              <a:rPr lang="da-DK" sz="2400" u="sng"/>
              <a:t>abstract</a:t>
            </a:r>
            <a:r>
              <a:rPr lang="da-DK" sz="2400"/>
              <a:t> in </a:t>
            </a:r>
            <a:r>
              <a:rPr lang="da-DK" sz="2400" b="1" smtClean="0"/>
              <a:t>TransformedWithDefaultBase</a:t>
            </a:r>
            <a:r>
              <a:rPr lang="da-DK" sz="2400" smtClean="0"/>
              <a:t> </a:t>
            </a:r>
            <a:r>
              <a:rPr lang="da-DK" sz="2400"/>
              <a:t>– deferred to specific transformation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4484077" cy="199487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TransformedWithDefaultBase&lt;T&gt;</a:t>
            </a:r>
          </a:p>
          <a:p>
            <a:r>
              <a:rPr lang="da-DK"/>
              <a:t>  </a:t>
            </a:r>
            <a:endParaRPr lang="da-DK" smtClean="0"/>
          </a:p>
          <a:p>
            <a:r>
              <a:rPr lang="da-DK" sz="1600" smtClean="0"/>
              <a:t>protected </a:t>
            </a:r>
            <a:r>
              <a:rPr lang="da-DK" sz="1600">
                <a:solidFill>
                  <a:srgbClr val="FFFF00"/>
                </a:solidFill>
              </a:rPr>
              <a:t>TransformedWithDefaultBase</a:t>
            </a:r>
            <a:r>
              <a:rPr lang="da-DK" sz="1600"/>
              <a:t>()</a:t>
            </a:r>
          </a:p>
          <a:p>
            <a:r>
              <a:rPr lang="da-DK" sz="1600" smtClean="0"/>
              <a:t>{</a:t>
            </a:r>
            <a:endParaRPr lang="da-DK" sz="1600"/>
          </a:p>
          <a:p>
            <a:r>
              <a:rPr lang="da-DK" sz="1600"/>
              <a:t> </a:t>
            </a:r>
            <a:r>
              <a:rPr lang="da-DK" sz="1600" smtClean="0"/>
              <a:t>   </a:t>
            </a:r>
            <a:r>
              <a:rPr lang="da-DK" sz="1600" smtClean="0">
                <a:solidFill>
                  <a:srgbClr val="FFFF00"/>
                </a:solidFill>
              </a:rPr>
              <a:t>SetDefaultValues</a:t>
            </a:r>
            <a:r>
              <a:rPr lang="da-DK" sz="1600"/>
              <a:t>();</a:t>
            </a:r>
          </a:p>
          <a:p>
            <a:r>
              <a:rPr lang="da-DK" sz="1600" smtClean="0"/>
              <a:t>}</a:t>
            </a:r>
          </a:p>
        </p:txBody>
      </p:sp>
      <p:sp>
        <p:nvSpPr>
          <p:cNvPr id="7" name="Højrepil 6"/>
          <p:cNvSpPr/>
          <p:nvPr/>
        </p:nvSpPr>
        <p:spPr>
          <a:xfrm rot="16200000">
            <a:off x="8790353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78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740768" y="720970"/>
            <a:ext cx="5146429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IFactory&lt;T, 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1600"/>
              <a:t>TTDO </a:t>
            </a:r>
            <a:r>
              <a:rPr lang="da-DK" sz="1600">
                <a:solidFill>
                  <a:srgbClr val="FFFF00"/>
                </a:solidFill>
              </a:rPr>
              <a:t>CreateTransformedObject</a:t>
            </a:r>
            <a:r>
              <a:rPr lang="da-DK" sz="1600"/>
              <a:t>(T obj</a:t>
            </a:r>
            <a:r>
              <a:rPr lang="da-DK" sz="1600" smtClean="0"/>
              <a:t>);</a:t>
            </a:r>
          </a:p>
          <a:p>
            <a:r>
              <a:rPr lang="da-DK" sz="1600"/>
              <a:t>T </a:t>
            </a:r>
            <a:r>
              <a:rPr lang="da-DK" sz="1600">
                <a:solidFill>
                  <a:srgbClr val="FFFF00"/>
                </a:solidFill>
              </a:rPr>
              <a:t>CreateDomainObject</a:t>
            </a:r>
            <a:r>
              <a:rPr lang="da-DK" sz="1600"/>
              <a:t>(TTDO tObj</a:t>
            </a:r>
            <a:r>
              <a:rPr lang="da-DK" sz="1600" smtClean="0"/>
              <a:t>);</a:t>
            </a:r>
          </a:p>
          <a:p>
            <a:r>
              <a:rPr lang="da-DK" sz="1600"/>
              <a:t>List&lt;TTDO&gt; </a:t>
            </a:r>
            <a:r>
              <a:rPr lang="da-DK" sz="1600">
                <a:solidFill>
                  <a:srgbClr val="FFFF00"/>
                </a:solidFill>
              </a:rPr>
              <a:t>CreateTransformedObjects</a:t>
            </a:r>
            <a:r>
              <a:rPr lang="da-DK" sz="1600"/>
              <a:t>(List&lt;T&gt; objects</a:t>
            </a:r>
            <a:r>
              <a:rPr lang="da-DK" sz="1600" smtClean="0"/>
              <a:t>);</a:t>
            </a:r>
          </a:p>
          <a:p>
            <a:r>
              <a:rPr lang="da-DK" sz="1600"/>
              <a:t>List&lt;T&gt; </a:t>
            </a:r>
            <a:r>
              <a:rPr lang="da-DK" sz="1600">
                <a:solidFill>
                  <a:srgbClr val="FFFF00"/>
                </a:solidFill>
              </a:rPr>
              <a:t>CreateDomainObjects</a:t>
            </a:r>
            <a:r>
              <a:rPr lang="da-DK" sz="1600"/>
              <a:t>(List&lt;TTDO&gt; tObjects);</a:t>
            </a:r>
            <a:endParaRPr lang="da-DK" sz="1600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064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IFactory/FactoryBase</a:t>
            </a:r>
          </a:p>
          <a:p>
            <a:r>
              <a:rPr lang="da-DK" sz="2400" smtClean="0"/>
              <a:t>Represents a ”factory”, which can produce a transformed object (of type </a:t>
            </a:r>
            <a:r>
              <a:rPr lang="da-DK" sz="2400" b="1" smtClean="0"/>
              <a:t>TTDO</a:t>
            </a:r>
            <a:r>
              <a:rPr lang="da-DK" sz="2400" smtClean="0"/>
              <a:t>) from a domain object of type </a:t>
            </a:r>
            <a:r>
              <a:rPr lang="da-DK" sz="2400" b="1" smtClean="0"/>
              <a:t>T</a:t>
            </a:r>
            <a:r>
              <a:rPr lang="da-DK" sz="2400" smtClean="0"/>
              <a:t>, and vice versa.</a:t>
            </a:r>
          </a:p>
          <a:p>
            <a:r>
              <a:rPr lang="da-DK" sz="2400" smtClean="0"/>
              <a:t>Catalog classes will need to be able to transform back and forth between these representations, and will therefore refer to factory objects</a:t>
            </a:r>
          </a:p>
          <a:p>
            <a:r>
              <a:rPr lang="da-DK" sz="2400" b="1" smtClean="0"/>
              <a:t>FactoryBase</a:t>
            </a:r>
            <a:r>
              <a:rPr lang="da-DK" sz="2400" smtClean="0"/>
              <a:t> implements all methods except </a:t>
            </a:r>
            <a:r>
              <a:rPr lang="da-DK" sz="2400" b="1" smtClean="0"/>
              <a:t>CreateDomainObject</a:t>
            </a:r>
            <a:r>
              <a:rPr lang="da-DK" sz="2400" smtClean="0"/>
              <a:t> – deferred to type-specific factory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740769" y="4212493"/>
            <a:ext cx="5146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FactoryBase&lt;T, 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740528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03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9056079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If no transformation is needed, a no-transformation factory </a:t>
            </a:r>
            <a:r>
              <a:rPr lang="da-DK" sz="2400" b="1" smtClean="0"/>
              <a:t>IdenticalDataFactory</a:t>
            </a:r>
            <a:r>
              <a:rPr lang="da-DK" sz="2400" smtClean="0"/>
              <a:t> is available</a:t>
            </a:r>
          </a:p>
          <a:p>
            <a:endParaRPr lang="da-DK" sz="2400"/>
          </a:p>
          <a:p>
            <a:pPr marL="0" indent="0">
              <a:spcBef>
                <a:spcPts val="0"/>
              </a:spcBef>
              <a:buNone/>
            </a:pPr>
            <a:endParaRPr lang="en-US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IdenticalDataFactory</a:t>
            </a:r>
            <a:r>
              <a:rPr lang="en-US" sz="1800" b="1">
                <a:latin typeface="Consolas" panose="020B0609020204030204" pitchFamily="49" charset="0"/>
              </a:rPr>
              <a:t>&lt;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&gt; :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FactoryBase</a:t>
            </a:r>
            <a:r>
              <a:rPr lang="en-US" sz="1800" b="1">
                <a:latin typeface="Consolas" panose="020B0609020204030204" pitchFamily="49" charset="0"/>
              </a:rPr>
              <a:t>&lt;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,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800" b="1">
                <a:latin typeface="Consolas" panose="020B0609020204030204" pitchFamily="49" charset="0"/>
              </a:rPr>
              <a:t>&gt; </a:t>
            </a:r>
            <a:endParaRPr lang="en-US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 CreateDomainObject(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1800" b="1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obj;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6391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IDataWrapper&lt;TTDO&gt;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TTDO </a:t>
            </a:r>
            <a:r>
              <a:rPr lang="da-DK">
                <a:solidFill>
                  <a:srgbClr val="FFFF00"/>
                </a:solidFill>
              </a:rPr>
              <a:t>DataObject</a:t>
            </a:r>
            <a:r>
              <a:rPr lang="da-DK"/>
              <a:t> { get; }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an Item View model object</a:t>
            </a:r>
          </a:p>
          <a:p>
            <a:r>
              <a:rPr lang="da-DK" sz="2400" smtClean="0"/>
              <a:t>Such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DataWrapper&lt;TTDO&gt;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PersistentData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04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Save</a:t>
            </a:r>
            <a:r>
              <a:rPr lang="da-DK" sz="2000"/>
              <a:t>(List&lt;TDTO&gt; objects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Task&lt;List&lt;TDTO</a:t>
            </a:r>
            <a:r>
              <a:rPr lang="da-DK" sz="2000"/>
              <a:t>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Create</a:t>
            </a:r>
            <a:r>
              <a:rPr lang="da-DK" sz="2000"/>
              <a:t>(TDTO obj</a:t>
            </a:r>
            <a:r>
              <a:rPr lang="da-DK" sz="2000" smtClean="0"/>
              <a:t>);</a:t>
            </a:r>
          </a:p>
          <a:p>
            <a:r>
              <a:rPr lang="da-DK" sz="2000"/>
              <a:t>Task&lt;TDTO&gt;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TDTO 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691555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smtClean="0"/>
              <a:t>Interface for any persistent data source</a:t>
            </a:r>
          </a:p>
          <a:p>
            <a:r>
              <a:rPr lang="da-DK" sz="2200" b="1" smtClean="0"/>
              <a:t>TDTO</a:t>
            </a:r>
            <a:r>
              <a:rPr lang="da-DK" sz="2200" smtClean="0"/>
              <a:t>: </a:t>
            </a:r>
            <a:r>
              <a:rPr lang="da-DK" sz="2200" b="1" smtClean="0"/>
              <a:t>Data Transfer Object</a:t>
            </a:r>
            <a:r>
              <a:rPr lang="da-DK" sz="2200" smtClean="0"/>
              <a:t> (DTO) type</a:t>
            </a:r>
          </a:p>
          <a:p>
            <a:r>
              <a:rPr lang="da-DK" sz="2200" smtClean="0"/>
              <a:t>DTO will typically be a transformation of domain data</a:t>
            </a:r>
          </a:p>
          <a:p>
            <a:r>
              <a:rPr lang="da-DK" sz="2200" smtClean="0"/>
              <a:t>All methods can be invoked asynchronously</a:t>
            </a:r>
          </a:p>
          <a:p>
            <a:r>
              <a:rPr lang="da-DK" sz="2200" smtClean="0"/>
              <a:t>A persistent source may offer </a:t>
            </a:r>
            <a:r>
              <a:rPr lang="da-DK" sz="2200" b="1" smtClean="0"/>
              <a:t>CRUD</a:t>
            </a:r>
            <a:r>
              <a:rPr lang="da-DK" sz="2200" smtClean="0"/>
              <a:t> function-ality and/or </a:t>
            </a:r>
            <a:r>
              <a:rPr lang="da-DK" sz="2200" b="1" smtClean="0"/>
              <a:t>Load/Save</a:t>
            </a:r>
            <a:r>
              <a:rPr lang="da-DK" sz="2200" smtClean="0"/>
              <a:t> functionality</a:t>
            </a:r>
          </a:p>
          <a:p>
            <a:r>
              <a:rPr lang="da-DK" sz="2200" b="1" smtClean="0">
                <a:solidFill>
                  <a:srgbClr val="FF0000"/>
                </a:solidFill>
              </a:rPr>
              <a:t>NOTE</a:t>
            </a:r>
            <a:r>
              <a:rPr lang="da-DK" sz="2200" smtClean="0"/>
              <a:t>: A specific data source may </a:t>
            </a:r>
            <a:r>
              <a:rPr lang="da-DK" sz="2200" u="sng" smtClean="0"/>
              <a:t>not</a:t>
            </a:r>
            <a:r>
              <a:rPr lang="da-DK" sz="2200" smtClean="0"/>
              <a:t> support all operations in interface! Should throw an exception if unsupported operation is invoked</a:t>
            </a:r>
          </a:p>
          <a:p>
            <a:r>
              <a:rPr lang="da-DK" sz="2200" smtClean="0"/>
              <a:t>Need to anticipate this in an implementation using a specific source</a:t>
            </a:r>
          </a:p>
        </p:txBody>
      </p:sp>
    </p:spTree>
    <p:extLst>
      <p:ext uri="{BB962C8B-B14F-4D97-AF65-F5344CB8AC3E}">
        <p14:creationId xmlns:p14="http://schemas.microsoft.com/office/powerpoint/2010/main" val="13600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IPersistencyManager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LoadDelegate</a:t>
            </a:r>
            <a:r>
              <a:rPr lang="da-DK" smtClean="0"/>
              <a:t>;</a:t>
            </a:r>
          </a:p>
          <a:p>
            <a:r>
              <a:rPr lang="da-DK"/>
              <a:t>event Action&lt;bool&gt; </a:t>
            </a:r>
            <a:r>
              <a:rPr lang="da-DK">
                <a:solidFill>
                  <a:srgbClr val="FFFF00"/>
                </a:solidFill>
              </a:rPr>
              <a:t>SaveDelegate</a:t>
            </a:r>
            <a:r>
              <a:rPr lang="da-DK" smtClean="0"/>
              <a:t>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LoadAll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SaveAll</a:t>
            </a:r>
            <a:r>
              <a:rPr lang="da-DK"/>
              <a:t>();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PersistencyManager</a:t>
            </a:r>
          </a:p>
          <a:p>
            <a:r>
              <a:rPr lang="da-DK" sz="2400" smtClean="0"/>
              <a:t>If a class – typically a catalog – wants to be ”loaded” when an application-wide </a:t>
            </a:r>
            <a:r>
              <a:rPr lang="da-DK" sz="2400" b="1" smtClean="0"/>
              <a:t>Load</a:t>
            </a:r>
            <a:r>
              <a:rPr lang="da-DK" sz="2400" smtClean="0"/>
              <a:t> operation is performed, it can register a method at the </a:t>
            </a:r>
            <a:r>
              <a:rPr lang="da-DK" sz="2400" b="1" smtClean="0"/>
              <a:t>LoadDelegate</a:t>
            </a:r>
            <a:r>
              <a:rPr lang="da-DK" sz="2400" smtClean="0"/>
              <a:t> event (likewise for </a:t>
            </a:r>
            <a:r>
              <a:rPr lang="da-DK" sz="2400" b="1" smtClean="0"/>
              <a:t>Save</a:t>
            </a:r>
            <a:r>
              <a:rPr lang="da-DK" sz="2400" smtClean="0"/>
              <a:t>)</a:t>
            </a:r>
          </a:p>
          <a:p>
            <a:r>
              <a:rPr lang="da-DK" sz="2400" smtClean="0"/>
              <a:t>Invoking </a:t>
            </a:r>
            <a:r>
              <a:rPr lang="da-DK" sz="2400" b="1" smtClean="0"/>
              <a:t>LoadAll</a:t>
            </a:r>
            <a:r>
              <a:rPr lang="da-DK" sz="2400" smtClean="0"/>
              <a:t>/</a:t>
            </a:r>
            <a:r>
              <a:rPr lang="da-DK" sz="2400" b="1" smtClean="0"/>
              <a:t>SaveAll</a:t>
            </a:r>
            <a:r>
              <a:rPr lang="da-DK" sz="2400" smtClean="0"/>
              <a:t> will then invoke all registered methods</a:t>
            </a:r>
          </a:p>
          <a:p>
            <a:r>
              <a:rPr lang="da-DK" sz="2400" smtClean="0"/>
              <a:t>The </a:t>
            </a:r>
            <a:r>
              <a:rPr lang="da-DK" sz="2400" b="1" smtClean="0"/>
              <a:t>PersistencyManager</a:t>
            </a:r>
            <a:r>
              <a:rPr lang="da-DK" sz="2400" smtClean="0"/>
              <a:t> class implements the interface as a </a:t>
            </a:r>
            <a:r>
              <a:rPr lang="da-DK" sz="2400" u="sng" smtClean="0"/>
              <a:t>singleton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chemeClr val="bg1">
                    <a:lumMod val="75000"/>
                  </a:schemeClr>
                </a:solidFill>
              </a:rPr>
              <a:t>&lt;&lt;Singleton&gt;&gt;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PersistencyManager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21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PersistentOperations</a:t>
            </a:r>
          </a:p>
          <a:p>
            <a:r>
              <a:rPr lang="da-DK" sz="2400" smtClean="0"/>
              <a:t>Enumeration of all well-defined operations relating to persistency</a:t>
            </a:r>
            <a:endParaRPr lang="da-DK" sz="2400" u="sng" smtClean="0"/>
          </a:p>
        </p:txBody>
      </p:sp>
      <p:sp>
        <p:nvSpPr>
          <p:cNvPr id="6" name="Afrundet rektangel 5"/>
          <p:cNvSpPr/>
          <p:nvPr/>
        </p:nvSpPr>
        <p:spPr>
          <a:xfrm>
            <a:off x="7766538" y="1070709"/>
            <a:ext cx="3956536" cy="3044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/>
              <a:t>public enum PersistencyOperations</a:t>
            </a:r>
            <a:endParaRPr lang="da-DK"/>
          </a:p>
          <a:p>
            <a:r>
              <a:rPr lang="da-DK" smtClean="0"/>
              <a:t>{</a:t>
            </a:r>
            <a:endParaRPr lang="da-DK"/>
          </a:p>
          <a:p>
            <a:r>
              <a:rPr lang="da-DK"/>
              <a:t>        Load,</a:t>
            </a:r>
          </a:p>
          <a:p>
            <a:r>
              <a:rPr lang="da-DK"/>
              <a:t>        Save,</a:t>
            </a:r>
          </a:p>
          <a:p>
            <a:r>
              <a:rPr lang="da-DK"/>
              <a:t>        Create,</a:t>
            </a:r>
          </a:p>
          <a:p>
            <a:r>
              <a:rPr lang="da-DK"/>
              <a:t>        Read,</a:t>
            </a:r>
          </a:p>
          <a:p>
            <a:r>
              <a:rPr lang="da-DK"/>
              <a:t>        Update,</a:t>
            </a:r>
          </a:p>
          <a:p>
            <a:r>
              <a:rPr lang="da-DK"/>
              <a:t>        Delete</a:t>
            </a:r>
          </a:p>
          <a:p>
            <a:r>
              <a:rPr lang="da-DK" smtClean="0"/>
              <a:t>}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 </a:t>
            </a:r>
            <a:r>
              <a:rPr lang="da-DK" smtClean="0">
                <a:solidFill>
                  <a:srgbClr val="FF0000"/>
                </a:solidFill>
              </a:rPr>
              <a:t>not</a:t>
            </a:r>
            <a:r>
              <a:rPr lang="da-DK" smtClean="0"/>
              <a:t>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 ready-made App to use out-of-the-box</a:t>
            </a:r>
          </a:p>
          <a:p>
            <a:r>
              <a:rPr lang="da-DK" smtClean="0"/>
              <a:t>An Object-Relationship Mapper (ORM)</a:t>
            </a:r>
          </a:p>
          <a:p>
            <a:r>
              <a:rPr lang="da-DK" smtClean="0"/>
              <a:t>A framework for creating GUIs</a:t>
            </a:r>
          </a:p>
          <a:p>
            <a:r>
              <a:rPr lang="da-DK" smtClean="0"/>
              <a:t>A framework for creating server-side Apps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7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IStringPersistence/IStringConverter</a:t>
            </a:r>
          </a:p>
          <a:p>
            <a:r>
              <a:rPr lang="da-DK" sz="2400" smtClean="0"/>
              <a:t>Interfaces relating specifically to string-based persistency</a:t>
            </a:r>
          </a:p>
          <a:p>
            <a:r>
              <a:rPr lang="da-DK" sz="2400" smtClean="0"/>
              <a:t>Will typically be implemented if a file-based data source is used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3800" y="720971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7543800" y="3774834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IStringConverter&lt;T&gt;</a:t>
            </a:r>
          </a:p>
          <a:p>
            <a:endParaRPr lang="da-DK"/>
          </a:p>
          <a:p>
            <a:r>
              <a:rPr lang="da-DK" smtClean="0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(List&lt;T&gt; objects);</a:t>
            </a:r>
          </a:p>
          <a:p>
            <a:r>
              <a:rPr lang="da-DK" smtClean="0"/>
              <a:t>List&lt;T</a:t>
            </a:r>
            <a:r>
              <a:rPr lang="da-DK"/>
              <a:t>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987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215176" y="1757045"/>
            <a:ext cx="869266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289437" y="1048025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729310" y="198234"/>
            <a:ext cx="5664412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View Model classes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(TVMO data types)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826490" y="2954928"/>
            <a:ext cx="3470031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InMemoryCollection&lt;T&gt;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5965036" y="121135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&lt;TVMO&gt;</a:t>
            </a:r>
            <a:endParaRPr lang="da-DK" b="1"/>
          </a:p>
        </p:txBody>
      </p:sp>
      <p:sp>
        <p:nvSpPr>
          <p:cNvPr id="10" name="Afrundet rektangel 9"/>
          <p:cNvSpPr/>
          <p:nvPr/>
        </p:nvSpPr>
        <p:spPr>
          <a:xfrm>
            <a:off x="2729309" y="5345571"/>
            <a:ext cx="566441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Persistent Data classes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(TDTO data types)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6009054" y="4813787"/>
            <a:ext cx="93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&lt;TDTO&gt;</a:t>
            </a:r>
            <a:endParaRPr lang="da-DK" b="1"/>
          </a:p>
        </p:txBody>
      </p:sp>
      <p:sp>
        <p:nvSpPr>
          <p:cNvPr id="14" name="Afrundet rektangel 13"/>
          <p:cNvSpPr/>
          <p:nvPr/>
        </p:nvSpPr>
        <p:spPr>
          <a:xfrm>
            <a:off x="4646462" y="1882605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646460" y="4094876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Factory&lt;T,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5289437" y="465045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Højrepil 18"/>
          <p:cNvSpPr/>
          <p:nvPr/>
        </p:nvSpPr>
        <p:spPr>
          <a:xfrm rot="5400000">
            <a:off x="5328545" y="2292746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6009054" y="245607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&lt;T&gt;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 rot="5400000">
            <a:off x="5328545" y="3441804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/>
          <p:cNvSpPr txBox="1"/>
          <p:nvPr/>
        </p:nvSpPr>
        <p:spPr>
          <a:xfrm>
            <a:off x="6009054" y="36051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&lt;T&gt;</a:t>
            </a:r>
            <a:endParaRPr lang="da-DK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List&lt;TVMO&gt; </a:t>
            </a:r>
            <a:r>
              <a:rPr lang="da-DK">
                <a:solidFill>
                  <a:srgbClr val="FFFF00"/>
                </a:solidFill>
              </a:rPr>
              <a:t>All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Create</a:t>
            </a:r>
            <a:r>
              <a:rPr lang="en-US"/>
              <a:t>(TVMO </a:t>
            </a:r>
            <a:r>
              <a:rPr lang="en-US" smtClean="0"/>
              <a:t>obj);</a:t>
            </a:r>
          </a:p>
          <a:p>
            <a:r>
              <a:rPr lang="da-DK"/>
              <a:t>TVMO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(TVMO obj, int </a:t>
            </a:r>
            <a:r>
              <a:rPr lang="en-US" smtClean="0"/>
              <a:t>key);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ICatalog/Catalog</a:t>
            </a:r>
          </a:p>
          <a:p>
            <a:r>
              <a:rPr lang="da-DK" sz="2400" smtClean="0"/>
              <a:t>A </a:t>
            </a:r>
            <a:r>
              <a:rPr lang="da-DK" sz="2400" u="sng" smtClean="0"/>
              <a:t>catalog</a:t>
            </a:r>
            <a:r>
              <a:rPr lang="da-DK" sz="2400" smtClean="0"/>
              <a:t> is a pivotal class in an application based on the </a:t>
            </a:r>
            <a:r>
              <a:rPr lang="da-DK" sz="2400" b="1" smtClean="0"/>
              <a:t>MVVM</a:t>
            </a:r>
            <a:r>
              <a:rPr lang="da-DK" sz="2400" smtClean="0"/>
              <a:t> architecture</a:t>
            </a:r>
          </a:p>
          <a:p>
            <a:r>
              <a:rPr lang="da-DK" sz="2400" smtClean="0"/>
              <a:t>The catalog forms the bridge between View Model classes and Persistency classes</a:t>
            </a:r>
          </a:p>
          <a:p>
            <a:r>
              <a:rPr lang="da-DK" sz="2400" smtClean="0"/>
              <a:t>Implementation contains instance fields for in-memory collection, data source and factories for data transformations</a:t>
            </a:r>
          </a:p>
          <a:p>
            <a:r>
              <a:rPr lang="da-DK" sz="2400" smtClean="0"/>
              <a:t>Catalog supports CRUD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71138" y="720970"/>
            <a:ext cx="541605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IMonitorableCatalog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AddOnObjectCreatedCallback</a:t>
            </a:r>
            <a:r>
              <a:rPr lang="da-DK" smtClean="0"/>
              <a:t>(Action callback);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AddOnObjectUpdatedCallback</a:t>
            </a:r>
            <a:r>
              <a:rPr lang="da-DK"/>
              <a:t>(Action callback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AddOnObjectDeletedCallback</a:t>
            </a:r>
            <a:r>
              <a:rPr lang="da-DK"/>
              <a:t>(Action callback);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IMonitorableCatalog</a:t>
            </a:r>
          </a:p>
          <a:p>
            <a:r>
              <a:rPr lang="da-DK" sz="2400" smtClean="0"/>
              <a:t>Interface for making a catalog ”monitorable”, i.e. a client can be notified about changes in the state of the catalog</a:t>
            </a:r>
          </a:p>
          <a:p>
            <a:r>
              <a:rPr lang="da-DK" sz="2400" smtClean="0"/>
              <a:t>Client can register callbacks for Create, Update and Delete operations</a:t>
            </a:r>
          </a:p>
          <a:p>
            <a:r>
              <a:rPr lang="da-DK" sz="2400" b="1" smtClean="0"/>
              <a:t>Catalog</a:t>
            </a:r>
            <a:r>
              <a:rPr lang="da-DK" sz="2400" smtClean="0"/>
              <a:t> implementation also supports this interface</a:t>
            </a:r>
          </a:p>
        </p:txBody>
      </p:sp>
    </p:spTree>
    <p:extLst>
      <p:ext uri="{BB962C8B-B14F-4D97-AF65-F5344CB8AC3E}">
        <p14:creationId xmlns:p14="http://schemas.microsoft.com/office/powerpoint/2010/main" val="35292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272611" y="709247"/>
            <a:ext cx="3335212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ICatalog&lt;TVMO&gt;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2579076" y="2373923"/>
            <a:ext cx="7028747" cy="38041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protected </a:t>
            </a:r>
            <a:r>
              <a:rPr lang="da-DK"/>
              <a:t>IInMemoryCollection&lt;T&gt; </a:t>
            </a:r>
            <a:r>
              <a:rPr lang="da-DK">
                <a:solidFill>
                  <a:srgbClr val="FFFF00"/>
                </a:solidFill>
              </a:rPr>
              <a:t>_collection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IPersistentSource&lt;TDTO&gt; </a:t>
            </a:r>
            <a:r>
              <a:rPr lang="da-DK">
                <a:solidFill>
                  <a:srgbClr val="FFFF00"/>
                </a:solidFill>
              </a:rPr>
              <a:t>_source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IFactory&lt;T, TVMO&gt; </a:t>
            </a:r>
            <a:r>
              <a:rPr lang="da-DK">
                <a:solidFill>
                  <a:srgbClr val="FFFF00"/>
                </a:solidFill>
              </a:rPr>
              <a:t>_</a:t>
            </a:r>
            <a:r>
              <a:rPr lang="da-DK" smtClean="0">
                <a:solidFill>
                  <a:srgbClr val="FFFF00"/>
                </a:solidFill>
              </a:rPr>
              <a:t>vmoFactory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IFactory&lt;T, TDTO&gt; </a:t>
            </a:r>
            <a:r>
              <a:rPr lang="da-DK">
                <a:solidFill>
                  <a:srgbClr val="FFFF00"/>
                </a:solidFill>
              </a:rPr>
              <a:t>_dtoFactory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List&lt;PersistencyOperations&gt; </a:t>
            </a:r>
            <a:r>
              <a:rPr lang="da-DK">
                <a:solidFill>
                  <a:srgbClr val="FFFF00"/>
                </a:solidFill>
              </a:rPr>
              <a:t>_supportedOperations</a:t>
            </a:r>
            <a:r>
              <a:rPr lang="da-DK"/>
              <a:t>;</a:t>
            </a:r>
          </a:p>
          <a:p>
            <a:endParaRPr lang="da-DK"/>
          </a:p>
          <a:p>
            <a:r>
              <a:rPr lang="da-DK" smtClean="0"/>
              <a:t>public </a:t>
            </a:r>
            <a:r>
              <a:rPr lang="da-DK"/>
              <a:t>event Action </a:t>
            </a:r>
            <a:r>
              <a:rPr lang="da-DK">
                <a:solidFill>
                  <a:srgbClr val="FFFF00"/>
                </a:solidFill>
              </a:rPr>
              <a:t>OnObjectCreated</a:t>
            </a:r>
            <a:r>
              <a:rPr lang="da-DK"/>
              <a:t>;</a:t>
            </a:r>
          </a:p>
          <a:p>
            <a:r>
              <a:rPr lang="da-DK" smtClean="0"/>
              <a:t>public </a:t>
            </a:r>
            <a:r>
              <a:rPr lang="da-DK"/>
              <a:t>event Action </a:t>
            </a:r>
            <a:r>
              <a:rPr lang="da-DK">
                <a:solidFill>
                  <a:srgbClr val="FFFF00"/>
                </a:solidFill>
              </a:rPr>
              <a:t>OnObjectDeleted</a:t>
            </a:r>
            <a:r>
              <a:rPr lang="da-DK"/>
              <a:t>;</a:t>
            </a:r>
          </a:p>
          <a:p>
            <a:r>
              <a:rPr lang="da-DK" smtClean="0"/>
              <a:t>public </a:t>
            </a:r>
            <a:r>
              <a:rPr lang="da-DK"/>
              <a:t>event Action </a:t>
            </a:r>
            <a:r>
              <a:rPr lang="da-DK">
                <a:solidFill>
                  <a:srgbClr val="FFFF00"/>
                </a:solidFill>
              </a:rPr>
              <a:t>OnObjectUpdated</a:t>
            </a:r>
            <a:r>
              <a:rPr lang="da-DK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3859822" y="1639066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579076" y="709247"/>
            <a:ext cx="3335212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IMonitorableCatalog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7553357" y="1639065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3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void Save();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IPersistableCatalog</a:t>
            </a:r>
          </a:p>
          <a:p>
            <a:r>
              <a:rPr lang="da-DK" sz="2400" smtClean="0"/>
              <a:t>Interface for making the catalog support ”mass persistency”, i.e. Load/Save operations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The data source aggregated by the catalog may </a:t>
            </a:r>
            <a:r>
              <a:rPr lang="da-DK" sz="2400" u="sng" smtClean="0"/>
              <a:t>not</a:t>
            </a:r>
            <a:r>
              <a:rPr lang="da-DK" sz="2400" smtClean="0"/>
              <a:t> support these operations, and may thus throw exceptions</a:t>
            </a:r>
          </a:p>
        </p:txBody>
      </p:sp>
    </p:spTree>
    <p:extLst>
      <p:ext uri="{BB962C8B-B14F-4D97-AF65-F5344CB8AC3E}">
        <p14:creationId xmlns:p14="http://schemas.microsoft.com/office/powerpoint/2010/main" val="15956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</a:t>
            </a:r>
            <a:r>
              <a:rPr lang="da-DK" sz="2000" smtClean="0"/>
              <a:t>Manage();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IManagedCatalog</a:t>
            </a:r>
          </a:p>
          <a:p>
            <a:r>
              <a:rPr lang="da-DK" sz="2400"/>
              <a:t>Interface for making a catalog </a:t>
            </a:r>
            <a:r>
              <a:rPr lang="da-DK" sz="2400" smtClean="0"/>
              <a:t>”managed”, </a:t>
            </a:r>
            <a:r>
              <a:rPr lang="da-DK" sz="2400"/>
              <a:t>i.e. </a:t>
            </a:r>
            <a:r>
              <a:rPr lang="da-DK" sz="2400" smtClean="0"/>
              <a:t>the catalog will register its </a:t>
            </a:r>
            <a:r>
              <a:rPr lang="da-DK" sz="2400" b="1" smtClean="0"/>
              <a:t>Load</a:t>
            </a:r>
            <a:r>
              <a:rPr lang="da-DK" sz="2400" smtClean="0"/>
              <a:t>/</a:t>
            </a:r>
            <a:r>
              <a:rPr lang="da-DK" sz="2400" b="1" smtClean="0"/>
              <a:t>Save</a:t>
            </a:r>
            <a:r>
              <a:rPr lang="da-DK" sz="2400" smtClean="0"/>
              <a:t> methods at the </a:t>
            </a:r>
            <a:r>
              <a:rPr lang="da-DK" sz="2400" b="1" smtClean="0"/>
              <a:t>PersistencyManager</a:t>
            </a:r>
            <a:r>
              <a:rPr lang="da-DK" sz="2400" smtClean="0"/>
              <a:t>, thereby ”opting in” in application-wide Load/Save operations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5987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93368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472008" y="2373923"/>
            <a:ext cx="9642229" cy="1781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Load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Save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Manage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/>
              <a:t> </a:t>
            </a:r>
            <a:endParaRPr lang="da-DK" smtClean="0"/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298135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597769" y="650633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87634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1472008" y="650632"/>
            <a:ext cx="3851031" cy="8909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Catalog&lt;T, TVMO, TDTO&gt;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6492035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ViewModel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65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A number (30 p.t.) of small </a:t>
            </a:r>
            <a:r>
              <a:rPr lang="da-DK" b="1" smtClean="0"/>
              <a:t>class libraies</a:t>
            </a:r>
          </a:p>
          <a:p>
            <a:r>
              <a:rPr lang="da-DK" b="1" smtClean="0"/>
              <a:t>C# code</a:t>
            </a:r>
            <a:r>
              <a:rPr lang="da-DK" smtClean="0"/>
              <a:t> only (no XAML/SQL)</a:t>
            </a:r>
          </a:p>
          <a:p>
            <a:r>
              <a:rPr lang="da-DK" smtClean="0"/>
              <a:t>A </a:t>
            </a:r>
            <a:r>
              <a:rPr lang="da-DK" b="1" smtClean="0"/>
              <a:t>toolbox</a:t>
            </a:r>
            <a:r>
              <a:rPr lang="da-DK" smtClean="0"/>
              <a:t> for students, specifically for 1. + 2.semester final projects</a:t>
            </a:r>
          </a:p>
          <a:p>
            <a:r>
              <a:rPr lang="da-DK" smtClean="0"/>
              <a:t>Aimed at Apps with </a:t>
            </a:r>
            <a:r>
              <a:rPr lang="da-DK" b="1" smtClean="0"/>
              <a:t>MVVM</a:t>
            </a:r>
            <a:r>
              <a:rPr lang="da-DK" smtClean="0"/>
              <a:t> architecture</a:t>
            </a:r>
          </a:p>
          <a:p>
            <a:r>
              <a:rPr lang="da-DK" smtClean="0"/>
              <a:t>Mostly aimed at the </a:t>
            </a:r>
            <a:r>
              <a:rPr lang="da-DK" b="1" smtClean="0"/>
              <a:t>Model</a:t>
            </a:r>
            <a:r>
              <a:rPr lang="da-DK" smtClean="0"/>
              <a:t> and </a:t>
            </a:r>
            <a:r>
              <a:rPr lang="da-DK" b="1" smtClean="0"/>
              <a:t>ViewModel</a:t>
            </a:r>
            <a:r>
              <a:rPr lang="da-DK" smtClean="0"/>
              <a:t> layer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36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err="1" smtClean="0">
                <a:solidFill>
                  <a:schemeClr val="bg1"/>
                </a:solidFill>
              </a:rPr>
              <a:t>View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7"/>
            <a:ext cx="4149969" cy="28604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177018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177018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1770183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186099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187351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176586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1775683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16725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178652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&lt;Item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Item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MasterDetails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3006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ObservableCollection</a:t>
            </a:r>
          </a:p>
          <a:p>
            <a:pPr algn="r"/>
            <a:r>
              <a:rPr lang="da-DK" smtClean="0">
                <a:solidFill>
                  <a:schemeClr val="bg1"/>
                </a:solidFill>
              </a:rPr>
              <a:t>&lt;</a:t>
            </a:r>
            <a:r>
              <a:rPr lang="da-DK" smtClean="0"/>
              <a:t>IDataWrapper&lt;TVMO&gt;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16219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/>
              <a:t>IDataWrapper&lt;TVMO&gt;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2283068" y="3368636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40515" y="3368636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TVMO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1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738446" y="709248"/>
            <a:ext cx="6172197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ItemSelected</a:t>
            </a:r>
            <a:r>
              <a:rPr lang="da-DK" sz="1600"/>
              <a:t> { get; set;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r>
              <a:rPr lang="da-DK" sz="1600"/>
              <a:t> 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IMasterDetailsViewModel</a:t>
            </a:r>
          </a:p>
          <a:p>
            <a:r>
              <a:rPr lang="da-DK" sz="2400" smtClean="0"/>
              <a:t>Interface for ViewModel for minimal Master/ Details view</a:t>
            </a:r>
          </a:p>
          <a:p>
            <a:r>
              <a:rPr lang="da-DK" sz="2400" smtClean="0"/>
              <a:t>Holds together a collection of ”selectable items”, a selected item, and details for selected item</a:t>
            </a:r>
          </a:p>
          <a:p>
            <a:r>
              <a:rPr lang="da-DK" sz="2400" smtClean="0"/>
              <a:t>Makes no assumptions about how elements interact</a:t>
            </a:r>
          </a:p>
          <a:p>
            <a:r>
              <a:rPr lang="da-DK" sz="2400" smtClean="0"/>
              <a:t>Makes no assumptions about available commands, etc..</a:t>
            </a:r>
          </a:p>
        </p:txBody>
      </p:sp>
    </p:spTree>
    <p:extLst>
      <p:ext uri="{BB962C8B-B14F-4D97-AF65-F5344CB8AC3E}">
        <p14:creationId xmlns:p14="http://schemas.microsoft.com/office/powerpoint/2010/main" val="6978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49662" y="709248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IItemViewModelImage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ImageSource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Visibility </a:t>
            </a:r>
            <a:r>
              <a:rPr lang="da-DK">
                <a:solidFill>
                  <a:srgbClr val="FFFF00"/>
                </a:solidFill>
              </a:rPr>
              <a:t>ImageVisibility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ImageSize</a:t>
            </a:r>
            <a:r>
              <a:rPr lang="da-DK"/>
              <a:t> { get; </a:t>
            </a:r>
            <a:r>
              <a:rPr lang="da-DK" smtClean="0"/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160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 interfaces</a:t>
            </a:r>
          </a:p>
          <a:p>
            <a:r>
              <a:rPr lang="da-DK" sz="2400" smtClean="0"/>
              <a:t>Some simplistic interfaces for </a:t>
            </a:r>
            <a:r>
              <a:rPr lang="da-DK" sz="2400" b="1" smtClean="0"/>
              <a:t>Item</a:t>
            </a:r>
            <a:r>
              <a:rPr lang="da-DK" sz="2400" smtClean="0"/>
              <a:t> ViewModel classes</a:t>
            </a:r>
          </a:p>
          <a:p>
            <a:r>
              <a:rPr lang="da-DK" sz="2400" smtClean="0"/>
              <a:t>No requirement to use these for imple-mentation of specific Item ViewModel classes</a:t>
            </a:r>
          </a:p>
          <a:p>
            <a:r>
              <a:rPr lang="da-DK" sz="2400" smtClean="0"/>
              <a:t>Any</a:t>
            </a:r>
            <a:r>
              <a:rPr lang="da-DK" sz="2400"/>
              <a:t> implementation of </a:t>
            </a:r>
            <a:r>
              <a:rPr lang="da-DK" sz="2400" smtClean="0"/>
              <a:t>Item </a:t>
            </a:r>
            <a:r>
              <a:rPr lang="da-DK" sz="2400"/>
              <a:t>ViewModel </a:t>
            </a:r>
            <a:r>
              <a:rPr lang="da-DK" sz="2400" smtClean="0"/>
              <a:t>classes must inherit from </a:t>
            </a:r>
            <a:r>
              <a:rPr lang="da-DK" sz="2400" b="1" smtClean="0"/>
              <a:t>IDataWrapper</a:t>
            </a:r>
            <a:r>
              <a:rPr lang="da-DK" sz="2400" smtClean="0"/>
              <a:t> 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549662" y="3716217"/>
            <a:ext cx="436098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IItemViewModelDescription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1594338" y="709248"/>
            <a:ext cx="10316305" cy="25028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CreateItemViewModel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CreateDetailsViewModelFromNewVMO</a:t>
            </a:r>
            <a:r>
              <a:rPr lang="da-DK" sz="1600" smtClean="0"/>
              <a:t>();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CreateDetailsViewModelFromClonedVMO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/>
              <a:t>ObservableCollection&lt;IDataWrapper&lt;TVMO&gt;&gt; </a:t>
            </a:r>
            <a:r>
              <a:rPr lang="da-DK" sz="1600">
                <a:solidFill>
                  <a:srgbClr val="FFFF00"/>
                </a:solidFill>
              </a:rPr>
              <a:t>CreateItemViewModelCollection</a:t>
            </a:r>
            <a:r>
              <a:rPr lang="da-DK" sz="1600"/>
              <a:t>(IEnumerable&lt;TVMO&gt; dataObjects);</a:t>
            </a:r>
            <a:endParaRPr lang="da-DK" sz="1600" smtClean="0"/>
          </a:p>
        </p:txBody>
      </p:sp>
    </p:spTree>
    <p:extLst>
      <p:ext uri="{BB962C8B-B14F-4D97-AF65-F5344CB8AC3E}">
        <p14:creationId xmlns:p14="http://schemas.microsoft.com/office/powerpoint/2010/main" val="29950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895492" y="709248"/>
            <a:ext cx="4015151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IViewModelFactory&lt;TVMO&gt;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6446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IViewModelFactory</a:t>
            </a:r>
          </a:p>
          <a:p>
            <a:r>
              <a:rPr lang="da-DK" sz="2400" smtClean="0"/>
              <a:t>Interface for factory producing </a:t>
            </a:r>
            <a:r>
              <a:rPr lang="da-DK" sz="2400" b="1" smtClean="0"/>
              <a:t>Item</a:t>
            </a:r>
            <a:r>
              <a:rPr lang="da-DK" sz="2400" smtClean="0"/>
              <a:t> ViewModel and </a:t>
            </a:r>
            <a:r>
              <a:rPr lang="da-DK" sz="2400" b="1" smtClean="0"/>
              <a:t>Details</a:t>
            </a:r>
            <a:r>
              <a:rPr lang="da-DK" sz="2400" smtClean="0"/>
              <a:t> ViewModel objects.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</a:t>
            </a:r>
            <a:r>
              <a:rPr lang="da-DK" sz="2400" u="sng" smtClean="0"/>
              <a:t>Not</a:t>
            </a:r>
            <a:r>
              <a:rPr lang="da-DK" sz="2400" smtClean="0"/>
              <a:t> a factory for producing type-specific VMOs</a:t>
            </a:r>
          </a:p>
          <a:p>
            <a:r>
              <a:rPr lang="da-DK" sz="2400" smtClean="0"/>
              <a:t>Both Item and Details ViewModel objects will ”wrap” around a type-specific VMO</a:t>
            </a:r>
          </a:p>
        </p:txBody>
      </p:sp>
    </p:spTree>
    <p:extLst>
      <p:ext uri="{BB962C8B-B14F-4D97-AF65-F5344CB8AC3E}">
        <p14:creationId xmlns:p14="http://schemas.microsoft.com/office/powerpoint/2010/main" val="5334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09492" y="656494"/>
            <a:ext cx="6277706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IMasterDetailsViewModelMediator&lt;TVMO&gt;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OnItemSelectionChanged</a:t>
            </a:r>
            <a:r>
              <a:rPr lang="da-DK" sz="1600"/>
              <a:t>(IDataWrapper&lt;TVMO&gt; </a:t>
            </a:r>
            <a:r>
              <a:rPr lang="da-DK" sz="1600" smtClean="0"/>
              <a:t>vmoWrapper);</a:t>
            </a: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OnCatalogChanged</a:t>
            </a:r>
            <a:r>
              <a:rPr lang="da-DK" sz="1600"/>
              <a:t>();</a:t>
            </a:r>
            <a:endParaRPr lang="da-DK" sz="16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0268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IMDVMMediator</a:t>
            </a:r>
          </a:p>
          <a:p>
            <a:r>
              <a:rPr lang="da-DK" sz="2400" smtClean="0"/>
              <a:t>Interface for a ”mediator”, which will implement a spe-cific strategy for how the elements in a </a:t>
            </a:r>
            <a:r>
              <a:rPr lang="da-DK" sz="2400" b="1" smtClean="0"/>
              <a:t>MasterDetails-ViewModel</a:t>
            </a:r>
            <a:r>
              <a:rPr lang="da-DK" sz="2400" smtClean="0"/>
              <a:t> object should interact</a:t>
            </a:r>
          </a:p>
          <a:p>
            <a:r>
              <a:rPr lang="da-DK" sz="2400" smtClean="0"/>
              <a:t>Reacts to changes in item selection, and changes in the underlying catalog</a:t>
            </a:r>
          </a:p>
        </p:txBody>
      </p:sp>
    </p:spTree>
    <p:extLst>
      <p:ext uri="{BB962C8B-B14F-4D97-AF65-F5344CB8AC3E}">
        <p14:creationId xmlns:p14="http://schemas.microsoft.com/office/powerpoint/2010/main" val="3367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ItemViewModelBase</a:t>
            </a:r>
          </a:p>
          <a:p>
            <a:r>
              <a:rPr lang="da-DK" sz="2400" smtClean="0"/>
              <a:t>Class implements the two </a:t>
            </a:r>
            <a:r>
              <a:rPr lang="da-DK" sz="2400" b="1" smtClean="0"/>
              <a:t>Item</a:t>
            </a:r>
            <a:r>
              <a:rPr lang="da-DK" sz="2400" smtClean="0"/>
              <a:t>-oriented interfaces, and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Not required to use this class in specific implementation; only requirement for an </a:t>
            </a:r>
            <a:r>
              <a:rPr lang="da-DK" sz="2400" b="1" smtClean="0"/>
              <a:t>Item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61738" y="996463"/>
            <a:ext cx="4425459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Description</a:t>
            </a:r>
            <a:r>
              <a:rPr lang="da-DK" smtClean="0"/>
              <a:t> { get {…}}</a:t>
            </a:r>
          </a:p>
          <a:p>
            <a:r>
              <a:rPr lang="da-DK"/>
              <a:t>virtual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FontSize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int </a:t>
            </a:r>
            <a:r>
              <a:rPr lang="da-DK" smtClean="0">
                <a:solidFill>
                  <a:srgbClr val="FFFF00"/>
                </a:solidFill>
              </a:rPr>
              <a:t>ImageSize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r>
              <a:rPr lang="da-DK"/>
              <a:t>virtual </a:t>
            </a:r>
            <a:r>
              <a:rPr lang="da-DK" smtClean="0"/>
              <a:t>Visibility </a:t>
            </a:r>
            <a:r>
              <a:rPr lang="da-DK" smtClean="0">
                <a:solidFill>
                  <a:srgbClr val="FFFF00"/>
                </a:solidFill>
              </a:rPr>
              <a:t>ImageVisibility</a:t>
            </a:r>
            <a:r>
              <a:rPr lang="da-DK" smtClean="0"/>
              <a:t> </a:t>
            </a:r>
            <a:r>
              <a:rPr lang="da-DK"/>
              <a:t>{ get {…}}</a:t>
            </a:r>
            <a:endParaRPr lang="da-DK">
              <a:solidFill>
                <a:schemeClr val="bg1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rundet rektangel 18"/>
          <p:cNvSpPr/>
          <p:nvPr/>
        </p:nvSpPr>
        <p:spPr>
          <a:xfrm>
            <a:off x="291253" y="528320"/>
            <a:ext cx="4768427" cy="347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65813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346658" y="2695787"/>
            <a:ext cx="5528509" cy="39576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12475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5425440"/>
            <a:ext cx="3031958" cy="104755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da-DK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8012475" y="4209954"/>
            <a:ext cx="3031958" cy="7413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4792526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øjre-venstrepil 5"/>
          <p:cNvSpPr/>
          <p:nvPr/>
        </p:nvSpPr>
        <p:spPr>
          <a:xfrm>
            <a:off x="3793068" y="2823012"/>
            <a:ext cx="4355252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pad-nedadgående pil 9"/>
          <p:cNvSpPr/>
          <p:nvPr/>
        </p:nvSpPr>
        <p:spPr>
          <a:xfrm>
            <a:off x="9206274" y="3413461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997852" y="1954445"/>
            <a:ext cx="3031958" cy="7413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997852" y="1023412"/>
            <a:ext cx="3031958" cy="7413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</a:p>
        </p:txBody>
      </p:sp>
      <p:sp>
        <p:nvSpPr>
          <p:cNvPr id="17" name="Opad-nedadgående pil 16"/>
          <p:cNvSpPr/>
          <p:nvPr/>
        </p:nvSpPr>
        <p:spPr>
          <a:xfrm>
            <a:off x="2346667" y="248620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pad-nedadgående pil 17"/>
          <p:cNvSpPr/>
          <p:nvPr/>
        </p:nvSpPr>
        <p:spPr>
          <a:xfrm>
            <a:off x="2343533" y="156882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649974" y="1832010"/>
            <a:ext cx="3761717" cy="2799196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MVVM</a:t>
            </a:r>
            <a:r>
              <a:rPr kumimoji="0" lang="da-DK" sz="2400" i="1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Starter</a:t>
            </a:r>
            <a:endParaRPr kumimoji="0" lang="da-DK" sz="2400" i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12531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DetailsViewModelBase</a:t>
            </a:r>
          </a:p>
          <a:p>
            <a:r>
              <a:rPr lang="da-DK" sz="2400" smtClean="0"/>
              <a:t>Class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Class also implements the </a:t>
            </a:r>
            <a:r>
              <a:rPr lang="da-DK" sz="2400" b="1" smtClean="0"/>
              <a:t>INotifyProperty-Changed</a:t>
            </a:r>
            <a:r>
              <a:rPr lang="da-DK" sz="2400" smtClean="0"/>
              <a:t> interface (default implementation)</a:t>
            </a:r>
          </a:p>
          <a:p>
            <a:r>
              <a:rPr lang="da-DK" sz="2400" smtClean="0"/>
              <a:t>Not required to use this class in specific implementation; only requirement for a </a:t>
            </a:r>
            <a:r>
              <a:rPr lang="da-DK" sz="2400" b="1" smtClean="0"/>
              <a:t>Details</a:t>
            </a:r>
            <a:r>
              <a:rPr lang="da-DK" sz="2400" smtClean="0"/>
              <a:t> ViewModel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09338" y="996464"/>
            <a:ext cx="4577859" cy="15357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24375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ViewModelFactoryBase</a:t>
            </a:r>
          </a:p>
          <a:p>
            <a:r>
              <a:rPr lang="da-DK" sz="2400" smtClean="0"/>
              <a:t>Class implements the methods in the </a:t>
            </a:r>
            <a:r>
              <a:rPr lang="da-DK" sz="2400" b="1" smtClean="0"/>
              <a:t>IViewModelFactory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Note that the two methods </a:t>
            </a:r>
            <a:r>
              <a:rPr lang="da-DK" sz="2400" b="1" smtClean="0"/>
              <a:t>CreateDetailsViewModel</a:t>
            </a:r>
            <a:r>
              <a:rPr lang="da-DK" sz="2400" smtClean="0"/>
              <a:t> and </a:t>
            </a:r>
            <a:r>
              <a:rPr lang="da-DK" sz="2400" b="1" smtClean="0"/>
              <a:t>CreateItemViewModel</a:t>
            </a:r>
            <a:r>
              <a:rPr lang="da-DK" sz="2400" smtClean="0"/>
              <a:t> are left as being </a:t>
            </a:r>
            <a:r>
              <a:rPr lang="da-DK" sz="2400" u="sng" smtClean="0"/>
              <a:t>abstract</a:t>
            </a:r>
          </a:p>
          <a:p>
            <a:r>
              <a:rPr lang="da-DK" sz="2400" smtClean="0"/>
              <a:t>Implementation is deferred to type-specific factory classes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80186" y="996463"/>
            <a:ext cx="6307012" cy="380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ViewModelFactoryBase&lt;T,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>
                <a:solidFill>
                  <a:srgbClr val="FFFF00"/>
                </a:solidFill>
              </a:rPr>
              <a:t>CreateDetailsViewModel</a:t>
            </a:r>
            <a:r>
              <a:rPr lang="da-DK" sz="1600"/>
              <a:t>(TVMO obj</a:t>
            </a:r>
            <a:r>
              <a:rPr lang="da-DK" sz="1600" smtClean="0"/>
              <a:t>);</a:t>
            </a:r>
          </a:p>
          <a:p>
            <a:r>
              <a:rPr lang="da-DK" sz="1600">
                <a:solidFill>
                  <a:srgbClr val="FFFF00"/>
                </a:solidFill>
              </a:rPr>
              <a:t>abstract</a:t>
            </a:r>
            <a:r>
              <a:rPr lang="da-DK" sz="1600"/>
              <a:t> IDataWrapper&lt;TVMO&gt; </a:t>
            </a:r>
            <a:r>
              <a:rPr lang="da-DK" sz="1600" smtClean="0">
                <a:solidFill>
                  <a:srgbClr val="FFFF00"/>
                </a:solidFill>
              </a:rPr>
              <a:t>CreateItemViewModel</a:t>
            </a:r>
            <a:r>
              <a:rPr lang="da-DK" sz="1600" smtClean="0"/>
              <a:t>(TVMO </a:t>
            </a:r>
            <a:r>
              <a:rPr lang="da-DK" sz="1600"/>
              <a:t>obj);</a:t>
            </a:r>
            <a:endParaRPr lang="da-DK" sz="160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30216" y="1822939"/>
            <a:ext cx="7268308" cy="4835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MasterDetailsViewModelBase&lt;T,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 smtClean="0"/>
              <a:t>protected </a:t>
            </a:r>
            <a:r>
              <a:rPr lang="da-DK" sz="1600"/>
              <a:t>ICatalog&lt;TVMO&gt; </a:t>
            </a:r>
            <a:r>
              <a:rPr lang="da-DK" sz="1600">
                <a:solidFill>
                  <a:srgbClr val="FFFF00"/>
                </a:solidFill>
              </a:rPr>
              <a:t>Catalog</a:t>
            </a:r>
            <a:r>
              <a:rPr lang="da-DK" sz="1600"/>
              <a:t>;</a:t>
            </a:r>
          </a:p>
          <a:p>
            <a:r>
              <a:rPr lang="da-DK" sz="1600" smtClean="0"/>
              <a:t>protected </a:t>
            </a:r>
            <a:r>
              <a:rPr lang="da-DK" sz="1600"/>
              <a:t>IViewModelFactory&lt;TVMO&gt; </a:t>
            </a:r>
            <a:r>
              <a:rPr lang="da-DK" sz="1600">
                <a:solidFill>
                  <a:srgbClr val="FFFF00"/>
                </a:solidFill>
              </a:rPr>
              <a:t>ViewModelFactory</a:t>
            </a:r>
            <a:r>
              <a:rPr lang="da-DK" sz="1600" smtClean="0"/>
              <a:t>;</a:t>
            </a:r>
          </a:p>
          <a:p>
            <a:endParaRPr lang="da-DK" sz="1600"/>
          </a:p>
          <a:p>
            <a:r>
              <a:rPr lang="da-DK" sz="1600" smtClean="0"/>
              <a:t>private </a:t>
            </a:r>
            <a:r>
              <a:rPr lang="da-DK" sz="1600"/>
              <a:t>IDataWrapper&lt;TVMO&gt; _itemDetails;</a:t>
            </a:r>
          </a:p>
          <a:p>
            <a:r>
              <a:rPr lang="da-DK" sz="1600" smtClean="0"/>
              <a:t>private </a:t>
            </a:r>
            <a:r>
              <a:rPr lang="da-DK" sz="1600"/>
              <a:t>IDataWrapper&lt;TVMO&gt; _itemSelected</a:t>
            </a:r>
            <a:r>
              <a:rPr lang="da-DK" sz="1600" smtClean="0"/>
              <a:t>;</a:t>
            </a:r>
          </a:p>
          <a:p>
            <a:endParaRPr lang="da-DK" sz="1600">
              <a:solidFill>
                <a:schemeClr val="bg1"/>
              </a:solidFill>
            </a:endParaRPr>
          </a:p>
          <a:p>
            <a:r>
              <a:rPr lang="da-DK" sz="1600"/>
              <a:t>TVMO </a:t>
            </a:r>
            <a:r>
              <a:rPr lang="da-DK" sz="1600" smtClean="0">
                <a:solidFill>
                  <a:srgbClr val="FFFF00"/>
                </a:solidFill>
              </a:rPr>
              <a:t>DataObject</a:t>
            </a:r>
            <a:r>
              <a:rPr lang="da-DK" sz="1600" smtClean="0"/>
              <a:t> { get {…} }</a:t>
            </a:r>
          </a:p>
          <a:p>
            <a:endParaRPr lang="da-DK" sz="1600" smtClean="0"/>
          </a:p>
          <a:p>
            <a:r>
              <a:rPr lang="da-DK" sz="1600"/>
              <a:t>ObservableCollection&lt;IDataWrapper&lt;TVMO&gt;&gt; </a:t>
            </a:r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 {…} </a:t>
            </a:r>
            <a:r>
              <a:rPr lang="da-DK" sz="1600" smtClean="0"/>
              <a:t>}</a:t>
            </a:r>
          </a:p>
          <a:p>
            <a:r>
              <a:rPr lang="da-DK" sz="1600"/>
              <a:t>IDataWrapper&lt;TVMO&gt; </a:t>
            </a:r>
            <a:r>
              <a:rPr lang="da-DK" sz="1600" smtClean="0">
                <a:solidFill>
                  <a:srgbClr val="FFFF00"/>
                </a:solidFill>
              </a:rPr>
              <a:t>ItemSelected</a:t>
            </a:r>
          </a:p>
          <a:p>
            <a:r>
              <a:rPr lang="da-DK" sz="1600"/>
              <a:t>IDataWrapper&lt;TVMO&gt;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endParaRPr lang="da-DK" sz="1600" smtClean="0">
              <a:solidFill>
                <a:srgbClr val="FFFF00"/>
              </a:solidFill>
            </a:endParaRPr>
          </a:p>
          <a:p>
            <a:endParaRPr lang="da-DK" sz="1400" smtClean="0"/>
          </a:p>
          <a:p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30216" y="351693"/>
            <a:ext cx="3722077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rgbClr val="FFFF00"/>
                </a:solidFill>
              </a:rPr>
              <a:t>IMasterDetailsViewModel&lt;TVMO&gt;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3001109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914291" y="351693"/>
            <a:ext cx="2784233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IDataWrapper&lt;TVMO</a:t>
            </a:r>
            <a:r>
              <a:rPr lang="da-DK">
                <a:solidFill>
                  <a:srgbClr val="FFFF00"/>
                </a:solidFill>
              </a:rPr>
              <a:t>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7016262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0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794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MasterDetailsViewModelBase</a:t>
            </a:r>
          </a:p>
          <a:p>
            <a:r>
              <a:rPr lang="da-DK" sz="2400" smtClean="0"/>
              <a:t>Provides a ”context-free” implementation of the </a:t>
            </a:r>
            <a:r>
              <a:rPr lang="da-DK" sz="2400" b="1" smtClean="0"/>
              <a:t>IMasterDetailsViewModel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 assumptions about specific actions taken, when e.g. selection changes or catalog is updated</a:t>
            </a:r>
          </a:p>
          <a:p>
            <a:r>
              <a:rPr lang="da-DK" sz="2400" smtClean="0"/>
              <a:t>Provides properties to which a View can bind GUI controls</a:t>
            </a:r>
          </a:p>
          <a:p>
            <a:r>
              <a:rPr lang="da-DK" sz="2400" smtClean="0"/>
              <a:t>Also implements </a:t>
            </a:r>
            <a:r>
              <a:rPr lang="da-DK" sz="2400" b="1" smtClean="0"/>
              <a:t>IDataWrapper</a:t>
            </a:r>
            <a:r>
              <a:rPr lang="da-DK" sz="2400" smtClean="0"/>
              <a:t> interface; item currently selected is considered to be the ”wrapped” VMO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051430" y="996464"/>
            <a:ext cx="4835767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MasterDetailsViewModelBase&lt;T, 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DataSources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70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FileJSON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89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Implements file-based persistency</a:t>
            </a:r>
          </a:p>
          <a:p>
            <a:r>
              <a:rPr lang="da-DK" sz="2400" smtClean="0"/>
              <a:t>Data is saved in string format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CRUD operations, </a:t>
            </a:r>
            <a:r>
              <a:rPr lang="da-DK" sz="2400" u="sng" smtClean="0"/>
              <a:t>only</a:t>
            </a:r>
            <a:r>
              <a:rPr lang="da-DK" sz="2400" smtClean="0"/>
              <a:t>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  <a:r>
              <a:rPr lang="da-DK" sz="2400" smtClean="0"/>
              <a:t> operations</a:t>
            </a:r>
          </a:p>
          <a:p>
            <a:r>
              <a:rPr lang="da-DK" sz="2400" smtClean="0"/>
              <a:t>Relies on interfaces </a:t>
            </a:r>
            <a:r>
              <a:rPr lang="da-DK" sz="2400" b="1" smtClean="0"/>
              <a:t>IStringPersistence</a:t>
            </a:r>
            <a:r>
              <a:rPr lang="da-DK" sz="2400" smtClean="0"/>
              <a:t> and </a:t>
            </a:r>
            <a:r>
              <a:rPr lang="da-DK" sz="2400" b="1" smtClean="0"/>
              <a:t>IStringConverter</a:t>
            </a:r>
          </a:p>
          <a:p>
            <a:r>
              <a:rPr lang="da-DK" sz="2400" smtClean="0"/>
              <a:t>Does not assume any specific data formats or file management strategy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3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44154" y="1365738"/>
            <a:ext cx="444304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444154" y="4212493"/>
            <a:ext cx="444304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FileStringPersistence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59275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984738" y="1365738"/>
            <a:ext cx="463061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IStringConverter&lt;TDTO&gt;</a:t>
            </a: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(List&lt;TDTO&gt; objects</a:t>
            </a:r>
            <a:r>
              <a:rPr lang="da-DK" smtClean="0"/>
              <a:t>);</a:t>
            </a:r>
          </a:p>
          <a:p>
            <a:r>
              <a:rPr lang="da-DK"/>
              <a:t>List&lt;TDTO&gt;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984738" y="4212493"/>
            <a:ext cx="463061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JSONConverter&lt;TDTO&gt;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2893644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43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WebAPI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1351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IPersistentSource&lt;TDTO&gt;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>
                <a:solidFill>
                  <a:srgbClr val="FFFF00"/>
                </a:solidFill>
              </a:rPr>
              <a:t>Save</a:t>
            </a:r>
            <a:r>
              <a:rPr lang="da-DK"/>
              <a:t>(List&lt;TDTO&gt; objects);</a:t>
            </a:r>
          </a:p>
          <a:p>
            <a:r>
              <a:rPr lang="da-DK"/>
              <a:t>Task&lt;List&lt;TDTO&gt;&gt;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Create</a:t>
            </a:r>
            <a:r>
              <a:rPr lang="da-DK"/>
              <a:t>(TDTO obj);</a:t>
            </a:r>
          </a:p>
          <a:p>
            <a:r>
              <a:rPr lang="da-DK"/>
              <a:t>Task&lt;TDTO&gt;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TDTO 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WebAPISource</a:t>
            </a:r>
          </a:p>
          <a:p>
            <a:r>
              <a:rPr lang="da-DK" sz="2400" smtClean="0"/>
              <a:t>Implements persistency based on RESTful Web Service</a:t>
            </a:r>
          </a:p>
          <a:p>
            <a:r>
              <a:rPr lang="da-DK" sz="2400" smtClean="0"/>
              <a:t>Uses </a:t>
            </a:r>
            <a:r>
              <a:rPr lang="da-DK" sz="2400" b="1" smtClean="0"/>
              <a:t>HTTPClient</a:t>
            </a:r>
            <a:r>
              <a:rPr lang="da-DK" sz="2400" smtClean="0"/>
              <a:t> class for invoking web service REST API calls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Class is a Web Service </a:t>
            </a:r>
            <a:r>
              <a:rPr lang="da-DK" sz="2400" u="sng" smtClean="0"/>
              <a:t>client</a:t>
            </a:r>
            <a:r>
              <a:rPr lang="da-DK" sz="2400" smtClean="0"/>
              <a:t>; a server for the Web Service must be made available separately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Why?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5981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CommandControl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7417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936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516815" y="1711569"/>
            <a:ext cx="3370382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Run</a:t>
            </a:r>
            <a:r>
              <a:rPr lang="da-DK" smtClean="0"/>
              <a:t>();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75388" cy="5644661"/>
          </a:xfrm>
        </p:spPr>
        <p:txBody>
          <a:bodyPr>
            <a:normAutofit/>
          </a:bodyPr>
          <a:lstStyle/>
          <a:p>
            <a:r>
              <a:rPr lang="da-DK" sz="2400" b="1"/>
              <a:t>I</a:t>
            </a:r>
            <a:r>
              <a:rPr lang="da-DK" sz="2400" b="1" smtClean="0"/>
              <a:t>SimpleController</a:t>
            </a:r>
          </a:p>
          <a:p>
            <a:r>
              <a:rPr lang="da-DK" sz="2400" smtClean="0"/>
              <a:t>Very simplistic interface for any controller-like class</a:t>
            </a:r>
            <a:endParaRPr lang="da-DK" sz="2400" b="1" smtClean="0"/>
          </a:p>
        </p:txBody>
      </p:sp>
    </p:spTree>
    <p:extLst>
      <p:ext uri="{BB962C8B-B14F-4D97-AF65-F5344CB8AC3E}">
        <p14:creationId xmlns:p14="http://schemas.microsoft.com/office/powerpoint/2010/main" val="13316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0407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711569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207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Command interfaces/classes</a:t>
            </a:r>
          </a:p>
          <a:p>
            <a:r>
              <a:rPr lang="da-DK" sz="2400" smtClean="0"/>
              <a:t>Extension of the ”standard” </a:t>
            </a:r>
            <a:r>
              <a:rPr lang="da-DK" sz="2400" b="1" smtClean="0"/>
              <a:t>RelayCommand</a:t>
            </a:r>
            <a:r>
              <a:rPr lang="da-DK" sz="2400" smtClean="0"/>
              <a:t> class with </a:t>
            </a:r>
            <a:r>
              <a:rPr lang="da-DK" sz="2400" b="1" smtClean="0"/>
              <a:t>RaiseCanExecuteChanged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RelayCommand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event </a:t>
            </a:r>
            <a:r>
              <a:rPr lang="da-DK"/>
              <a:t>EventHandler </a:t>
            </a:r>
            <a:r>
              <a:rPr lang="da-DK" smtClean="0">
                <a:solidFill>
                  <a:srgbClr val="FFFF00"/>
                </a:solidFill>
              </a:rPr>
              <a:t>CanExecuteChanged</a:t>
            </a:r>
            <a:r>
              <a:rPr lang="da-DK" smtClean="0"/>
              <a:t>;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CanExecute</a:t>
            </a:r>
            <a:r>
              <a:rPr lang="da-DK" smtClean="0"/>
              <a:t>(…);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Execute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51729" y="1114458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514492" y="597877"/>
            <a:ext cx="4372705" cy="6154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451729" y="2919811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7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95646" y="633047"/>
            <a:ext cx="5691552" cy="23856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ICommandManager</a:t>
            </a:r>
          </a:p>
          <a:p>
            <a:endParaRPr lang="da-DK" smtClean="0"/>
          </a:p>
          <a:p>
            <a:r>
              <a:rPr lang="en-US" sz="1600"/>
              <a:t>void </a:t>
            </a:r>
            <a:r>
              <a:rPr lang="en-US" sz="1600">
                <a:solidFill>
                  <a:srgbClr val="FFFF00"/>
                </a:solidFill>
              </a:rPr>
              <a:t>AddCommand</a:t>
            </a:r>
            <a:r>
              <a:rPr lang="en-US" sz="1600"/>
              <a:t>(string key, INotifiableCommand command</a:t>
            </a:r>
            <a:r>
              <a:rPr lang="en-US" sz="1600" smtClean="0"/>
              <a:t>);</a:t>
            </a:r>
          </a:p>
          <a:p>
            <a:r>
              <a:rPr lang="da-DK" sz="1600"/>
              <a:t>Dictionary&lt;string, INotifiableCommand&gt; </a:t>
            </a:r>
            <a:r>
              <a:rPr lang="da-DK" sz="1600">
                <a:solidFill>
                  <a:srgbClr val="FFFF00"/>
                </a:solidFill>
              </a:rPr>
              <a:t>Commands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Notify</a:t>
            </a:r>
            <a:r>
              <a:rPr lang="da-DK" sz="1600"/>
              <a:t>();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50398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ICommandManager/CommandManager</a:t>
            </a:r>
          </a:p>
          <a:p>
            <a:r>
              <a:rPr lang="da-DK" sz="2400" smtClean="0"/>
              <a:t>A Command Manager simply holds a set of </a:t>
            </a:r>
            <a:r>
              <a:rPr lang="da-DK" sz="2400" b="1" smtClean="0"/>
              <a:t>INotifiableCommand</a:t>
            </a:r>
            <a:r>
              <a:rPr lang="da-DK" sz="2400" smtClean="0"/>
              <a:t> objects</a:t>
            </a:r>
          </a:p>
          <a:p>
            <a:r>
              <a:rPr lang="da-DK" sz="2400" smtClean="0"/>
              <a:t>New command objects can be added</a:t>
            </a:r>
          </a:p>
          <a:p>
            <a:r>
              <a:rPr lang="da-DK" sz="2400" smtClean="0"/>
              <a:t>The entire set of command objects can be retrieved</a:t>
            </a:r>
          </a:p>
          <a:p>
            <a:r>
              <a:rPr lang="da-DK" sz="2400" smtClean="0"/>
              <a:t>All command objects can be ”notified”, meaning they should re-evaluate the status of the </a:t>
            </a:r>
            <a:r>
              <a:rPr lang="da-DK" sz="2400" b="1" smtClean="0"/>
              <a:t>CanExecute</a:t>
            </a:r>
            <a:r>
              <a:rPr lang="da-DK" sz="2400" smtClean="0"/>
              <a:t> predicate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195646" y="3540369"/>
            <a:ext cx="5691551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792306" y="2919812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8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5579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CRUDControllerBase</a:t>
            </a:r>
          </a:p>
          <a:p>
            <a:r>
              <a:rPr lang="da-DK" sz="2400" smtClean="0"/>
              <a:t>Base class holds together a </a:t>
            </a:r>
            <a:r>
              <a:rPr lang="da-DK" sz="2400" b="1" smtClean="0"/>
              <a:t>Source</a:t>
            </a:r>
            <a:r>
              <a:rPr lang="da-DK" sz="2400" smtClean="0"/>
              <a:t> and a </a:t>
            </a:r>
            <a:r>
              <a:rPr lang="da-DK" sz="2400" b="1" smtClean="0"/>
              <a:t>Target</a:t>
            </a:r>
            <a:r>
              <a:rPr lang="da-DK" sz="2400" smtClean="0"/>
              <a:t>, to be used in the operation performed by the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ICatalog&lt;TVMO&gt;</a:t>
            </a:r>
          </a:p>
          <a:p>
            <a:r>
              <a:rPr lang="da-DK" sz="2400" smtClean="0"/>
              <a:t>Subclasses implement the specific operation to perform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11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…ControllerBase</a:t>
            </a:r>
          </a:p>
          <a:p>
            <a:r>
              <a:rPr lang="da-DK" sz="2400" smtClean="0"/>
              <a:t>Implements the specific CRUD operation to perform</a:t>
            </a:r>
          </a:p>
          <a:p>
            <a:r>
              <a:rPr lang="da-DK" sz="2400" smtClean="0"/>
              <a:t>Overrides the </a:t>
            </a:r>
            <a:r>
              <a:rPr lang="da-DK" sz="2400" b="1" smtClean="0"/>
              <a:t>Run</a:t>
            </a:r>
            <a:r>
              <a:rPr lang="da-DK" sz="2400" smtClean="0"/>
              <a:t> method</a:t>
            </a:r>
          </a:p>
          <a:p>
            <a:r>
              <a:rPr lang="da-DK" sz="2400" smtClean="0"/>
              <a:t>Similar implementation for all three sub-classes (Create, Update, Delete)</a:t>
            </a:r>
          </a:p>
          <a:p>
            <a:pPr marL="0" indent="0">
              <a:buNone/>
            </a:pP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108938" y="668216"/>
            <a:ext cx="3571514" cy="1269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…Controller&lt;TVMO&gt;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6216137" y="2341227"/>
            <a:ext cx="111124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954503" y="3411412"/>
            <a:ext cx="3607013" cy="19987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Source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(IDataWrapper&lt;TVMO&gt;)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6303765" y="3411412"/>
            <a:ext cx="3607013" cy="836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Target</a:t>
            </a:r>
            <a:r>
              <a:rPr lang="da-DK" sz="200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(ICatalog&lt;TVMO&gt;)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 flipH="1">
            <a:off x="4384562" y="2341227"/>
            <a:ext cx="11112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3014899" y="4337537"/>
            <a:ext cx="1486220" cy="9026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DataObject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(TVMO)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Steep learning curve on 1.semester</a:t>
            </a:r>
          </a:p>
          <a:p>
            <a:r>
              <a:rPr lang="da-DK" smtClean="0"/>
              <a:t>Manage infrastructure complexity</a:t>
            </a:r>
          </a:p>
          <a:p>
            <a:r>
              <a:rPr lang="da-DK" smtClean="0"/>
              <a:t>Assist in </a:t>
            </a:r>
            <a:r>
              <a:rPr lang="da-DK"/>
              <a:t>boilerplate </a:t>
            </a:r>
            <a:r>
              <a:rPr lang="da-DK" smtClean="0"/>
              <a:t>implementation of CRUD operations</a:t>
            </a:r>
          </a:p>
          <a:p>
            <a:r>
              <a:rPr lang="da-DK" smtClean="0"/>
              <a:t>More time/focus on domain logic</a:t>
            </a:r>
          </a:p>
          <a:p>
            <a:r>
              <a:rPr lang="da-DK" smtClean="0"/>
              <a:t>Can be used fully, in parts, as inspiration, or not at all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8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389080" cy="56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400" smtClean="0"/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Create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 smtClean="0">
                <a:latin typeface="Consolas" panose="020B0609020204030204" pitchFamily="49" charset="0"/>
              </a:rPr>
              <a:t>Run()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Target.Create(Source.DataObject);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Target.Update(Source.DataObject, </a:t>
            </a:r>
            <a:r>
              <a:rPr lang="da-DK" sz="1400" b="1">
                <a:latin typeface="Consolas" panose="020B0609020204030204" pitchFamily="49" charset="0"/>
              </a:rPr>
              <a:t>Source.DataObject.Key</a:t>
            </a:r>
            <a:r>
              <a:rPr lang="da-DK" sz="1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Target.Delete(Source.DataObject.Key);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CreateControllerBase&lt;TVMO&gt;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858108"/>
            <a:ext cx="43727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DataCommands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958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CRUDCommandBase</a:t>
            </a:r>
          </a:p>
          <a:p>
            <a:r>
              <a:rPr lang="da-DK" sz="2400" smtClean="0"/>
              <a:t>Holds together a (simple) controller and a condition for the controller to run</a:t>
            </a:r>
          </a:p>
          <a:p>
            <a:endParaRPr lang="da-DK" sz="2400" b="1" smtClean="0"/>
          </a:p>
          <a:p>
            <a:endParaRPr lang="da-DK" sz="2400" b="1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800" b="1">
                <a:latin typeface="Consolas" panose="020B0609020204030204" pitchFamily="49" charset="0"/>
              </a:rPr>
              <a:t>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Controller.Run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bool </a:t>
            </a:r>
            <a:r>
              <a:rPr lang="da-DK" sz="1800" b="1" smtClean="0">
                <a:latin typeface="Consolas" panose="020B0609020204030204" pitchFamily="49" charset="0"/>
              </a:rPr>
              <a:t>CanExecute()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Condition();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17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6043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…CommandBase</a:t>
            </a:r>
          </a:p>
          <a:p>
            <a:r>
              <a:rPr lang="da-DK" sz="2400"/>
              <a:t>I</a:t>
            </a:r>
            <a:r>
              <a:rPr lang="da-DK" sz="2400" smtClean="0"/>
              <a:t>nvokes the base class constructor with an operation-specific controller</a:t>
            </a:r>
          </a:p>
          <a:p>
            <a:r>
              <a:rPr lang="da-DK" sz="2400" smtClean="0"/>
              <a:t>A </a:t>
            </a:r>
            <a:r>
              <a:rPr lang="da-DK" sz="2400" b="1" smtClean="0"/>
              <a:t>Source</a:t>
            </a:r>
            <a:r>
              <a:rPr lang="da-DK" sz="2400" smtClean="0"/>
              <a:t> and </a:t>
            </a:r>
            <a:r>
              <a:rPr lang="da-DK" sz="2400" b="1" smtClean="0"/>
              <a:t>Target</a:t>
            </a:r>
            <a:r>
              <a:rPr lang="da-DK" sz="2400" smtClean="0"/>
              <a:t> are given as parameters to constructor; these are used when creating </a:t>
            </a:r>
            <a:r>
              <a:rPr lang="da-DK" sz="2400"/>
              <a:t>operation-specific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IDataWrapper&lt;TVMO&gt;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ICatalog&lt;TVMO</a:t>
            </a:r>
            <a:r>
              <a:rPr lang="da-DK" sz="2400" b="1"/>
              <a:t>&gt;</a:t>
            </a:r>
            <a:endParaRPr lang="da-DK" sz="2400" b="1" smtClean="0"/>
          </a:p>
          <a:p>
            <a:r>
              <a:rPr lang="da-DK" sz="2400" smtClean="0"/>
              <a:t>Same implementation for </a:t>
            </a:r>
            <a:r>
              <a:rPr lang="da-DK" sz="2400" b="1" smtClean="0"/>
              <a:t>Update</a:t>
            </a:r>
            <a:r>
              <a:rPr lang="da-DK" sz="2400" smtClean="0"/>
              <a:t> and </a:t>
            </a:r>
            <a:r>
              <a:rPr lang="da-DK" sz="2400" b="1" smtClean="0"/>
              <a:t>Delete</a:t>
            </a:r>
            <a:r>
              <a:rPr lang="da-DK" sz="2400" smtClean="0"/>
              <a:t>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7268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CreateCommandBase&lt;TVMO&gt;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277814"/>
            <a:ext cx="4372705" cy="14946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043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CRUDCommandManager</a:t>
            </a:r>
            <a:endParaRPr lang="da-DK" sz="2400" b="1"/>
          </a:p>
          <a:p>
            <a:r>
              <a:rPr lang="da-DK" sz="2400" smtClean="0"/>
              <a:t>Implements a command manager specifically aimed at CRUD operations</a:t>
            </a:r>
          </a:p>
          <a:p>
            <a:r>
              <a:rPr lang="da-DK" sz="2400" smtClean="0"/>
              <a:t>Holds three command objects (Create, Update, Delete)</a:t>
            </a:r>
          </a:p>
          <a:p>
            <a:r>
              <a:rPr lang="da-DK" sz="2400" smtClean="0"/>
              <a:t>Also contain three predicates </a:t>
            </a:r>
            <a:r>
              <a:rPr lang="da-DK" sz="2400" b="1" smtClean="0"/>
              <a:t>CanDo…</a:t>
            </a:r>
            <a:r>
              <a:rPr lang="da-DK" sz="2400" smtClean="0"/>
              <a:t>, defining if an operation can execute</a:t>
            </a:r>
          </a:p>
          <a:p>
            <a:r>
              <a:rPr lang="da-DK" sz="2400" smtClean="0"/>
              <a:t>Three abstract predicates </a:t>
            </a:r>
            <a:r>
              <a:rPr lang="da-DK" sz="2400" b="1" smtClean="0"/>
              <a:t>Further…</a:t>
            </a:r>
            <a:r>
              <a:rPr lang="da-DK" sz="2400" smtClean="0"/>
              <a:t> allow sub-classes to add additional conditions for execution of an operation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0" y="3308839"/>
            <a:ext cx="5064365" cy="29336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CRUDCommandManager&lt;T, TVMO&gt;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CanDoCreate</a:t>
            </a:r>
            <a:r>
              <a:rPr lang="da-DK" smtClean="0"/>
              <a:t>();</a:t>
            </a:r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CanDoUpdate</a:t>
            </a:r>
            <a:r>
              <a:rPr lang="da-DK" smtClean="0"/>
              <a:t>();</a:t>
            </a:r>
            <a:endParaRPr lang="da-DK"/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CanDoDelete</a:t>
            </a:r>
            <a:r>
              <a:rPr lang="da-DK" smtClean="0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FurtherConditionUpdate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9037025" y="2502178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Extensions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510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ExtensionsCommands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631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CreateState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"CreateState";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ReadState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"ReadState"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UpdateState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"UpdateState"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>
                <a:latin typeface="Consolas" panose="020B0609020204030204" pitchFamily="49" charset="0"/>
              </a:rPr>
              <a:t>DeleteState 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"DeleteState"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CRUDStateCommands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CreateStateCommand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CreateStateCommand";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CRUDStateCommands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implements a command manager, specifically for selecting a ”view state”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class is </a:t>
            </a:r>
            <a:r>
              <a:rPr lang="da-DK" sz="2400" u="sng" smtClean="0"/>
              <a:t>not</a:t>
            </a:r>
            <a:r>
              <a:rPr lang="da-DK" sz="2400" smtClean="0"/>
              <a:t> related to exe-cution of a CRUD command, but to selecting a view </a:t>
            </a:r>
            <a:r>
              <a:rPr lang="da-DK" sz="2400" u="sng" smtClean="0"/>
              <a:t>state</a:t>
            </a:r>
          </a:p>
          <a:p>
            <a:r>
              <a:rPr lang="da-DK" sz="2400" smtClean="0"/>
              <a:t>Can be useful if a single View can be in several ”states”, depending on the CRUD operation the user wishes to perform</a:t>
            </a:r>
          </a:p>
          <a:p>
            <a:r>
              <a:rPr lang="da-DK" sz="2400" smtClean="0"/>
              <a:t>Commands can then be bound to e.g. a RadioButton in the View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1" y="3308839"/>
            <a:ext cx="5064364" cy="16441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CRUDViewStateSelectCommandManager</a:t>
            </a:r>
            <a:endParaRPr lang="da-DK" sz="2000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private IViewStateService </a:t>
            </a:r>
            <a:r>
              <a:rPr lang="da-DK">
                <a:solidFill>
                  <a:srgbClr val="FFFF00"/>
                </a:solidFill>
              </a:rPr>
              <a:t>_stateService</a:t>
            </a:r>
            <a:r>
              <a:rPr lang="da-DK"/>
              <a:t>;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963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adds further conditions to the predicates deciding if a CRUD command can be executed</a:t>
            </a:r>
          </a:p>
          <a:p>
            <a:r>
              <a:rPr lang="da-DK" sz="2400" smtClean="0"/>
              <a:t>A CRUD command can now only be executed, if the view is in the correspon-ding view state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21834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CRUDCommandManagerViewStateDependent</a:t>
            </a:r>
            <a:endParaRPr lang="da-DK" sz="20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IHasViewState </a:t>
            </a:r>
            <a:r>
              <a:rPr lang="da-DK">
                <a:solidFill>
                  <a:srgbClr val="FFFF00"/>
                </a:solidFill>
              </a:rPr>
              <a:t>_viewStateObject</a:t>
            </a:r>
            <a:r>
              <a:rPr lang="da-DK" smtClean="0"/>
              <a:t>;</a:t>
            </a:r>
          </a:p>
          <a:p>
            <a:r>
              <a:rPr lang="da-DK"/>
              <a:t>override 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FurtherConditionUpdate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FurtherConditionDelete</a:t>
            </a:r>
            <a:r>
              <a:rPr lang="da-DK"/>
              <a:t>()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CRUDCommandManager&lt;T, TVMO&gt;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Overview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25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file-based persistency</a:t>
            </a:r>
          </a:p>
          <a:p>
            <a:r>
              <a:rPr lang="da-DK" sz="2400" smtClean="0"/>
              <a:t>Specific dependencies: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FileSource&lt;TDTO&gt;, </a:t>
            </a:r>
            <a:r>
              <a:rPr lang="da-DK" sz="2000" smtClean="0"/>
              <a:t>using</a:t>
            </a:r>
          </a:p>
          <a:p>
            <a:pPr lvl="2"/>
            <a:r>
              <a:rPr lang="da-DK" sz="1600" b="1" smtClean="0"/>
              <a:t>FileStringPersistence</a:t>
            </a:r>
          </a:p>
          <a:p>
            <a:pPr lvl="2"/>
            <a:r>
              <a:rPr lang="da-DK" sz="1600" b="1" smtClean="0"/>
              <a:t>JSONConverter&lt;TDTO&gt;</a:t>
            </a:r>
          </a:p>
          <a:p>
            <a:r>
              <a:rPr lang="da-DK" sz="2400" smtClean="0"/>
              <a:t>Two factories (T, TDTO) and (T, TVMO) are injected through the constructor, since they will be type-specific</a:t>
            </a:r>
          </a:p>
          <a:p>
            <a:r>
              <a:rPr lang="da-DK" sz="2400" smtClean="0"/>
              <a:t>Catalog </a:t>
            </a:r>
            <a:r>
              <a:rPr lang="da-DK" sz="2400" u="sng" smtClean="0"/>
              <a:t>only</a:t>
            </a:r>
            <a:r>
              <a:rPr lang="da-DK" sz="2400" smtClean="0"/>
              <a:t> supports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WebAPIPersistableCatalog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persistency based on calls to a RESTful web service (catalog acts as a web service client)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InMemoryCollection&lt;T&gt;</a:t>
            </a:r>
          </a:p>
          <a:p>
            <a:pPr lvl="1"/>
            <a:r>
              <a:rPr lang="da-DK" sz="2000" b="1" smtClean="0"/>
              <a:t>WebAPISource&lt;TDTO&gt;</a:t>
            </a:r>
            <a:endParaRPr lang="da-DK" sz="1600" b="1" smtClean="0"/>
          </a:p>
          <a:p>
            <a:r>
              <a:rPr lang="da-DK" sz="2400" smtClean="0"/>
              <a:t>Two factories (T, TDTO) and (T, TVMO) are injected through the constructor, since they will be type-specific</a:t>
            </a:r>
          </a:p>
          <a:p>
            <a:r>
              <a:rPr lang="da-DK" sz="2400" smtClean="0"/>
              <a:t>Catalog supports all persistency opera-tions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WebAPIPersistableCatalog&lt;T</a:t>
            </a:r>
            <a:r>
              <a:rPr lang="da-DK" sz="2000">
                <a:solidFill>
                  <a:schemeClr val="bg1"/>
                </a:solidFill>
              </a:rPr>
              <a:t>, TVMO, TDTO&gt;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PersistableCatalog&lt;T, TVMO, TDTO&gt;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ExtensionsServices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9747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9377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 extenstion classes</a:t>
            </a:r>
            <a:endParaRPr lang="da-DK" sz="2400" b="1"/>
          </a:p>
          <a:p>
            <a:r>
              <a:rPr lang="da-DK" sz="2400" b="1" smtClean="0"/>
              <a:t>ImageViewModel</a:t>
            </a:r>
            <a:r>
              <a:rPr lang="da-DK" sz="2400" smtClean="0"/>
              <a:t> </a:t>
            </a:r>
            <a:r>
              <a:rPr lang="en-US" sz="2400" smtClean="0"/>
              <a:t>class </a:t>
            </a:r>
            <a:r>
              <a:rPr lang="en-US" sz="2400"/>
              <a:t>is a ViewModel class for the </a:t>
            </a:r>
            <a:r>
              <a:rPr lang="en-US" sz="2400" b="1"/>
              <a:t>Image</a:t>
            </a:r>
            <a:r>
              <a:rPr lang="en-US" sz="2400"/>
              <a:t> service. </a:t>
            </a:r>
          </a:p>
          <a:p>
            <a:r>
              <a:rPr lang="en-US" sz="2400" smtClean="0"/>
              <a:t>If </a:t>
            </a:r>
            <a:r>
              <a:rPr lang="en-US" sz="2400"/>
              <a:t>you </a:t>
            </a:r>
            <a:r>
              <a:rPr lang="en-US" sz="2400" smtClean="0"/>
              <a:t>want </a:t>
            </a:r>
            <a:r>
              <a:rPr lang="en-US" sz="2400"/>
              <a:t>to include a GUI for the </a:t>
            </a:r>
            <a:r>
              <a:rPr lang="en-US" sz="2400" b="1"/>
              <a:t>Image</a:t>
            </a:r>
            <a:r>
              <a:rPr lang="en-US" sz="2400"/>
              <a:t> service </a:t>
            </a:r>
            <a:r>
              <a:rPr lang="en-US" sz="2400" smtClean="0"/>
              <a:t>in </a:t>
            </a:r>
            <a:r>
              <a:rPr lang="en-US" sz="2400"/>
              <a:t>an application, </a:t>
            </a:r>
            <a:r>
              <a:rPr lang="en-US" sz="2400" smtClean="0"/>
              <a:t>the GUI can </a:t>
            </a:r>
            <a:r>
              <a:rPr lang="en-US" sz="2400"/>
              <a:t>bind the view controls to </a:t>
            </a:r>
            <a:r>
              <a:rPr lang="da-DK" sz="2400" smtClean="0"/>
              <a:t>properties </a:t>
            </a:r>
            <a:r>
              <a:rPr lang="da-DK" sz="2400"/>
              <a:t>in this </a:t>
            </a:r>
            <a:r>
              <a:rPr lang="da-DK" sz="2400" smtClean="0"/>
              <a:t>class.</a:t>
            </a:r>
          </a:p>
          <a:p>
            <a:pPr marL="0" indent="0">
              <a:buNone/>
            </a:pPr>
            <a:endParaRPr lang="da-DK" sz="2400" smtClean="0"/>
          </a:p>
          <a:p>
            <a:r>
              <a:rPr lang="da-DK" sz="2400" b="1" smtClean="0"/>
              <a:t>SecurityViewModel</a:t>
            </a:r>
            <a:r>
              <a:rPr lang="da-DK" sz="2400" smtClean="0"/>
              <a:t> </a:t>
            </a:r>
            <a:r>
              <a:rPr lang="en-US" sz="2400"/>
              <a:t>class is a </a:t>
            </a:r>
            <a:r>
              <a:rPr lang="en-US" sz="2400" smtClean="0"/>
              <a:t>View-Model </a:t>
            </a:r>
            <a:r>
              <a:rPr lang="en-US" sz="2400"/>
              <a:t>class for the </a:t>
            </a:r>
            <a:r>
              <a:rPr lang="da-DK" sz="2400" b="1"/>
              <a:t>Security</a:t>
            </a:r>
            <a:r>
              <a:rPr lang="en-US" sz="2400" smtClean="0"/>
              <a:t> </a:t>
            </a:r>
            <a:r>
              <a:rPr lang="en-US" sz="2400"/>
              <a:t>service. </a:t>
            </a:r>
          </a:p>
          <a:p>
            <a:r>
              <a:rPr lang="en-US" sz="2400"/>
              <a:t>If you want to include a GUI for the </a:t>
            </a:r>
            <a:r>
              <a:rPr lang="da-DK" sz="2400" b="1" smtClean="0"/>
              <a:t>Security </a:t>
            </a:r>
            <a:r>
              <a:rPr lang="en-US" sz="2400" smtClean="0"/>
              <a:t>service </a:t>
            </a:r>
            <a:r>
              <a:rPr lang="en-US" sz="2400"/>
              <a:t>in an application, the GUI can bind the view controls to </a:t>
            </a:r>
            <a:r>
              <a:rPr lang="da-DK" sz="2400"/>
              <a:t>properties in this class</a:t>
            </a:r>
            <a:r>
              <a:rPr lang="da-DK" sz="2400" smtClean="0"/>
              <a:t>.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831015" y="2965938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35158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ServiceProvider</a:t>
            </a:r>
            <a:endParaRPr lang="da-DK" sz="2400" b="1"/>
          </a:p>
          <a:p>
            <a:r>
              <a:rPr lang="da-DK" sz="2400" b="1" smtClean="0"/>
              <a:t>ServiceProvider</a:t>
            </a:r>
            <a:r>
              <a:rPr lang="da-DK" sz="2400" smtClean="0"/>
              <a:t> </a:t>
            </a:r>
            <a:r>
              <a:rPr lang="en-US" sz="2400" smtClean="0"/>
              <a:t>class is intended to be the access point for services offered in an application</a:t>
            </a:r>
          </a:p>
          <a:p>
            <a:r>
              <a:rPr lang="en-US" sz="2400" smtClean="0"/>
              <a:t>Class currently only includes </a:t>
            </a:r>
            <a:r>
              <a:rPr lang="en-US" sz="2400" b="1" smtClean="0"/>
              <a:t>Image</a:t>
            </a:r>
            <a:r>
              <a:rPr lang="en-US" sz="2400" smtClean="0"/>
              <a:t> and </a:t>
            </a:r>
            <a:r>
              <a:rPr lang="en-US" sz="2400" b="1" smtClean="0"/>
              <a:t>Security</a:t>
            </a:r>
            <a:r>
              <a:rPr lang="en-US" sz="2400" smtClean="0"/>
              <a:t> services, but can be extended</a:t>
            </a:r>
            <a:endParaRPr lang="da-DK" sz="2400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16705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ServiceProvider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static IImageService </a:t>
            </a:r>
            <a:r>
              <a:rPr lang="da-DK" smtClean="0">
                <a:solidFill>
                  <a:srgbClr val="FFFF00"/>
                </a:solidFill>
              </a:rPr>
              <a:t>Images</a:t>
            </a:r>
          </a:p>
          <a:p>
            <a:r>
              <a:rPr lang="da-DK"/>
              <a:t>static ISecurityService </a:t>
            </a:r>
            <a:r>
              <a:rPr lang="da-DK">
                <a:solidFill>
                  <a:srgbClr val="FFFF00"/>
                </a:solidFill>
              </a:rPr>
              <a:t>Security</a:t>
            </a:r>
            <a:endParaRPr lang="da-DK" smtClean="0">
              <a:solidFill>
                <a:srgbClr val="FFFF00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ExtensionsViewModel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40405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</a:t>
            </a:r>
            <a:r>
              <a:rPr lang="da-DK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en-US" sz="1400" b="1" smtClean="0">
                <a:latin typeface="Consolas" panose="020B0609020204030204" pitchFamily="49" charset="0"/>
              </a:rPr>
              <a:t>Update</a:t>
            </a:r>
            <a:r>
              <a:rPr lang="da-DK" sz="1400" b="1" smtClean="0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da-DK" sz="1400" b="1" smtClean="0">
                <a:latin typeface="Consolas" panose="020B0609020204030204" pitchFamily="49" charset="0"/>
              </a:rPr>
              <a:t>ItemSelectorControl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”ItemSelector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CreateStateControl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CRUDStateControls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15910" y="1465383"/>
            <a:ext cx="4771287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ICRUDControlStateService</a:t>
            </a:r>
          </a:p>
          <a:p>
            <a:r>
              <a:rPr lang="da-DK" sz="2400" smtClean="0"/>
              <a:t>Interface contains methods for setting default behaviors for controls, for an entire set of controls in one call</a:t>
            </a:r>
          </a:p>
          <a:p>
            <a:r>
              <a:rPr lang="da-DK" sz="2400" smtClean="0"/>
              <a:t>Useful if most/all controls in a View have the same behavior with regards to visibility, enable/disable, etc..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15910" y="3540369"/>
            <a:ext cx="4771287" cy="22742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/>
          </a:p>
          <a:p>
            <a:r>
              <a:rPr lang="da-DK" sz="1400" smtClean="0"/>
              <a:t>void AddImmutableControlsDefaultStates(List&lt;string</a:t>
            </a:r>
            <a:r>
              <a:rPr lang="da-DK" sz="1400"/>
              <a:t>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AddMutableControlsDefaultStates(List&lt;string&gt;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AddCRUDInvokerDefaultStates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AddStateSelectorDefaultStates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AddItemSelectorDefaultStates();</a:t>
            </a:r>
            <a:endParaRPr lang="da-DK" sz="1400" smtClean="0"/>
          </a:p>
          <a:p>
            <a:endParaRPr lang="da-DK" sz="1400" smtClean="0"/>
          </a:p>
          <a:p>
            <a:endParaRPr lang="da-DK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CRUDControlStateService</a:t>
            </a:r>
            <a:endParaRPr lang="da-DK" sz="2400" b="1"/>
          </a:p>
          <a:p>
            <a:r>
              <a:rPr lang="da-DK" sz="2400" smtClean="0"/>
              <a:t>Class provides a default implementation of control state setup for a CRUD view</a:t>
            </a:r>
          </a:p>
          <a:p>
            <a:r>
              <a:rPr lang="da-DK" sz="2400" smtClean="0"/>
              <a:t>A typical control could be a TextBox, but also ListBox, etc..</a:t>
            </a:r>
          </a:p>
          <a:p>
            <a:r>
              <a:rPr lang="da-DK" sz="2400" smtClean="0"/>
              <a:t>Default behaviors are:</a:t>
            </a:r>
          </a:p>
          <a:p>
            <a:pPr lvl="1"/>
            <a:r>
              <a:rPr lang="da-DK" sz="2000" b="1" smtClean="0"/>
              <a:t>Create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</a:rPr>
              <a:t>enabled</a:t>
            </a:r>
          </a:p>
          <a:p>
            <a:pPr lvl="1"/>
            <a:r>
              <a:rPr lang="da-DK" sz="2000" b="1" smtClean="0"/>
              <a:t>Read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  <a:p>
            <a:pPr lvl="1"/>
            <a:r>
              <a:rPr lang="da-DK" sz="2000" b="1" smtClean="0"/>
              <a:t>Update</a:t>
            </a:r>
            <a:r>
              <a:rPr lang="da-DK" sz="2000" smtClean="0"/>
              <a:t> state: Control state as </a:t>
            </a:r>
            <a:r>
              <a:rPr lang="da-DK" sz="2000" b="1" smtClean="0"/>
              <a:t>specified by control ”mutability”</a:t>
            </a:r>
          </a:p>
          <a:p>
            <a:pPr lvl="1"/>
            <a:r>
              <a:rPr lang="da-DK" sz="2000" b="1" smtClean="0"/>
              <a:t>Delete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CRUDControlStateService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7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02" y="263769"/>
            <a:ext cx="6259495" cy="63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ViewStateService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CRUDStates.CreateState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CRUDStates.ReadState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CRUDStates.UpdateState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CRUDStates.DeleteState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})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CRUDViewStateService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932373" y="2726381"/>
            <a:ext cx="60374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4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ItemViewModelWithImage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</a:t>
            </a:r>
            <a:r>
              <a:rPr lang="en-US" sz="2400"/>
              <a:t>an </a:t>
            </a:r>
            <a:r>
              <a:rPr lang="en-US" sz="2400" b="1"/>
              <a:t>Item</a:t>
            </a:r>
            <a:r>
              <a:rPr lang="en-US" sz="2400"/>
              <a:t> ViewModel class </a:t>
            </a:r>
            <a:r>
              <a:rPr lang="en-US" sz="2400" smtClean="0"/>
              <a:t>containing </a:t>
            </a:r>
            <a:r>
              <a:rPr lang="en-US" sz="2400"/>
              <a:t>a image, provided by 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614138" y="3540368"/>
            <a:ext cx="42730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ItemViewModelWithImage&lt;TVMO&gt;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/>
              <a:t>private IImage </a:t>
            </a:r>
            <a:r>
              <a:rPr lang="da-DK">
                <a:solidFill>
                  <a:srgbClr val="FFFF00"/>
                </a:solidFill>
              </a:rPr>
              <a:t>_notFoundImage</a:t>
            </a:r>
            <a:r>
              <a:rPr lang="da-DK" smtClean="0">
                <a:solidFill>
                  <a:schemeClr val="bg1"/>
                </a:solidFill>
              </a:rPr>
              <a:t>;</a:t>
            </a:r>
          </a:p>
          <a:p>
            <a:r>
              <a:rPr lang="da-DK"/>
              <a:t>override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{ get{…} }</a:t>
            </a:r>
          </a:p>
          <a:p>
            <a:r>
              <a:rPr lang="da-DK" smtClean="0"/>
              <a:t>abstract int </a:t>
            </a:r>
            <a:r>
              <a:rPr lang="da-DK" smtClean="0">
                <a:solidFill>
                  <a:srgbClr val="FFFF00"/>
                </a:solidFill>
              </a:rPr>
              <a:t>ImageKey</a:t>
            </a:r>
            <a:r>
              <a:rPr lang="da-DK" smtClean="0"/>
              <a:t> { get; }</a:t>
            </a:r>
            <a:endParaRPr lang="da-DK" sz="20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614138" y="1512273"/>
            <a:ext cx="42730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89438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DetailsViewModelWith…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a </a:t>
            </a:r>
            <a:r>
              <a:rPr lang="en-US" sz="2400" b="1" smtClean="0"/>
              <a:t>Details</a:t>
            </a:r>
            <a:r>
              <a:rPr lang="en-US" sz="2400" smtClean="0"/>
              <a:t> </a:t>
            </a:r>
            <a:r>
              <a:rPr lang="en-US" sz="2400"/>
              <a:t>ViewModel </a:t>
            </a:r>
            <a:r>
              <a:rPr lang="en-US" sz="2400" smtClean="0"/>
              <a:t>class, where an image can be selected</a:t>
            </a:r>
          </a:p>
          <a:p>
            <a:r>
              <a:rPr lang="en-US" sz="2400" smtClean="0"/>
              <a:t>The set of selectable image objects are provided by </a:t>
            </a:r>
            <a:r>
              <a:rPr lang="en-US" sz="2400"/>
              <a:t>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547338" y="3540368"/>
            <a:ext cx="53398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DetailsViewModelWithSelectableImage&lt;TVMO&gt;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 sz="1600" smtClean="0"/>
              <a:t>ObservableCollection&lt;IImage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ImageCollection </a:t>
            </a:r>
            <a:r>
              <a:rPr lang="da-DK" sz="1600"/>
              <a:t>{ get </a:t>
            </a:r>
            <a:r>
              <a:rPr lang="da-DK" sz="1600" smtClean="0"/>
              <a:t>{…}};</a:t>
            </a:r>
          </a:p>
          <a:p>
            <a:r>
              <a:rPr lang="da-DK" sz="1600"/>
              <a:t>IImage </a:t>
            </a:r>
            <a:r>
              <a:rPr lang="da-DK" sz="1600" smtClean="0">
                <a:solidFill>
                  <a:srgbClr val="FFFF00"/>
                </a:solidFill>
              </a:rPr>
              <a:t>ImageSelected</a:t>
            </a:r>
            <a:r>
              <a:rPr lang="da-DK" sz="1600" smtClean="0"/>
              <a:t> { get {…}  set {…}};</a:t>
            </a:r>
          </a:p>
          <a:p>
            <a:r>
              <a:rPr lang="da-DK" sz="1600" smtClean="0"/>
              <a:t>abstract int </a:t>
            </a:r>
            <a:r>
              <a:rPr lang="da-DK" sz="1600" smtClean="0">
                <a:solidFill>
                  <a:srgbClr val="FFFF00"/>
                </a:solidFill>
              </a:rPr>
              <a:t>ImageKey</a:t>
            </a:r>
            <a:r>
              <a:rPr lang="da-DK" sz="1600" smtClean="0"/>
              <a:t> { get; }</a:t>
            </a:r>
            <a:endParaRPr lang="da-DK" sz="16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833337" y="2808439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547338" y="1512273"/>
            <a:ext cx="53398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94585" y="656494"/>
            <a:ext cx="5392612" cy="15122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IMasterDetailsViewModelMediator&lt;TVMO&gt;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OnItemSelectionChanged</a:t>
            </a:r>
            <a:r>
              <a:rPr lang="da-DK" sz="1400"/>
              <a:t>(IDataWrapper&lt;TVMO&gt; </a:t>
            </a:r>
            <a:r>
              <a:rPr lang="da-DK" sz="1400" smtClean="0"/>
              <a:t>vmoWrapper);</a:t>
            </a:r>
          </a:p>
          <a:p>
            <a:r>
              <a:rPr lang="da-DK" sz="140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OnCatalogChanged</a:t>
            </a:r>
            <a:r>
              <a:rPr lang="da-DK" sz="1400"/>
              <a:t>();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Mediator interfaces</a:t>
            </a:r>
          </a:p>
          <a:p>
            <a:r>
              <a:rPr lang="da-DK" sz="2400" smtClean="0"/>
              <a:t>Extends the mediator interface with an option to respond to changes in view state</a:t>
            </a:r>
          </a:p>
          <a:p>
            <a:r>
              <a:rPr lang="da-DK" sz="2400" smtClean="0"/>
              <a:t>Relevant for Views with state, e.g. CRUD view states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494585" y="2965940"/>
            <a:ext cx="5392612" cy="109024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IMasterDetailsViewModelWithStateMediator&lt;TVMO&gt;</a:t>
            </a:r>
          </a:p>
          <a:p>
            <a:pPr algn="ctr"/>
            <a:endParaRPr lang="da-DK" sz="1400" smtClean="0"/>
          </a:p>
          <a:p>
            <a:r>
              <a:rPr lang="da-DK" sz="140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6" name="Højrepil 5"/>
          <p:cNvSpPr/>
          <p:nvPr/>
        </p:nvSpPr>
        <p:spPr>
          <a:xfrm rot="16200000">
            <a:off x="8792306" y="2219358"/>
            <a:ext cx="79717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96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Mediator implementation</a:t>
            </a:r>
          </a:p>
          <a:p>
            <a:r>
              <a:rPr lang="da-DK" sz="2400" smtClean="0"/>
              <a:t>Class implements a specific strategy for mediating between the elements in a Master/Details ViewModel with view state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406661" y="1430220"/>
            <a:ext cx="5480535" cy="662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IMasterDetailsViewModelWithStateMediator&lt;TVMO&gt;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2977664"/>
            <a:ext cx="5480535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MasterDetailsViewModelWithStateMediator&lt;TVMO&gt;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OnItemSelectionChanged</a:t>
            </a:r>
            <a:r>
              <a:rPr lang="da-DK" sz="1400"/>
              <a:t>(IDataWrapper&lt;TVMO&gt; vmoWrapper);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OnCatalogChanged</a:t>
            </a:r>
            <a:r>
              <a:rPr lang="da-DK" sz="1400" smtClean="0"/>
              <a:t>();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1" y="2187120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51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9003323" y="1430220"/>
            <a:ext cx="2883873" cy="662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IMDVMWSM&lt;TVMO&gt;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9003323" y="2977664"/>
            <a:ext cx="2883874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MDVMWSM&lt;TVMO&gt;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OnItemSelectionChanged</a:t>
            </a:r>
            <a:r>
              <a:rPr lang="da-DK" sz="1400" smtClean="0"/>
              <a:t>(…);</a:t>
            </a:r>
            <a:endParaRPr lang="da-DK" sz="140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OnCatalogChanged</a:t>
            </a:r>
            <a:r>
              <a:rPr lang="da-DK" sz="1400" smtClean="0"/>
              <a:t>();</a:t>
            </a:r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 smtClean="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10002712" y="21871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OnItemSelectionChanged(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200" b="1" smtClean="0">
                <a:latin typeface="Consolas" panose="020B0609020204030204" pitchFamily="49" charset="0"/>
              </a:rPr>
              <a:t>&lt;</a:t>
            </a:r>
            <a:r>
              <a:rPr lang="da-DK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1200" b="1" smtClean="0">
                <a:latin typeface="Consolas" panose="020B0609020204030204" pitchFamily="49" charset="0"/>
              </a:rPr>
              <a:t>&gt;)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Update state, the Details ViewModel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now refer to a clone of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 </a:t>
            </a:r>
            <a:endParaRPr lang="en-US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Otherwise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the Details ViewModel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refer </a:t>
            </a: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directly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</a:t>
            </a:r>
            <a:endParaRPr lang="da-DK" sz="1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1200" b="1" smtClean="0">
                <a:latin typeface="Consolas" panose="020B0609020204030204" pitchFamily="49" charset="0"/>
              </a:rPr>
              <a:t>OnCatalogChanged()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the underlying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changes, the Item selection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 set to null (no selection). The ItemCollection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property is also notified, such that Views binding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this property can re-read the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If in the Create state, set the Details to refer to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fresh Details ViewModel object. This object will be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populated with default values.</a:t>
            </a:r>
            <a:endParaRPr lang="da-DK" sz="1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1200" b="1" smtClean="0">
                <a:latin typeface="Consolas" panose="020B0609020204030204" pitchFamily="49" charset="0"/>
              </a:rPr>
              <a:t>OnViewStateChanged</a:t>
            </a:r>
            <a:r>
              <a:rPr lang="da-DK" sz="12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Create state, set the Details to refer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a fresh Details ViewModel object. This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be populated with default values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Update state - and an Item is selected 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Details ViewModel object will now refer to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clone of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All commands are notified.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 states should be re-read,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since they may depend on view state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9891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MDVMWithState</a:t>
            </a:r>
          </a:p>
          <a:p>
            <a:r>
              <a:rPr lang="da-DK" sz="2400" smtClean="0"/>
              <a:t>Class adds properties to the base Master/Details view model class</a:t>
            </a:r>
          </a:p>
          <a:p>
            <a:r>
              <a:rPr lang="da-DK" sz="2400" smtClean="0"/>
              <a:t>Added properties for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</a:p>
          <a:p>
            <a:r>
              <a:rPr lang="da-DK" sz="2400" smtClean="0"/>
              <a:t>Class does </a:t>
            </a:r>
            <a:r>
              <a:rPr lang="da-DK" sz="2400" u="sng" smtClean="0"/>
              <a:t>not</a:t>
            </a:r>
            <a:r>
              <a:rPr lang="da-DK" sz="2400" smtClean="0"/>
              <a:t> assume any specific implementations of view states, data commands or mediator</a:t>
            </a:r>
          </a:p>
          <a:p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6406662" y="439616"/>
            <a:ext cx="5480535" cy="662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MasterDetailsViewModelBase&lt;T, TVMO&gt;</a:t>
            </a:r>
            <a:endParaRPr lang="da-DK" sz="1400" smtClean="0"/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1987060"/>
            <a:ext cx="5480535" cy="297766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1000">
              <a:solidFill>
                <a:schemeClr val="bg1"/>
              </a:solidFill>
            </a:endParaRPr>
          </a:p>
          <a:p>
            <a:r>
              <a:rPr lang="da-DK" sz="1400"/>
              <a:t>IControlStateService </a:t>
            </a:r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;</a:t>
            </a:r>
          </a:p>
          <a:p>
            <a:r>
              <a:rPr lang="da-DK" sz="1400"/>
              <a:t>IViewStateService </a:t>
            </a:r>
            <a:r>
              <a:rPr lang="da-DK" sz="1400" smtClean="0">
                <a:solidFill>
                  <a:srgbClr val="FFFF00"/>
                </a:solidFill>
              </a:rPr>
              <a:t>ViewStateService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DataCommandManager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StateCommandManager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StateCommand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DataCommand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ControlStates</a:t>
            </a:r>
            <a:r>
              <a:rPr lang="da-DK" sz="1400" smtClean="0"/>
              <a:t>;</a:t>
            </a:r>
          </a:p>
          <a:p>
            <a:r>
              <a:rPr lang="da-DK" sz="1400"/>
              <a:t>string </a:t>
            </a:r>
            <a:r>
              <a:rPr lang="da-DK" sz="1400" smtClean="0">
                <a:solidFill>
                  <a:srgbClr val="FFFF00"/>
                </a:solidFill>
              </a:rPr>
              <a:t>ViewState</a:t>
            </a:r>
            <a:r>
              <a:rPr lang="da-DK" sz="1400" smtClean="0"/>
              <a:t>;</a:t>
            </a:r>
          </a:p>
          <a:p>
            <a:r>
              <a:rPr lang="da-DK" sz="1400"/>
              <a:t>IMasterDetailsViewModelWithStateMediator&lt;TVMO&gt; </a:t>
            </a:r>
            <a:r>
              <a:rPr lang="da-DK" sz="1400" smtClean="0">
                <a:solidFill>
                  <a:srgbClr val="FFFF00"/>
                </a:solidFill>
              </a:rPr>
              <a:t>Mediator</a:t>
            </a:r>
            <a:r>
              <a:rPr lang="da-DK" sz="1400" smtClean="0"/>
              <a:t>;</a:t>
            </a:r>
          </a:p>
          <a:p>
            <a:endParaRPr lang="da-DK" smtClean="0"/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2" y="1196516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9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8" cy="5251938"/>
          </a:xfrm>
        </p:spPr>
        <p:txBody>
          <a:bodyPr>
            <a:normAutofit/>
          </a:bodyPr>
          <a:lstStyle/>
          <a:p>
            <a:r>
              <a:rPr lang="da-DK" sz="2400" b="1" smtClean="0"/>
              <a:t>MDVMCRUD</a:t>
            </a:r>
          </a:p>
          <a:p>
            <a:r>
              <a:rPr lang="da-DK" sz="2400" smtClean="0"/>
              <a:t>Class adds specific dependencies of CRUD-specific implementations</a:t>
            </a:r>
          </a:p>
          <a:p>
            <a:r>
              <a:rPr lang="da-DK" sz="2400" smtClean="0"/>
              <a:t>Adds CRUD-specific implementations of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  <a:endParaRPr lang="da-DK" sz="2000"/>
          </a:p>
          <a:p>
            <a:r>
              <a:rPr lang="da-DK" sz="2400" smtClean="0"/>
              <a:t>Type-specific Master/Details View Model classes can inherit from this class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86246" y="1354018"/>
            <a:ext cx="4700951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7186246" y="2901463"/>
            <a:ext cx="4700951" cy="9144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MasterDetailsViewModelCRUD&lt;T, TVMO&gt;</a:t>
            </a:r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818682" y="21109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2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Services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4294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ControlState</a:t>
            </a:r>
            <a:br>
              <a:rPr lang="da-DK" sz="9600" smtClean="0"/>
            </a:br>
            <a:r>
              <a:rPr lang="da-DK" sz="4000" smtClean="0"/>
              <a:t>(not ready yet…)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71341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8766</TotalTime>
  <Words>3945</Words>
  <Application>Microsoft Office PowerPoint</Application>
  <PresentationFormat>Widescreen</PresentationFormat>
  <Paragraphs>962</Paragraphs>
  <Slides>108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108</vt:i4>
      </vt:variant>
    </vt:vector>
  </HeadingPairs>
  <TitlesOfParts>
    <vt:vector size="114" baseType="lpstr">
      <vt:lpstr>Arial</vt:lpstr>
      <vt:lpstr>Calibri</vt:lpstr>
      <vt:lpstr>Calibri Light</vt:lpstr>
      <vt:lpstr>Consolas</vt:lpstr>
      <vt:lpstr>Times New Roman</vt:lpstr>
      <vt:lpstr>Office-tema</vt:lpstr>
      <vt:lpstr>PowerPoint-præsentation</vt:lpstr>
      <vt:lpstr>What is it (not)?</vt:lpstr>
      <vt:lpstr>What is it not?</vt:lpstr>
      <vt:lpstr>What is it?</vt:lpstr>
      <vt:lpstr>PowerPoint-præsentation</vt:lpstr>
      <vt:lpstr>Why?</vt:lpstr>
      <vt:lpstr>Why?</vt:lpstr>
      <vt:lpstr>Overview</vt:lpstr>
      <vt:lpstr>PowerPoint-præsentation</vt:lpstr>
      <vt:lpstr>PowerPoint-præsentation</vt:lpstr>
      <vt:lpstr>Data stereotypes</vt:lpstr>
      <vt:lpstr>PowerPoint-præsentation</vt:lpstr>
      <vt:lpstr>PowerPoint-præsentation</vt:lpstr>
      <vt:lpstr>PowerPoint-præsentation</vt:lpstr>
      <vt:lpstr>Data</vt:lpstr>
      <vt:lpstr>PowerPoint-præsentation</vt:lpstr>
      <vt:lpstr>InMemoryData</vt:lpstr>
      <vt:lpstr>PowerPoint-præsentation</vt:lpstr>
      <vt:lpstr>PowerPoint-præsentation</vt:lpstr>
      <vt:lpstr>TransformedData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PersistentData</vt:lpstr>
      <vt:lpstr>PowerPoint-præsentation</vt:lpstr>
      <vt:lpstr>PowerPoint-præsentation</vt:lpstr>
      <vt:lpstr>PowerPoint-præsentation</vt:lpstr>
      <vt:lpstr>PowerPoint-præsentation</vt:lpstr>
      <vt:lpstr>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DataSources</vt:lpstr>
      <vt:lpstr>FileJSON</vt:lpstr>
      <vt:lpstr>PowerPoint-præsentation</vt:lpstr>
      <vt:lpstr>PowerPoint-præsentation</vt:lpstr>
      <vt:lpstr>WebAPI</vt:lpstr>
      <vt:lpstr>PowerPoint-præsentation</vt:lpstr>
      <vt:lpstr>CommandControl</vt:lpstr>
      <vt:lpstr>Controllers</vt:lpstr>
      <vt:lpstr>PowerPoint-præsentation</vt:lpstr>
      <vt:lpstr>Commands</vt:lpstr>
      <vt:lpstr>PowerPoint-præsentation</vt:lpstr>
      <vt:lpstr>PowerPoint-præsentation</vt:lpstr>
      <vt:lpstr>DataControllers</vt:lpstr>
      <vt:lpstr>PowerPoint-præsentation</vt:lpstr>
      <vt:lpstr>PowerPoint-præsentation</vt:lpstr>
      <vt:lpstr>PowerPoint-præsentation</vt:lpstr>
      <vt:lpstr>PowerPoint-præsentation</vt:lpstr>
      <vt:lpstr>DataCommands</vt:lpstr>
      <vt:lpstr>PowerPoint-præsentation</vt:lpstr>
      <vt:lpstr>PowerPoint-præsentation</vt:lpstr>
      <vt:lpstr>PowerPoint-præsentation</vt:lpstr>
      <vt:lpstr>Extensions</vt:lpstr>
      <vt:lpstr>ExtensionsCommands</vt:lpstr>
      <vt:lpstr>PowerPoint-præsentation</vt:lpstr>
      <vt:lpstr>PowerPoint-præsentation</vt:lpstr>
      <vt:lpstr>PowerPoint-præsentation</vt:lpstr>
      <vt:lpstr>ExtensionsModel</vt:lpstr>
      <vt:lpstr>PowerPoint-præsentation</vt:lpstr>
      <vt:lpstr>PowerPoint-præsentation</vt:lpstr>
      <vt:lpstr>ExtensionsServices</vt:lpstr>
      <vt:lpstr>PowerPoint-præsentation</vt:lpstr>
      <vt:lpstr>PowerPoint-præsentation</vt:lpstr>
      <vt:lpstr>ExtensionsViewModel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Services</vt:lpstr>
      <vt:lpstr>ControlState (not ready yet…)</vt:lpstr>
      <vt:lpstr>ViewState (not ready yet…)</vt:lpstr>
      <vt:lpstr>PropertyDependency (not ready yet…)</vt:lpstr>
      <vt:lpstr>Validation (not ready yet…)</vt:lpstr>
      <vt:lpstr>UI (not ready yet…)</vt:lpstr>
      <vt:lpstr>Filtering (not ready yet…)</vt:lpstr>
      <vt:lpstr>Images (not ready yet…)</vt:lpstr>
      <vt:lpstr>Security (not ready yet…)</vt:lpstr>
      <vt:lpstr>End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247</cp:revision>
  <dcterms:created xsi:type="dcterms:W3CDTF">2017-04-11T11:00:29Z</dcterms:created>
  <dcterms:modified xsi:type="dcterms:W3CDTF">2017-11-01T08:45:34Z</dcterms:modified>
</cp:coreProperties>
</file>