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334" r:id="rId3"/>
    <p:sldId id="331" r:id="rId4"/>
    <p:sldId id="332" r:id="rId5"/>
    <p:sldId id="335" r:id="rId6"/>
    <p:sldId id="336" r:id="rId7"/>
    <p:sldId id="328" r:id="rId8"/>
    <p:sldId id="337" r:id="rId9"/>
    <p:sldId id="342" r:id="rId10"/>
    <p:sldId id="343" r:id="rId11"/>
    <p:sldId id="344" r:id="rId12"/>
    <p:sldId id="345" r:id="rId13"/>
    <p:sldId id="349" r:id="rId14"/>
    <p:sldId id="346" r:id="rId15"/>
    <p:sldId id="347" r:id="rId16"/>
    <p:sldId id="348" r:id="rId17"/>
    <p:sldId id="350" r:id="rId18"/>
    <p:sldId id="351" r:id="rId19"/>
    <p:sldId id="339" r:id="rId20"/>
    <p:sldId id="341" r:id="rId21"/>
    <p:sldId id="340" r:id="rId22"/>
    <p:sldId id="352" r:id="rId23"/>
    <p:sldId id="353" r:id="rId24"/>
    <p:sldId id="354" r:id="rId25"/>
    <p:sldId id="355" r:id="rId26"/>
    <p:sldId id="356" r:id="rId27"/>
    <p:sldId id="359" r:id="rId28"/>
    <p:sldId id="358" r:id="rId29"/>
    <p:sldId id="357" r:id="rId30"/>
    <p:sldId id="360" r:id="rId31"/>
    <p:sldId id="361" r:id="rId32"/>
    <p:sldId id="362" r:id="rId33"/>
    <p:sldId id="364" r:id="rId34"/>
    <p:sldId id="363" r:id="rId3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126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01-10-2017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01-10-2017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01-10-2017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01-10-2017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01-10-2017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01-10-2017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01-10-2017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5085" y="1910432"/>
            <a:ext cx="9144000" cy="2387600"/>
          </a:xfrm>
        </p:spPr>
        <p:txBody>
          <a:bodyPr>
            <a:normAutofit/>
          </a:bodyPr>
          <a:lstStyle/>
          <a:p>
            <a:r>
              <a:rPr lang="da-DK" sz="16000" smtClean="0"/>
              <a:t>Tasks</a:t>
            </a:r>
            <a:endParaRPr lang="da-DK" sz="16000"/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335503" y="649705"/>
            <a:ext cx="9793705" cy="56428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200" smtClean="0"/>
              <a:t>CPU</a:t>
            </a:r>
            <a:endParaRPr lang="da-DK" sz="7200"/>
          </a:p>
        </p:txBody>
      </p:sp>
      <p:sp>
        <p:nvSpPr>
          <p:cNvPr id="5" name="Afrundet rektangel 4"/>
          <p:cNvSpPr/>
          <p:nvPr/>
        </p:nvSpPr>
        <p:spPr>
          <a:xfrm>
            <a:off x="1780674" y="860258"/>
            <a:ext cx="3531268" cy="247249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smtClean="0"/>
              <a:t>Core</a:t>
            </a:r>
            <a:endParaRPr lang="da-DK" sz="5400"/>
          </a:p>
        </p:txBody>
      </p:sp>
      <p:sp>
        <p:nvSpPr>
          <p:cNvPr id="6" name="Afrundet rektangel 5"/>
          <p:cNvSpPr/>
          <p:nvPr/>
        </p:nvSpPr>
        <p:spPr>
          <a:xfrm>
            <a:off x="1836821" y="3641558"/>
            <a:ext cx="3531268" cy="247249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smtClean="0"/>
              <a:t>Core</a:t>
            </a:r>
            <a:endParaRPr lang="da-DK" sz="5400"/>
          </a:p>
        </p:txBody>
      </p:sp>
      <p:sp>
        <p:nvSpPr>
          <p:cNvPr id="7" name="Afrundet rektangel 6"/>
          <p:cNvSpPr/>
          <p:nvPr/>
        </p:nvSpPr>
        <p:spPr>
          <a:xfrm>
            <a:off x="7124700" y="860258"/>
            <a:ext cx="3531268" cy="247249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smtClean="0"/>
              <a:t>Core</a:t>
            </a:r>
            <a:endParaRPr lang="da-DK" sz="5400"/>
          </a:p>
        </p:txBody>
      </p:sp>
      <p:sp>
        <p:nvSpPr>
          <p:cNvPr id="8" name="Afrundet rektangel 7"/>
          <p:cNvSpPr/>
          <p:nvPr/>
        </p:nvSpPr>
        <p:spPr>
          <a:xfrm>
            <a:off x="7124700" y="3641558"/>
            <a:ext cx="3531268" cy="247249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smtClean="0"/>
              <a:t>Core</a:t>
            </a:r>
            <a:endParaRPr lang="da-DK" sz="5400"/>
          </a:p>
        </p:txBody>
      </p:sp>
    </p:spTree>
    <p:extLst>
      <p:ext uri="{BB962C8B-B14F-4D97-AF65-F5344CB8AC3E}">
        <p14:creationId xmlns:p14="http://schemas.microsoft.com/office/powerpoint/2010/main" val="2985222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335503" y="649705"/>
            <a:ext cx="9793705" cy="56428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200" smtClean="0"/>
              <a:t>CPU</a:t>
            </a:r>
            <a:endParaRPr lang="da-DK" sz="7200"/>
          </a:p>
        </p:txBody>
      </p:sp>
      <p:sp>
        <p:nvSpPr>
          <p:cNvPr id="5" name="Afrundet rektangel 4"/>
          <p:cNvSpPr/>
          <p:nvPr/>
        </p:nvSpPr>
        <p:spPr>
          <a:xfrm>
            <a:off x="1780674" y="860258"/>
            <a:ext cx="3531268" cy="247249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smtClean="0"/>
              <a:t>Core</a:t>
            </a:r>
            <a:endParaRPr lang="da-DK" sz="5400"/>
          </a:p>
        </p:txBody>
      </p:sp>
      <p:sp>
        <p:nvSpPr>
          <p:cNvPr id="6" name="Afrundet rektangel 5"/>
          <p:cNvSpPr/>
          <p:nvPr/>
        </p:nvSpPr>
        <p:spPr>
          <a:xfrm>
            <a:off x="1836821" y="3641558"/>
            <a:ext cx="3531268" cy="247249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smtClean="0"/>
              <a:t>Core</a:t>
            </a:r>
            <a:endParaRPr lang="da-DK" sz="5400"/>
          </a:p>
        </p:txBody>
      </p:sp>
      <p:sp>
        <p:nvSpPr>
          <p:cNvPr id="7" name="Afrundet rektangel 6"/>
          <p:cNvSpPr/>
          <p:nvPr/>
        </p:nvSpPr>
        <p:spPr>
          <a:xfrm>
            <a:off x="7124700" y="860258"/>
            <a:ext cx="3531268" cy="247249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smtClean="0"/>
              <a:t>Core</a:t>
            </a:r>
            <a:endParaRPr lang="da-DK" sz="5400"/>
          </a:p>
        </p:txBody>
      </p:sp>
      <p:sp>
        <p:nvSpPr>
          <p:cNvPr id="8" name="Afrundet rektangel 7"/>
          <p:cNvSpPr/>
          <p:nvPr/>
        </p:nvSpPr>
        <p:spPr>
          <a:xfrm>
            <a:off x="7124700" y="3641558"/>
            <a:ext cx="3531268" cy="247249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smtClean="0"/>
              <a:t>Core</a:t>
            </a:r>
            <a:endParaRPr lang="da-DK" sz="5400"/>
          </a:p>
        </p:txBody>
      </p:sp>
      <p:sp>
        <p:nvSpPr>
          <p:cNvPr id="2" name="Afrundet rektangel 1"/>
          <p:cNvSpPr/>
          <p:nvPr/>
        </p:nvSpPr>
        <p:spPr>
          <a:xfrm>
            <a:off x="2514600" y="1149016"/>
            <a:ext cx="1323473" cy="83017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Thread</a:t>
            </a:r>
            <a:endParaRPr lang="da-DK" sz="2400"/>
          </a:p>
        </p:txBody>
      </p:sp>
      <p:sp>
        <p:nvSpPr>
          <p:cNvPr id="9" name="Afrundet rektangel 8"/>
          <p:cNvSpPr/>
          <p:nvPr/>
        </p:nvSpPr>
        <p:spPr>
          <a:xfrm>
            <a:off x="2053390" y="2288005"/>
            <a:ext cx="1323473" cy="83017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Thread</a:t>
            </a:r>
            <a:endParaRPr lang="da-DK" sz="2400"/>
          </a:p>
        </p:txBody>
      </p:sp>
      <p:sp>
        <p:nvSpPr>
          <p:cNvPr id="10" name="Afrundet rektangel 9"/>
          <p:cNvSpPr/>
          <p:nvPr/>
        </p:nvSpPr>
        <p:spPr>
          <a:xfrm>
            <a:off x="3922295" y="2027321"/>
            <a:ext cx="1323473" cy="83017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Thread</a:t>
            </a:r>
            <a:endParaRPr lang="da-DK" sz="2400"/>
          </a:p>
        </p:txBody>
      </p:sp>
      <p:sp>
        <p:nvSpPr>
          <p:cNvPr id="11" name="Afrundet rektangel 10"/>
          <p:cNvSpPr/>
          <p:nvPr/>
        </p:nvSpPr>
        <p:spPr>
          <a:xfrm>
            <a:off x="7453563" y="2241885"/>
            <a:ext cx="1323473" cy="83017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Thread</a:t>
            </a:r>
            <a:endParaRPr lang="da-DK" sz="2400"/>
          </a:p>
        </p:txBody>
      </p:sp>
      <p:sp>
        <p:nvSpPr>
          <p:cNvPr id="12" name="Afrundet rektangel 11"/>
          <p:cNvSpPr/>
          <p:nvPr/>
        </p:nvSpPr>
        <p:spPr>
          <a:xfrm>
            <a:off x="9041732" y="1140995"/>
            <a:ext cx="1323473" cy="83017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Thread</a:t>
            </a:r>
            <a:endParaRPr lang="da-DK" sz="2400"/>
          </a:p>
        </p:txBody>
      </p:sp>
      <p:sp>
        <p:nvSpPr>
          <p:cNvPr id="13" name="Afrundet rektangel 12"/>
          <p:cNvSpPr/>
          <p:nvPr/>
        </p:nvSpPr>
        <p:spPr>
          <a:xfrm>
            <a:off x="7495674" y="3884196"/>
            <a:ext cx="1323473" cy="83017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Thread</a:t>
            </a:r>
            <a:endParaRPr lang="da-DK" sz="2400"/>
          </a:p>
        </p:txBody>
      </p:sp>
      <p:sp>
        <p:nvSpPr>
          <p:cNvPr id="14" name="Afrundet rektangel 13"/>
          <p:cNvSpPr/>
          <p:nvPr/>
        </p:nvSpPr>
        <p:spPr>
          <a:xfrm>
            <a:off x="7566861" y="4957013"/>
            <a:ext cx="1323473" cy="83017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Thread</a:t>
            </a:r>
            <a:endParaRPr lang="da-DK" sz="2400"/>
          </a:p>
        </p:txBody>
      </p:sp>
      <p:sp>
        <p:nvSpPr>
          <p:cNvPr id="15" name="Afrundet rektangel 14"/>
          <p:cNvSpPr/>
          <p:nvPr/>
        </p:nvSpPr>
        <p:spPr>
          <a:xfrm>
            <a:off x="9041731" y="3747837"/>
            <a:ext cx="1323473" cy="83017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Thread</a:t>
            </a:r>
            <a:endParaRPr lang="da-DK" sz="2400"/>
          </a:p>
        </p:txBody>
      </p:sp>
      <p:sp>
        <p:nvSpPr>
          <p:cNvPr id="16" name="Afrundet rektangel 15"/>
          <p:cNvSpPr/>
          <p:nvPr/>
        </p:nvSpPr>
        <p:spPr>
          <a:xfrm>
            <a:off x="2177716" y="3807995"/>
            <a:ext cx="1323473" cy="83017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Thread</a:t>
            </a:r>
            <a:endParaRPr lang="da-DK" sz="2400"/>
          </a:p>
        </p:txBody>
      </p:sp>
      <p:sp>
        <p:nvSpPr>
          <p:cNvPr id="17" name="Afrundet rektangel 16"/>
          <p:cNvSpPr/>
          <p:nvPr/>
        </p:nvSpPr>
        <p:spPr>
          <a:xfrm>
            <a:off x="3838073" y="4957012"/>
            <a:ext cx="1323473" cy="83017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Thread</a:t>
            </a:r>
            <a:endParaRPr lang="da-DK" sz="2400"/>
          </a:p>
        </p:txBody>
      </p:sp>
      <p:sp>
        <p:nvSpPr>
          <p:cNvPr id="18" name="Afrundet rektangel 17"/>
          <p:cNvSpPr/>
          <p:nvPr/>
        </p:nvSpPr>
        <p:spPr>
          <a:xfrm>
            <a:off x="9174079" y="4794585"/>
            <a:ext cx="1323473" cy="83017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Thread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1713141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335503" y="649705"/>
            <a:ext cx="9793705" cy="56428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200" smtClean="0"/>
              <a:t>CPU</a:t>
            </a:r>
            <a:endParaRPr lang="da-DK" sz="7200"/>
          </a:p>
        </p:txBody>
      </p:sp>
      <p:sp>
        <p:nvSpPr>
          <p:cNvPr id="5" name="Afrundet rektangel 4"/>
          <p:cNvSpPr/>
          <p:nvPr/>
        </p:nvSpPr>
        <p:spPr>
          <a:xfrm>
            <a:off x="1780674" y="860258"/>
            <a:ext cx="3531268" cy="247249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smtClean="0"/>
              <a:t>Core</a:t>
            </a:r>
            <a:endParaRPr lang="da-DK" sz="5400"/>
          </a:p>
        </p:txBody>
      </p:sp>
      <p:sp>
        <p:nvSpPr>
          <p:cNvPr id="6" name="Afrundet rektangel 5"/>
          <p:cNvSpPr/>
          <p:nvPr/>
        </p:nvSpPr>
        <p:spPr>
          <a:xfrm>
            <a:off x="1836821" y="3641558"/>
            <a:ext cx="3531268" cy="247249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smtClean="0"/>
              <a:t>Core</a:t>
            </a:r>
            <a:endParaRPr lang="da-DK" sz="5400"/>
          </a:p>
        </p:txBody>
      </p:sp>
      <p:sp>
        <p:nvSpPr>
          <p:cNvPr id="7" name="Afrundet rektangel 6"/>
          <p:cNvSpPr/>
          <p:nvPr/>
        </p:nvSpPr>
        <p:spPr>
          <a:xfrm>
            <a:off x="7124700" y="860258"/>
            <a:ext cx="3531268" cy="247249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smtClean="0"/>
              <a:t>Core</a:t>
            </a:r>
            <a:endParaRPr lang="da-DK" sz="5400"/>
          </a:p>
        </p:txBody>
      </p:sp>
      <p:sp>
        <p:nvSpPr>
          <p:cNvPr id="8" name="Afrundet rektangel 7"/>
          <p:cNvSpPr/>
          <p:nvPr/>
        </p:nvSpPr>
        <p:spPr>
          <a:xfrm>
            <a:off x="7124700" y="3641558"/>
            <a:ext cx="3531268" cy="247249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smtClean="0"/>
              <a:t>Core</a:t>
            </a:r>
            <a:endParaRPr lang="da-DK" sz="5400"/>
          </a:p>
        </p:txBody>
      </p:sp>
      <p:sp>
        <p:nvSpPr>
          <p:cNvPr id="2" name="Afrundet rektangel 1"/>
          <p:cNvSpPr/>
          <p:nvPr/>
        </p:nvSpPr>
        <p:spPr>
          <a:xfrm>
            <a:off x="2514600" y="1149016"/>
            <a:ext cx="1323473" cy="83017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Thread</a:t>
            </a:r>
            <a:endParaRPr lang="da-DK" sz="2400"/>
          </a:p>
        </p:txBody>
      </p:sp>
      <p:sp>
        <p:nvSpPr>
          <p:cNvPr id="9" name="Afrundet rektangel 8"/>
          <p:cNvSpPr/>
          <p:nvPr/>
        </p:nvSpPr>
        <p:spPr>
          <a:xfrm>
            <a:off x="2053390" y="2288005"/>
            <a:ext cx="1323473" cy="83017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Thread</a:t>
            </a:r>
            <a:endParaRPr lang="da-DK" sz="2400"/>
          </a:p>
        </p:txBody>
      </p:sp>
      <p:sp>
        <p:nvSpPr>
          <p:cNvPr id="10" name="Afrundet rektangel 9"/>
          <p:cNvSpPr/>
          <p:nvPr/>
        </p:nvSpPr>
        <p:spPr>
          <a:xfrm>
            <a:off x="3922295" y="2027321"/>
            <a:ext cx="1323473" cy="83017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Thread</a:t>
            </a:r>
            <a:endParaRPr lang="da-DK" sz="2400"/>
          </a:p>
        </p:txBody>
      </p:sp>
      <p:sp>
        <p:nvSpPr>
          <p:cNvPr id="11" name="Afrundet rektangel 10"/>
          <p:cNvSpPr/>
          <p:nvPr/>
        </p:nvSpPr>
        <p:spPr>
          <a:xfrm>
            <a:off x="7453563" y="2241885"/>
            <a:ext cx="1323473" cy="83017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Thread</a:t>
            </a:r>
            <a:endParaRPr lang="da-DK" sz="2400"/>
          </a:p>
        </p:txBody>
      </p:sp>
      <p:sp>
        <p:nvSpPr>
          <p:cNvPr id="12" name="Afrundet rektangel 11"/>
          <p:cNvSpPr/>
          <p:nvPr/>
        </p:nvSpPr>
        <p:spPr>
          <a:xfrm>
            <a:off x="9041732" y="1140995"/>
            <a:ext cx="1323473" cy="83017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Thread</a:t>
            </a:r>
            <a:endParaRPr lang="da-DK" sz="2400"/>
          </a:p>
        </p:txBody>
      </p:sp>
      <p:sp>
        <p:nvSpPr>
          <p:cNvPr id="13" name="Afrundet rektangel 12"/>
          <p:cNvSpPr/>
          <p:nvPr/>
        </p:nvSpPr>
        <p:spPr>
          <a:xfrm>
            <a:off x="7495674" y="3884196"/>
            <a:ext cx="1323473" cy="83017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Thread</a:t>
            </a:r>
            <a:endParaRPr lang="da-DK" sz="2400"/>
          </a:p>
        </p:txBody>
      </p:sp>
      <p:sp>
        <p:nvSpPr>
          <p:cNvPr id="14" name="Afrundet rektangel 13"/>
          <p:cNvSpPr/>
          <p:nvPr/>
        </p:nvSpPr>
        <p:spPr>
          <a:xfrm>
            <a:off x="7566861" y="4957013"/>
            <a:ext cx="1323473" cy="83017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Thread</a:t>
            </a:r>
            <a:endParaRPr lang="da-DK" sz="2400"/>
          </a:p>
        </p:txBody>
      </p:sp>
      <p:sp>
        <p:nvSpPr>
          <p:cNvPr id="15" name="Afrundet rektangel 14"/>
          <p:cNvSpPr/>
          <p:nvPr/>
        </p:nvSpPr>
        <p:spPr>
          <a:xfrm>
            <a:off x="9041731" y="3747837"/>
            <a:ext cx="1323473" cy="83017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Thread</a:t>
            </a:r>
            <a:endParaRPr lang="da-DK" sz="2400"/>
          </a:p>
        </p:txBody>
      </p:sp>
      <p:sp>
        <p:nvSpPr>
          <p:cNvPr id="16" name="Afrundet rektangel 15"/>
          <p:cNvSpPr/>
          <p:nvPr/>
        </p:nvSpPr>
        <p:spPr>
          <a:xfrm>
            <a:off x="2177716" y="3807995"/>
            <a:ext cx="1323473" cy="83017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Thread</a:t>
            </a:r>
            <a:endParaRPr lang="da-DK" sz="2400"/>
          </a:p>
        </p:txBody>
      </p:sp>
      <p:sp>
        <p:nvSpPr>
          <p:cNvPr id="17" name="Afrundet rektangel 16"/>
          <p:cNvSpPr/>
          <p:nvPr/>
        </p:nvSpPr>
        <p:spPr>
          <a:xfrm>
            <a:off x="3838073" y="4957012"/>
            <a:ext cx="1323473" cy="83017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Thread</a:t>
            </a:r>
            <a:endParaRPr lang="da-DK" sz="2400"/>
          </a:p>
        </p:txBody>
      </p:sp>
      <p:sp>
        <p:nvSpPr>
          <p:cNvPr id="18" name="Afrundet rektangel 17"/>
          <p:cNvSpPr/>
          <p:nvPr/>
        </p:nvSpPr>
        <p:spPr>
          <a:xfrm>
            <a:off x="9174079" y="4794585"/>
            <a:ext cx="1323473" cy="83017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Thread</a:t>
            </a:r>
            <a:endParaRPr lang="da-DK" sz="2400"/>
          </a:p>
        </p:txBody>
      </p:sp>
      <p:sp>
        <p:nvSpPr>
          <p:cNvPr id="3" name="Afrundet rektangel 2"/>
          <p:cNvSpPr/>
          <p:nvPr/>
        </p:nvSpPr>
        <p:spPr>
          <a:xfrm>
            <a:off x="1964268" y="948489"/>
            <a:ext cx="1891854" cy="2295938"/>
          </a:xfrm>
          <a:prstGeom prst="roundRect">
            <a:avLst/>
          </a:prstGeom>
          <a:solidFill>
            <a:schemeClr val="bg2">
              <a:lumMod val="5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Task</a:t>
            </a:r>
            <a:endParaRPr lang="da-DK" sz="3200"/>
          </a:p>
        </p:txBody>
      </p:sp>
      <p:sp>
        <p:nvSpPr>
          <p:cNvPr id="19" name="Afrundet rektangel 18"/>
          <p:cNvSpPr/>
          <p:nvPr/>
        </p:nvSpPr>
        <p:spPr>
          <a:xfrm>
            <a:off x="7321972" y="1307252"/>
            <a:ext cx="1568361" cy="1919305"/>
          </a:xfrm>
          <a:prstGeom prst="roundRect">
            <a:avLst/>
          </a:prstGeom>
          <a:solidFill>
            <a:schemeClr val="bg2">
              <a:lumMod val="5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Task</a:t>
            </a:r>
            <a:endParaRPr lang="da-DK" sz="3200"/>
          </a:p>
        </p:txBody>
      </p:sp>
      <p:sp>
        <p:nvSpPr>
          <p:cNvPr id="20" name="Afrundet rektangel 19"/>
          <p:cNvSpPr/>
          <p:nvPr/>
        </p:nvSpPr>
        <p:spPr>
          <a:xfrm>
            <a:off x="7321972" y="3729834"/>
            <a:ext cx="3175580" cy="2295938"/>
          </a:xfrm>
          <a:prstGeom prst="roundRect">
            <a:avLst/>
          </a:prstGeom>
          <a:solidFill>
            <a:schemeClr val="bg2">
              <a:lumMod val="5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Task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4022304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335503" y="5540587"/>
            <a:ext cx="9793705" cy="7519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CPU</a:t>
            </a:r>
            <a:endParaRPr lang="da-DK" sz="3600"/>
          </a:p>
        </p:txBody>
      </p:sp>
    </p:spTree>
    <p:extLst>
      <p:ext uri="{BB962C8B-B14F-4D97-AF65-F5344CB8AC3E}">
        <p14:creationId xmlns:p14="http://schemas.microsoft.com/office/powerpoint/2010/main" val="3378574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335503" y="5540587"/>
            <a:ext cx="9793705" cy="7519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CPU</a:t>
            </a:r>
            <a:endParaRPr lang="da-DK" sz="3600"/>
          </a:p>
        </p:txBody>
      </p:sp>
      <p:sp>
        <p:nvSpPr>
          <p:cNvPr id="21" name="Afrundet rektangel 20"/>
          <p:cNvSpPr/>
          <p:nvPr/>
        </p:nvSpPr>
        <p:spPr>
          <a:xfrm>
            <a:off x="1335503" y="4070771"/>
            <a:ext cx="1802419" cy="75192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Core</a:t>
            </a:r>
            <a:endParaRPr lang="da-DK" sz="3200"/>
          </a:p>
        </p:txBody>
      </p:sp>
      <p:sp>
        <p:nvSpPr>
          <p:cNvPr id="22" name="Afrundet rektangel 21"/>
          <p:cNvSpPr/>
          <p:nvPr/>
        </p:nvSpPr>
        <p:spPr>
          <a:xfrm>
            <a:off x="3999265" y="4070773"/>
            <a:ext cx="1802419" cy="75192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Core</a:t>
            </a:r>
            <a:endParaRPr lang="da-DK" sz="3200"/>
          </a:p>
        </p:txBody>
      </p:sp>
      <p:sp>
        <p:nvSpPr>
          <p:cNvPr id="23" name="Afrundet rektangel 22"/>
          <p:cNvSpPr/>
          <p:nvPr/>
        </p:nvSpPr>
        <p:spPr>
          <a:xfrm>
            <a:off x="6663027" y="4070772"/>
            <a:ext cx="1802419" cy="75192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Core</a:t>
            </a:r>
            <a:endParaRPr lang="da-DK" sz="3200"/>
          </a:p>
        </p:txBody>
      </p:sp>
      <p:sp>
        <p:nvSpPr>
          <p:cNvPr id="24" name="Afrundet rektangel 23"/>
          <p:cNvSpPr/>
          <p:nvPr/>
        </p:nvSpPr>
        <p:spPr>
          <a:xfrm>
            <a:off x="9326789" y="4070772"/>
            <a:ext cx="1802419" cy="75192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Core</a:t>
            </a:r>
            <a:endParaRPr lang="da-DK" sz="3200"/>
          </a:p>
        </p:txBody>
      </p:sp>
      <p:cxnSp>
        <p:nvCxnSpPr>
          <p:cNvPr id="26" name="Lige forbindelse 25"/>
          <p:cNvCxnSpPr/>
          <p:nvPr/>
        </p:nvCxnSpPr>
        <p:spPr>
          <a:xfrm flipV="1">
            <a:off x="508000" y="5161280"/>
            <a:ext cx="11094720" cy="40640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ktangel 38"/>
          <p:cNvSpPr/>
          <p:nvPr/>
        </p:nvSpPr>
        <p:spPr>
          <a:xfrm>
            <a:off x="5493173" y="4930987"/>
            <a:ext cx="1402080" cy="5486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Hardware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36677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335503" y="5540587"/>
            <a:ext cx="9793705" cy="7519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CPU</a:t>
            </a:r>
            <a:endParaRPr lang="da-DK" sz="3600"/>
          </a:p>
        </p:txBody>
      </p:sp>
      <p:sp>
        <p:nvSpPr>
          <p:cNvPr id="21" name="Afrundet rektangel 20"/>
          <p:cNvSpPr/>
          <p:nvPr/>
        </p:nvSpPr>
        <p:spPr>
          <a:xfrm>
            <a:off x="1335503" y="4070771"/>
            <a:ext cx="1802419" cy="75192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Core</a:t>
            </a:r>
            <a:endParaRPr lang="da-DK" sz="3200"/>
          </a:p>
        </p:txBody>
      </p:sp>
      <p:sp>
        <p:nvSpPr>
          <p:cNvPr id="22" name="Afrundet rektangel 21"/>
          <p:cNvSpPr/>
          <p:nvPr/>
        </p:nvSpPr>
        <p:spPr>
          <a:xfrm>
            <a:off x="3999265" y="4070773"/>
            <a:ext cx="1802419" cy="75192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Core</a:t>
            </a:r>
            <a:endParaRPr lang="da-DK" sz="3200"/>
          </a:p>
        </p:txBody>
      </p:sp>
      <p:sp>
        <p:nvSpPr>
          <p:cNvPr id="23" name="Afrundet rektangel 22"/>
          <p:cNvSpPr/>
          <p:nvPr/>
        </p:nvSpPr>
        <p:spPr>
          <a:xfrm>
            <a:off x="6663027" y="4070772"/>
            <a:ext cx="1802419" cy="75192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Core</a:t>
            </a:r>
            <a:endParaRPr lang="da-DK" sz="3200"/>
          </a:p>
        </p:txBody>
      </p:sp>
      <p:sp>
        <p:nvSpPr>
          <p:cNvPr id="24" name="Afrundet rektangel 23"/>
          <p:cNvSpPr/>
          <p:nvPr/>
        </p:nvSpPr>
        <p:spPr>
          <a:xfrm>
            <a:off x="9326789" y="4070772"/>
            <a:ext cx="1802419" cy="75192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Core</a:t>
            </a:r>
            <a:endParaRPr lang="da-DK" sz="3200"/>
          </a:p>
        </p:txBody>
      </p:sp>
      <p:cxnSp>
        <p:nvCxnSpPr>
          <p:cNvPr id="26" name="Lige forbindelse 25"/>
          <p:cNvCxnSpPr/>
          <p:nvPr/>
        </p:nvCxnSpPr>
        <p:spPr>
          <a:xfrm flipV="1">
            <a:off x="508000" y="5161280"/>
            <a:ext cx="11094720" cy="40640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Lige forbindelse 26"/>
          <p:cNvCxnSpPr/>
          <p:nvPr/>
        </p:nvCxnSpPr>
        <p:spPr>
          <a:xfrm flipV="1">
            <a:off x="508000" y="3745648"/>
            <a:ext cx="11094720" cy="40640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frundet rektangel 27"/>
          <p:cNvSpPr/>
          <p:nvPr/>
        </p:nvSpPr>
        <p:spPr>
          <a:xfrm>
            <a:off x="1335503" y="2692056"/>
            <a:ext cx="1323473" cy="7881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smtClean="0"/>
              <a:t>Thread</a:t>
            </a:r>
            <a:endParaRPr lang="da-DK" sz="2000"/>
          </a:p>
        </p:txBody>
      </p:sp>
      <p:sp>
        <p:nvSpPr>
          <p:cNvPr id="29" name="Afrundet rektangel 28"/>
          <p:cNvSpPr/>
          <p:nvPr/>
        </p:nvSpPr>
        <p:spPr>
          <a:xfrm>
            <a:off x="2923850" y="2692055"/>
            <a:ext cx="1323473" cy="7881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smtClean="0"/>
              <a:t>Thread</a:t>
            </a:r>
            <a:endParaRPr lang="da-DK" sz="2000"/>
          </a:p>
        </p:txBody>
      </p:sp>
      <p:sp>
        <p:nvSpPr>
          <p:cNvPr id="30" name="Afrundet rektangel 29"/>
          <p:cNvSpPr/>
          <p:nvPr/>
        </p:nvSpPr>
        <p:spPr>
          <a:xfrm>
            <a:off x="4512197" y="2690824"/>
            <a:ext cx="1323473" cy="7881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smtClean="0"/>
              <a:t>Thread</a:t>
            </a:r>
            <a:endParaRPr lang="da-DK" sz="2000"/>
          </a:p>
        </p:txBody>
      </p:sp>
      <p:sp>
        <p:nvSpPr>
          <p:cNvPr id="31" name="Afrundet rektangel 30"/>
          <p:cNvSpPr/>
          <p:nvPr/>
        </p:nvSpPr>
        <p:spPr>
          <a:xfrm>
            <a:off x="6055360" y="2697643"/>
            <a:ext cx="1323473" cy="7881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smtClean="0"/>
              <a:t>Thread</a:t>
            </a:r>
            <a:endParaRPr lang="da-DK" sz="2000"/>
          </a:p>
        </p:txBody>
      </p:sp>
      <p:sp>
        <p:nvSpPr>
          <p:cNvPr id="32" name="Afrundet rektangel 31"/>
          <p:cNvSpPr/>
          <p:nvPr/>
        </p:nvSpPr>
        <p:spPr>
          <a:xfrm>
            <a:off x="7643707" y="2682820"/>
            <a:ext cx="1323473" cy="7881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smtClean="0"/>
              <a:t>Thread</a:t>
            </a:r>
            <a:endParaRPr lang="da-DK" sz="2000"/>
          </a:p>
        </p:txBody>
      </p:sp>
      <p:sp>
        <p:nvSpPr>
          <p:cNvPr id="33" name="Afrundet rektangel 32"/>
          <p:cNvSpPr/>
          <p:nvPr/>
        </p:nvSpPr>
        <p:spPr>
          <a:xfrm>
            <a:off x="9186870" y="2661269"/>
            <a:ext cx="1323473" cy="7881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smtClean="0"/>
              <a:t>Thread</a:t>
            </a:r>
            <a:endParaRPr lang="da-DK" sz="2000"/>
          </a:p>
        </p:txBody>
      </p:sp>
      <p:sp>
        <p:nvSpPr>
          <p:cNvPr id="19" name="Rektangel 18"/>
          <p:cNvSpPr/>
          <p:nvPr/>
        </p:nvSpPr>
        <p:spPr>
          <a:xfrm>
            <a:off x="5493173" y="4930987"/>
            <a:ext cx="1402080" cy="5486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Hardware</a:t>
            </a:r>
            <a:endParaRPr lang="da-DK"/>
          </a:p>
        </p:txBody>
      </p:sp>
      <p:sp>
        <p:nvSpPr>
          <p:cNvPr id="20" name="Rektangel 19"/>
          <p:cNvSpPr/>
          <p:nvPr/>
        </p:nvSpPr>
        <p:spPr>
          <a:xfrm>
            <a:off x="5493173" y="3495970"/>
            <a:ext cx="1402080" cy="5486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Operating system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11210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335503" y="5540587"/>
            <a:ext cx="9793705" cy="7519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CPU</a:t>
            </a:r>
            <a:endParaRPr lang="da-DK" sz="3600"/>
          </a:p>
        </p:txBody>
      </p:sp>
      <p:sp>
        <p:nvSpPr>
          <p:cNvPr id="21" name="Afrundet rektangel 20"/>
          <p:cNvSpPr/>
          <p:nvPr/>
        </p:nvSpPr>
        <p:spPr>
          <a:xfrm>
            <a:off x="1335503" y="4070771"/>
            <a:ext cx="1802419" cy="75192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Core</a:t>
            </a:r>
            <a:endParaRPr lang="da-DK" sz="3200"/>
          </a:p>
        </p:txBody>
      </p:sp>
      <p:sp>
        <p:nvSpPr>
          <p:cNvPr id="22" name="Afrundet rektangel 21"/>
          <p:cNvSpPr/>
          <p:nvPr/>
        </p:nvSpPr>
        <p:spPr>
          <a:xfrm>
            <a:off x="3999265" y="4070773"/>
            <a:ext cx="1802419" cy="75192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Core</a:t>
            </a:r>
            <a:endParaRPr lang="da-DK" sz="3200"/>
          </a:p>
        </p:txBody>
      </p:sp>
      <p:sp>
        <p:nvSpPr>
          <p:cNvPr id="23" name="Afrundet rektangel 22"/>
          <p:cNvSpPr/>
          <p:nvPr/>
        </p:nvSpPr>
        <p:spPr>
          <a:xfrm>
            <a:off x="6663027" y="4070772"/>
            <a:ext cx="1802419" cy="75192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Core</a:t>
            </a:r>
            <a:endParaRPr lang="da-DK" sz="3200"/>
          </a:p>
        </p:txBody>
      </p:sp>
      <p:sp>
        <p:nvSpPr>
          <p:cNvPr id="24" name="Afrundet rektangel 23"/>
          <p:cNvSpPr/>
          <p:nvPr/>
        </p:nvSpPr>
        <p:spPr>
          <a:xfrm>
            <a:off x="9326789" y="4070772"/>
            <a:ext cx="1802419" cy="75192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Core</a:t>
            </a:r>
            <a:endParaRPr lang="da-DK" sz="3200"/>
          </a:p>
        </p:txBody>
      </p:sp>
      <p:cxnSp>
        <p:nvCxnSpPr>
          <p:cNvPr id="26" name="Lige forbindelse 25"/>
          <p:cNvCxnSpPr/>
          <p:nvPr/>
        </p:nvCxnSpPr>
        <p:spPr>
          <a:xfrm flipV="1">
            <a:off x="508000" y="5161280"/>
            <a:ext cx="11094720" cy="40640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Lige forbindelse 26"/>
          <p:cNvCxnSpPr/>
          <p:nvPr/>
        </p:nvCxnSpPr>
        <p:spPr>
          <a:xfrm flipV="1">
            <a:off x="508000" y="3745648"/>
            <a:ext cx="11094720" cy="40640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frundet rektangel 27"/>
          <p:cNvSpPr/>
          <p:nvPr/>
        </p:nvSpPr>
        <p:spPr>
          <a:xfrm>
            <a:off x="1335503" y="2692056"/>
            <a:ext cx="1323473" cy="7881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smtClean="0"/>
              <a:t>Thread</a:t>
            </a:r>
            <a:endParaRPr lang="da-DK" sz="2000"/>
          </a:p>
        </p:txBody>
      </p:sp>
      <p:sp>
        <p:nvSpPr>
          <p:cNvPr id="29" name="Afrundet rektangel 28"/>
          <p:cNvSpPr/>
          <p:nvPr/>
        </p:nvSpPr>
        <p:spPr>
          <a:xfrm>
            <a:off x="2923850" y="2692055"/>
            <a:ext cx="1323473" cy="7881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smtClean="0"/>
              <a:t>Thread</a:t>
            </a:r>
            <a:endParaRPr lang="da-DK" sz="2000"/>
          </a:p>
        </p:txBody>
      </p:sp>
      <p:sp>
        <p:nvSpPr>
          <p:cNvPr id="30" name="Afrundet rektangel 29"/>
          <p:cNvSpPr/>
          <p:nvPr/>
        </p:nvSpPr>
        <p:spPr>
          <a:xfrm>
            <a:off x="4512197" y="2690824"/>
            <a:ext cx="1323473" cy="7881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smtClean="0"/>
              <a:t>Thread</a:t>
            </a:r>
            <a:endParaRPr lang="da-DK" sz="2000"/>
          </a:p>
        </p:txBody>
      </p:sp>
      <p:sp>
        <p:nvSpPr>
          <p:cNvPr id="31" name="Afrundet rektangel 30"/>
          <p:cNvSpPr/>
          <p:nvPr/>
        </p:nvSpPr>
        <p:spPr>
          <a:xfrm>
            <a:off x="6055360" y="2697643"/>
            <a:ext cx="1323473" cy="7881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smtClean="0"/>
              <a:t>Thread</a:t>
            </a:r>
            <a:endParaRPr lang="da-DK" sz="2000"/>
          </a:p>
        </p:txBody>
      </p:sp>
      <p:sp>
        <p:nvSpPr>
          <p:cNvPr id="32" name="Afrundet rektangel 31"/>
          <p:cNvSpPr/>
          <p:nvPr/>
        </p:nvSpPr>
        <p:spPr>
          <a:xfrm>
            <a:off x="7643707" y="2682820"/>
            <a:ext cx="1323473" cy="7881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smtClean="0"/>
              <a:t>Thread</a:t>
            </a:r>
            <a:endParaRPr lang="da-DK" sz="2000"/>
          </a:p>
        </p:txBody>
      </p:sp>
      <p:sp>
        <p:nvSpPr>
          <p:cNvPr id="33" name="Afrundet rektangel 32"/>
          <p:cNvSpPr/>
          <p:nvPr/>
        </p:nvSpPr>
        <p:spPr>
          <a:xfrm>
            <a:off x="9186870" y="2661269"/>
            <a:ext cx="1323473" cy="7881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smtClean="0"/>
              <a:t>Thread</a:t>
            </a:r>
            <a:endParaRPr lang="da-DK" sz="2000"/>
          </a:p>
        </p:txBody>
      </p:sp>
      <p:cxnSp>
        <p:nvCxnSpPr>
          <p:cNvPr id="34" name="Lige forbindelse 33"/>
          <p:cNvCxnSpPr/>
          <p:nvPr/>
        </p:nvCxnSpPr>
        <p:spPr>
          <a:xfrm flipV="1">
            <a:off x="508000" y="2318336"/>
            <a:ext cx="11094720" cy="40640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frundet rektangel 34"/>
          <p:cNvSpPr/>
          <p:nvPr/>
        </p:nvSpPr>
        <p:spPr>
          <a:xfrm>
            <a:off x="1290785" y="1075357"/>
            <a:ext cx="3064468" cy="79498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Task</a:t>
            </a:r>
            <a:endParaRPr lang="da-DK" sz="3200"/>
          </a:p>
        </p:txBody>
      </p:sp>
      <p:sp>
        <p:nvSpPr>
          <p:cNvPr id="37" name="Afrundet rektangel 36"/>
          <p:cNvSpPr/>
          <p:nvPr/>
        </p:nvSpPr>
        <p:spPr>
          <a:xfrm>
            <a:off x="4700121" y="1074126"/>
            <a:ext cx="2161266" cy="79498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Task</a:t>
            </a:r>
            <a:endParaRPr lang="da-DK" sz="3200"/>
          </a:p>
        </p:txBody>
      </p:sp>
      <p:sp>
        <p:nvSpPr>
          <p:cNvPr id="38" name="Afrundet rektangel 37"/>
          <p:cNvSpPr/>
          <p:nvPr/>
        </p:nvSpPr>
        <p:spPr>
          <a:xfrm>
            <a:off x="7206255" y="1044571"/>
            <a:ext cx="3820732" cy="79498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Task</a:t>
            </a:r>
            <a:endParaRPr lang="da-DK" sz="3200"/>
          </a:p>
        </p:txBody>
      </p:sp>
      <p:sp>
        <p:nvSpPr>
          <p:cNvPr id="19" name="Rektangel 18"/>
          <p:cNvSpPr/>
          <p:nvPr/>
        </p:nvSpPr>
        <p:spPr>
          <a:xfrm>
            <a:off x="5493173" y="4930987"/>
            <a:ext cx="1402080" cy="5486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Hardware</a:t>
            </a:r>
            <a:endParaRPr lang="da-DK"/>
          </a:p>
        </p:txBody>
      </p:sp>
      <p:sp>
        <p:nvSpPr>
          <p:cNvPr id="20" name="Rektangel 19"/>
          <p:cNvSpPr/>
          <p:nvPr/>
        </p:nvSpPr>
        <p:spPr>
          <a:xfrm>
            <a:off x="5493173" y="3495970"/>
            <a:ext cx="1402080" cy="5486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Operating system</a:t>
            </a:r>
            <a:endParaRPr lang="da-DK"/>
          </a:p>
        </p:txBody>
      </p:sp>
      <p:sp>
        <p:nvSpPr>
          <p:cNvPr id="25" name="Rektangel 24"/>
          <p:cNvSpPr/>
          <p:nvPr/>
        </p:nvSpPr>
        <p:spPr>
          <a:xfrm>
            <a:off x="5493173" y="2060953"/>
            <a:ext cx="1402080" cy="5486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.NET runtime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93093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rundet rektangel 1"/>
          <p:cNvSpPr/>
          <p:nvPr/>
        </p:nvSpPr>
        <p:spPr>
          <a:xfrm>
            <a:off x="776435" y="270333"/>
            <a:ext cx="10911840" cy="173397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 smtClean="0">
                <a:solidFill>
                  <a:schemeClr val="tx1"/>
                </a:solidFill>
              </a:rPr>
              <a:t>Application</a:t>
            </a:r>
            <a:endParaRPr lang="da-DK" sz="3200">
              <a:solidFill>
                <a:schemeClr val="tx1"/>
              </a:solidFill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1335503" y="5540587"/>
            <a:ext cx="9793705" cy="7519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CPU</a:t>
            </a:r>
            <a:endParaRPr lang="da-DK" sz="3600"/>
          </a:p>
        </p:txBody>
      </p:sp>
      <p:sp>
        <p:nvSpPr>
          <p:cNvPr id="21" name="Afrundet rektangel 20"/>
          <p:cNvSpPr/>
          <p:nvPr/>
        </p:nvSpPr>
        <p:spPr>
          <a:xfrm>
            <a:off x="1335503" y="4070771"/>
            <a:ext cx="1802419" cy="75192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Core</a:t>
            </a:r>
            <a:endParaRPr lang="da-DK" sz="3200"/>
          </a:p>
        </p:txBody>
      </p:sp>
      <p:sp>
        <p:nvSpPr>
          <p:cNvPr id="22" name="Afrundet rektangel 21"/>
          <p:cNvSpPr/>
          <p:nvPr/>
        </p:nvSpPr>
        <p:spPr>
          <a:xfrm>
            <a:off x="3999265" y="4070773"/>
            <a:ext cx="1802419" cy="75192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Core</a:t>
            </a:r>
            <a:endParaRPr lang="da-DK" sz="3200"/>
          </a:p>
        </p:txBody>
      </p:sp>
      <p:sp>
        <p:nvSpPr>
          <p:cNvPr id="23" name="Afrundet rektangel 22"/>
          <p:cNvSpPr/>
          <p:nvPr/>
        </p:nvSpPr>
        <p:spPr>
          <a:xfrm>
            <a:off x="6663027" y="4070772"/>
            <a:ext cx="1802419" cy="75192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Core</a:t>
            </a:r>
            <a:endParaRPr lang="da-DK" sz="3200"/>
          </a:p>
        </p:txBody>
      </p:sp>
      <p:sp>
        <p:nvSpPr>
          <p:cNvPr id="24" name="Afrundet rektangel 23"/>
          <p:cNvSpPr/>
          <p:nvPr/>
        </p:nvSpPr>
        <p:spPr>
          <a:xfrm>
            <a:off x="9326789" y="4070772"/>
            <a:ext cx="1802419" cy="75192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Core</a:t>
            </a:r>
            <a:endParaRPr lang="da-DK" sz="3200"/>
          </a:p>
        </p:txBody>
      </p:sp>
      <p:cxnSp>
        <p:nvCxnSpPr>
          <p:cNvPr id="26" name="Lige forbindelse 25"/>
          <p:cNvCxnSpPr/>
          <p:nvPr/>
        </p:nvCxnSpPr>
        <p:spPr>
          <a:xfrm flipV="1">
            <a:off x="508000" y="5161280"/>
            <a:ext cx="11094720" cy="40640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Lige forbindelse 26"/>
          <p:cNvCxnSpPr/>
          <p:nvPr/>
        </p:nvCxnSpPr>
        <p:spPr>
          <a:xfrm flipV="1">
            <a:off x="508000" y="3745648"/>
            <a:ext cx="11094720" cy="40640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frundet rektangel 27"/>
          <p:cNvSpPr/>
          <p:nvPr/>
        </p:nvSpPr>
        <p:spPr>
          <a:xfrm>
            <a:off x="1335503" y="2692056"/>
            <a:ext cx="1323473" cy="7881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smtClean="0"/>
              <a:t>Thread</a:t>
            </a:r>
            <a:endParaRPr lang="da-DK" sz="2000"/>
          </a:p>
        </p:txBody>
      </p:sp>
      <p:sp>
        <p:nvSpPr>
          <p:cNvPr id="29" name="Afrundet rektangel 28"/>
          <p:cNvSpPr/>
          <p:nvPr/>
        </p:nvSpPr>
        <p:spPr>
          <a:xfrm>
            <a:off x="2923850" y="2692055"/>
            <a:ext cx="1323473" cy="7881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smtClean="0"/>
              <a:t>Thread</a:t>
            </a:r>
            <a:endParaRPr lang="da-DK" sz="2000"/>
          </a:p>
        </p:txBody>
      </p:sp>
      <p:sp>
        <p:nvSpPr>
          <p:cNvPr id="30" name="Afrundet rektangel 29"/>
          <p:cNvSpPr/>
          <p:nvPr/>
        </p:nvSpPr>
        <p:spPr>
          <a:xfrm>
            <a:off x="4512197" y="2690824"/>
            <a:ext cx="1323473" cy="7881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smtClean="0"/>
              <a:t>Thread</a:t>
            </a:r>
            <a:endParaRPr lang="da-DK" sz="2000"/>
          </a:p>
        </p:txBody>
      </p:sp>
      <p:sp>
        <p:nvSpPr>
          <p:cNvPr id="31" name="Afrundet rektangel 30"/>
          <p:cNvSpPr/>
          <p:nvPr/>
        </p:nvSpPr>
        <p:spPr>
          <a:xfrm>
            <a:off x="6055360" y="2697643"/>
            <a:ext cx="1323473" cy="7881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smtClean="0"/>
              <a:t>Thread</a:t>
            </a:r>
            <a:endParaRPr lang="da-DK" sz="2000"/>
          </a:p>
        </p:txBody>
      </p:sp>
      <p:sp>
        <p:nvSpPr>
          <p:cNvPr id="32" name="Afrundet rektangel 31"/>
          <p:cNvSpPr/>
          <p:nvPr/>
        </p:nvSpPr>
        <p:spPr>
          <a:xfrm>
            <a:off x="7643707" y="2682820"/>
            <a:ext cx="1323473" cy="7881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smtClean="0"/>
              <a:t>Thread</a:t>
            </a:r>
            <a:endParaRPr lang="da-DK" sz="2000"/>
          </a:p>
        </p:txBody>
      </p:sp>
      <p:sp>
        <p:nvSpPr>
          <p:cNvPr id="33" name="Afrundet rektangel 32"/>
          <p:cNvSpPr/>
          <p:nvPr/>
        </p:nvSpPr>
        <p:spPr>
          <a:xfrm>
            <a:off x="9186870" y="2661269"/>
            <a:ext cx="1323473" cy="7881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smtClean="0"/>
              <a:t>Thread</a:t>
            </a:r>
            <a:endParaRPr lang="da-DK" sz="2000"/>
          </a:p>
        </p:txBody>
      </p:sp>
      <p:cxnSp>
        <p:nvCxnSpPr>
          <p:cNvPr id="34" name="Lige forbindelse 33"/>
          <p:cNvCxnSpPr/>
          <p:nvPr/>
        </p:nvCxnSpPr>
        <p:spPr>
          <a:xfrm flipV="1">
            <a:off x="508000" y="2318336"/>
            <a:ext cx="11094720" cy="40640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frundet rektangel 34"/>
          <p:cNvSpPr/>
          <p:nvPr/>
        </p:nvSpPr>
        <p:spPr>
          <a:xfrm>
            <a:off x="1290785" y="1075357"/>
            <a:ext cx="3064468" cy="79498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Task</a:t>
            </a:r>
            <a:endParaRPr lang="da-DK" sz="3200"/>
          </a:p>
        </p:txBody>
      </p:sp>
      <p:sp>
        <p:nvSpPr>
          <p:cNvPr id="37" name="Afrundet rektangel 36"/>
          <p:cNvSpPr/>
          <p:nvPr/>
        </p:nvSpPr>
        <p:spPr>
          <a:xfrm>
            <a:off x="4700121" y="1074126"/>
            <a:ext cx="2161266" cy="79498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Task</a:t>
            </a:r>
            <a:endParaRPr lang="da-DK" sz="3200"/>
          </a:p>
        </p:txBody>
      </p:sp>
      <p:sp>
        <p:nvSpPr>
          <p:cNvPr id="38" name="Afrundet rektangel 37"/>
          <p:cNvSpPr/>
          <p:nvPr/>
        </p:nvSpPr>
        <p:spPr>
          <a:xfrm>
            <a:off x="7206255" y="1044571"/>
            <a:ext cx="3820732" cy="79498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Task</a:t>
            </a:r>
            <a:endParaRPr lang="da-DK" sz="3200"/>
          </a:p>
        </p:txBody>
      </p:sp>
      <p:sp>
        <p:nvSpPr>
          <p:cNvPr id="19" name="Rektangel 18"/>
          <p:cNvSpPr/>
          <p:nvPr/>
        </p:nvSpPr>
        <p:spPr>
          <a:xfrm>
            <a:off x="5493173" y="4930987"/>
            <a:ext cx="1402080" cy="5486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Hardware</a:t>
            </a:r>
            <a:endParaRPr lang="da-DK"/>
          </a:p>
        </p:txBody>
      </p:sp>
      <p:sp>
        <p:nvSpPr>
          <p:cNvPr id="20" name="Rektangel 19"/>
          <p:cNvSpPr/>
          <p:nvPr/>
        </p:nvSpPr>
        <p:spPr>
          <a:xfrm>
            <a:off x="5493173" y="3495970"/>
            <a:ext cx="1402080" cy="5486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Operating system</a:t>
            </a:r>
            <a:endParaRPr lang="da-DK"/>
          </a:p>
        </p:txBody>
      </p:sp>
      <p:sp>
        <p:nvSpPr>
          <p:cNvPr id="25" name="Rektangel 24"/>
          <p:cNvSpPr/>
          <p:nvPr/>
        </p:nvSpPr>
        <p:spPr>
          <a:xfrm>
            <a:off x="5493173" y="2060953"/>
            <a:ext cx="1402080" cy="5486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.NET runtime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83950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rundet rektangel 1"/>
          <p:cNvSpPr/>
          <p:nvPr/>
        </p:nvSpPr>
        <p:spPr>
          <a:xfrm>
            <a:off x="789982" y="2749373"/>
            <a:ext cx="10911840" cy="173397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 smtClean="0">
                <a:solidFill>
                  <a:schemeClr val="tx1"/>
                </a:solidFill>
              </a:rPr>
              <a:t>Application</a:t>
            </a:r>
            <a:endParaRPr lang="da-DK" sz="3200">
              <a:solidFill>
                <a:schemeClr val="tx1"/>
              </a:solidFill>
            </a:endParaRPr>
          </a:p>
        </p:txBody>
      </p:sp>
      <p:sp>
        <p:nvSpPr>
          <p:cNvPr id="35" name="Afrundet rektangel 34"/>
          <p:cNvSpPr/>
          <p:nvPr/>
        </p:nvSpPr>
        <p:spPr>
          <a:xfrm>
            <a:off x="1304332" y="3554397"/>
            <a:ext cx="3064468" cy="79498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Task</a:t>
            </a:r>
            <a:endParaRPr lang="da-DK" sz="3200"/>
          </a:p>
        </p:txBody>
      </p:sp>
      <p:sp>
        <p:nvSpPr>
          <p:cNvPr id="37" name="Afrundet rektangel 36"/>
          <p:cNvSpPr/>
          <p:nvPr/>
        </p:nvSpPr>
        <p:spPr>
          <a:xfrm>
            <a:off x="4713668" y="3553166"/>
            <a:ext cx="2161266" cy="79498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Task</a:t>
            </a:r>
            <a:endParaRPr lang="da-DK" sz="3200"/>
          </a:p>
        </p:txBody>
      </p:sp>
      <p:sp>
        <p:nvSpPr>
          <p:cNvPr id="38" name="Afrundet rektangel 37"/>
          <p:cNvSpPr/>
          <p:nvPr/>
        </p:nvSpPr>
        <p:spPr>
          <a:xfrm>
            <a:off x="7219802" y="3523611"/>
            <a:ext cx="3820732" cy="79498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Task</a:t>
            </a:r>
            <a:endParaRPr lang="da-DK" sz="3200"/>
          </a:p>
        </p:txBody>
      </p:sp>
      <p:sp>
        <p:nvSpPr>
          <p:cNvPr id="3" name="Smilende ansigt 2"/>
          <p:cNvSpPr/>
          <p:nvPr/>
        </p:nvSpPr>
        <p:spPr>
          <a:xfrm>
            <a:off x="4818941" y="460586"/>
            <a:ext cx="1950720" cy="2025226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59294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rundet rektangel 1"/>
          <p:cNvSpPr/>
          <p:nvPr/>
        </p:nvSpPr>
        <p:spPr>
          <a:xfrm>
            <a:off x="469232" y="1455821"/>
            <a:ext cx="2003258" cy="388018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200" smtClean="0"/>
              <a:t>GUI</a:t>
            </a:r>
            <a:endParaRPr lang="da-DK" sz="7200"/>
          </a:p>
        </p:txBody>
      </p:sp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7593932" y="646529"/>
            <a:ext cx="4449679" cy="461728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b="1" smtClean="0">
                <a:latin typeface="Consolas" panose="020B0609020204030204" pitchFamily="49" charset="0"/>
              </a:rPr>
              <a:t>InvokeFromGUI()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 smtClean="0">
                <a:latin typeface="Consolas" panose="020B0609020204030204" pitchFamily="49" charset="0"/>
              </a:rPr>
              <a:t>   </a:t>
            </a:r>
            <a:r>
              <a:rPr lang="en-US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Task</a:t>
            </a:r>
            <a:r>
              <a:rPr lang="en-US" sz="1600" b="1" smtClean="0">
                <a:latin typeface="Consolas" panose="020B0609020204030204" pitchFamily="49" charset="0"/>
              </a:rPr>
              <a:t> taskA = </a:t>
            </a:r>
            <a:r>
              <a:rPr lang="en-US" sz="16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1600" b="1" smtClean="0"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Task</a:t>
            </a:r>
            <a:r>
              <a:rPr lang="en-US" sz="1600" b="1" smtClean="0">
                <a:latin typeface="Consolas" panose="020B0609020204030204" pitchFamily="49" charset="0"/>
              </a:rPr>
              <a:t>(()=&gt;{…});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 smtClean="0">
                <a:latin typeface="Consolas" panose="020B0609020204030204" pitchFamily="49" charset="0"/>
              </a:rPr>
              <a:t>   </a:t>
            </a:r>
            <a:r>
              <a:rPr lang="en-US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Task</a:t>
            </a:r>
            <a:r>
              <a:rPr lang="en-US" sz="1600" b="1" smtClean="0">
                <a:latin typeface="Consolas" panose="020B0609020204030204" pitchFamily="49" charset="0"/>
              </a:rPr>
              <a:t> taskB </a:t>
            </a:r>
            <a:r>
              <a:rPr lang="en-US" sz="1600" b="1">
                <a:latin typeface="Consolas" panose="020B0609020204030204" pitchFamily="49" charset="0"/>
              </a:rPr>
              <a:t>= </a:t>
            </a:r>
            <a:r>
              <a:rPr lang="en-US" sz="16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Task</a:t>
            </a:r>
            <a:r>
              <a:rPr lang="en-US" sz="1600" b="1" smtClean="0">
                <a:latin typeface="Consolas" panose="020B0609020204030204" pitchFamily="49" charset="0"/>
              </a:rPr>
              <a:t>(()=&gt;{…});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 smtClean="0">
                <a:latin typeface="Consolas" panose="020B0609020204030204" pitchFamily="49" charset="0"/>
              </a:rPr>
              <a:t>   taskA.Start();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 smtClean="0">
                <a:latin typeface="Consolas" panose="020B0609020204030204" pitchFamily="49" charset="0"/>
              </a:rPr>
              <a:t>   taskB.Start();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 smtClean="0">
                <a:latin typeface="Consolas" panose="020B0609020204030204" pitchFamily="49" charset="0"/>
              </a:rPr>
              <a:t>   </a:t>
            </a:r>
            <a:r>
              <a:rPr lang="en-US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Task</a:t>
            </a:r>
            <a:r>
              <a:rPr lang="en-US" sz="1600" b="1" smtClean="0">
                <a:latin typeface="Consolas" panose="020B0609020204030204" pitchFamily="49" charset="0"/>
              </a:rPr>
              <a:t>.WaitAll(taskA, taskB);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 smtClean="0">
                <a:latin typeface="Consolas" panose="020B0609020204030204" pitchFamily="49" charset="0"/>
              </a:rPr>
              <a:t>   </a:t>
            </a:r>
            <a:r>
              <a:rPr lang="en-US" sz="16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sz="1600" b="1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smtClean="0">
                <a:latin typeface="Consolas" panose="020B0609020204030204" pitchFamily="49" charset="0"/>
              </a:rPr>
              <a:t>(resultA + resultB)/2;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}</a:t>
            </a:r>
            <a:endParaRPr lang="en-US" sz="1600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09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rundet rektangel 1"/>
          <p:cNvSpPr/>
          <p:nvPr/>
        </p:nvSpPr>
        <p:spPr>
          <a:xfrm>
            <a:off x="469232" y="1455821"/>
            <a:ext cx="2003258" cy="388018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200" smtClean="0"/>
              <a:t>GUI</a:t>
            </a:r>
            <a:endParaRPr lang="da-DK" sz="7200"/>
          </a:p>
        </p:txBody>
      </p:sp>
      <p:sp>
        <p:nvSpPr>
          <p:cNvPr id="3" name="Højrepil 2"/>
          <p:cNvSpPr/>
          <p:nvPr/>
        </p:nvSpPr>
        <p:spPr>
          <a:xfrm>
            <a:off x="2767263" y="1455821"/>
            <a:ext cx="2292016" cy="114901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Request</a:t>
            </a:r>
            <a:endParaRPr lang="da-DK" sz="2400"/>
          </a:p>
        </p:txBody>
      </p:sp>
      <p:sp>
        <p:nvSpPr>
          <p:cNvPr id="5" name="Højrepil 4"/>
          <p:cNvSpPr/>
          <p:nvPr/>
        </p:nvSpPr>
        <p:spPr>
          <a:xfrm flipH="1">
            <a:off x="2767263" y="4186989"/>
            <a:ext cx="2083468" cy="114901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Response</a:t>
            </a:r>
            <a:endParaRPr lang="da-DK" sz="2400"/>
          </a:p>
        </p:txBody>
      </p:sp>
      <p:sp>
        <p:nvSpPr>
          <p:cNvPr id="6" name="Afrundet rektangel 5"/>
          <p:cNvSpPr/>
          <p:nvPr/>
        </p:nvSpPr>
        <p:spPr>
          <a:xfrm>
            <a:off x="5416217" y="1455821"/>
            <a:ext cx="2003258" cy="3880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200" smtClean="0"/>
              <a:t>Task</a:t>
            </a:r>
            <a:endParaRPr lang="da-DK" sz="7200"/>
          </a:p>
        </p:txBody>
      </p:sp>
    </p:spTree>
    <p:extLst>
      <p:ext uri="{BB962C8B-B14F-4D97-AF65-F5344CB8AC3E}">
        <p14:creationId xmlns:p14="http://schemas.microsoft.com/office/powerpoint/2010/main" val="369096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rundet rektangel 1"/>
          <p:cNvSpPr/>
          <p:nvPr/>
        </p:nvSpPr>
        <p:spPr>
          <a:xfrm>
            <a:off x="469232" y="1455821"/>
            <a:ext cx="2003258" cy="388018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200" smtClean="0"/>
              <a:t>GUI</a:t>
            </a:r>
            <a:endParaRPr lang="da-DK" sz="7200"/>
          </a:p>
        </p:txBody>
      </p:sp>
      <p:sp>
        <p:nvSpPr>
          <p:cNvPr id="3" name="Højrepil 2"/>
          <p:cNvSpPr/>
          <p:nvPr/>
        </p:nvSpPr>
        <p:spPr>
          <a:xfrm>
            <a:off x="2767263" y="1455821"/>
            <a:ext cx="2292016" cy="114901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Request</a:t>
            </a:r>
            <a:endParaRPr lang="da-DK" sz="2400"/>
          </a:p>
        </p:txBody>
      </p:sp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7593932" y="646529"/>
            <a:ext cx="4449679" cy="461728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b="1" smtClean="0">
                <a:latin typeface="Consolas" panose="020B0609020204030204" pitchFamily="49" charset="0"/>
              </a:rPr>
              <a:t>InvokeFromGUI()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 smtClean="0">
                <a:latin typeface="Consolas" panose="020B0609020204030204" pitchFamily="49" charset="0"/>
              </a:rPr>
              <a:t>   </a:t>
            </a:r>
            <a:r>
              <a:rPr lang="en-US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Task</a:t>
            </a:r>
            <a:r>
              <a:rPr lang="en-US" sz="1600" b="1" smtClean="0">
                <a:latin typeface="Consolas" panose="020B0609020204030204" pitchFamily="49" charset="0"/>
              </a:rPr>
              <a:t> taskA = </a:t>
            </a:r>
            <a:r>
              <a:rPr lang="en-US" sz="16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1600" b="1" smtClean="0"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Task</a:t>
            </a:r>
            <a:r>
              <a:rPr lang="en-US" sz="1600" b="1" smtClean="0">
                <a:latin typeface="Consolas" panose="020B0609020204030204" pitchFamily="49" charset="0"/>
              </a:rPr>
              <a:t>(()=&gt;{…});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 smtClean="0">
                <a:latin typeface="Consolas" panose="020B0609020204030204" pitchFamily="49" charset="0"/>
              </a:rPr>
              <a:t>   </a:t>
            </a:r>
            <a:r>
              <a:rPr lang="en-US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Task</a:t>
            </a:r>
            <a:r>
              <a:rPr lang="en-US" sz="1600" b="1" smtClean="0">
                <a:latin typeface="Consolas" panose="020B0609020204030204" pitchFamily="49" charset="0"/>
              </a:rPr>
              <a:t> taskB </a:t>
            </a:r>
            <a:r>
              <a:rPr lang="en-US" sz="1600" b="1">
                <a:latin typeface="Consolas" panose="020B0609020204030204" pitchFamily="49" charset="0"/>
              </a:rPr>
              <a:t>= </a:t>
            </a:r>
            <a:r>
              <a:rPr lang="en-US" sz="16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Task</a:t>
            </a:r>
            <a:r>
              <a:rPr lang="en-US" sz="1600" b="1" smtClean="0">
                <a:latin typeface="Consolas" panose="020B0609020204030204" pitchFamily="49" charset="0"/>
              </a:rPr>
              <a:t>(()=&gt;{…});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 smtClean="0">
                <a:latin typeface="Consolas" panose="020B0609020204030204" pitchFamily="49" charset="0"/>
              </a:rPr>
              <a:t>   taskA.Start();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 smtClean="0">
                <a:latin typeface="Consolas" panose="020B0609020204030204" pitchFamily="49" charset="0"/>
              </a:rPr>
              <a:t>   taskB.Start();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 smtClean="0">
                <a:latin typeface="Consolas" panose="020B0609020204030204" pitchFamily="49" charset="0"/>
              </a:rPr>
              <a:t>   </a:t>
            </a:r>
            <a:r>
              <a:rPr lang="en-US" sz="1600" b="1" smtClean="0">
                <a:solidFill>
                  <a:srgbClr val="FF0000"/>
                </a:solidFill>
                <a:latin typeface="Consolas" panose="020B0609020204030204" pitchFamily="49" charset="0"/>
              </a:rPr>
              <a:t>Task.WaitAll(taskA, taskB);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 smtClean="0">
                <a:latin typeface="Consolas" panose="020B0609020204030204" pitchFamily="49" charset="0"/>
              </a:rPr>
              <a:t>   </a:t>
            </a:r>
            <a:r>
              <a:rPr lang="en-US" sz="16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sz="1600" b="1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smtClean="0">
                <a:latin typeface="Consolas" panose="020B0609020204030204" pitchFamily="49" charset="0"/>
              </a:rPr>
              <a:t>(resultA + resultB)/2;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}</a:t>
            </a:r>
            <a:endParaRPr lang="en-US" sz="1600" b="1" smtClean="0">
              <a:latin typeface="Consolas" panose="020B0609020204030204" pitchFamily="49" charset="0"/>
            </a:endParaRPr>
          </a:p>
        </p:txBody>
      </p:sp>
      <p:sp>
        <p:nvSpPr>
          <p:cNvPr id="9" name="Afrundet rektangel 8"/>
          <p:cNvSpPr/>
          <p:nvPr/>
        </p:nvSpPr>
        <p:spPr>
          <a:xfrm>
            <a:off x="5416217" y="1455821"/>
            <a:ext cx="894346" cy="2292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Task</a:t>
            </a:r>
            <a:endParaRPr lang="da-DK" sz="2400"/>
          </a:p>
        </p:txBody>
      </p:sp>
      <p:sp>
        <p:nvSpPr>
          <p:cNvPr id="10" name="Afrundet rektangel 9"/>
          <p:cNvSpPr/>
          <p:nvPr/>
        </p:nvSpPr>
        <p:spPr>
          <a:xfrm>
            <a:off x="6492537" y="1455821"/>
            <a:ext cx="926938" cy="2292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Task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318249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rundet rektangel 1"/>
          <p:cNvSpPr/>
          <p:nvPr/>
        </p:nvSpPr>
        <p:spPr>
          <a:xfrm>
            <a:off x="469232" y="1455821"/>
            <a:ext cx="2003258" cy="388018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200" smtClean="0"/>
              <a:t>GUI</a:t>
            </a:r>
            <a:endParaRPr lang="da-DK" sz="7200"/>
          </a:p>
        </p:txBody>
      </p:sp>
      <p:sp>
        <p:nvSpPr>
          <p:cNvPr id="3" name="Højrepil 2"/>
          <p:cNvSpPr/>
          <p:nvPr/>
        </p:nvSpPr>
        <p:spPr>
          <a:xfrm>
            <a:off x="2767263" y="1455821"/>
            <a:ext cx="2292016" cy="114901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Request</a:t>
            </a:r>
            <a:endParaRPr lang="da-DK" sz="2400"/>
          </a:p>
        </p:txBody>
      </p:sp>
      <p:sp>
        <p:nvSpPr>
          <p:cNvPr id="5" name="Højrepil 4"/>
          <p:cNvSpPr/>
          <p:nvPr/>
        </p:nvSpPr>
        <p:spPr>
          <a:xfrm flipH="1">
            <a:off x="2767263" y="4186989"/>
            <a:ext cx="2083468" cy="114901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Response</a:t>
            </a:r>
            <a:endParaRPr lang="da-DK" sz="2400"/>
          </a:p>
        </p:txBody>
      </p:sp>
      <p:sp>
        <p:nvSpPr>
          <p:cNvPr id="6" name="Afrundet rektangel 5"/>
          <p:cNvSpPr/>
          <p:nvPr/>
        </p:nvSpPr>
        <p:spPr>
          <a:xfrm>
            <a:off x="5416217" y="1455821"/>
            <a:ext cx="894346" cy="2292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Task</a:t>
            </a:r>
            <a:endParaRPr lang="da-DK" sz="2400"/>
          </a:p>
        </p:txBody>
      </p:sp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7593932" y="646529"/>
            <a:ext cx="4449679" cy="461728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b="1" smtClean="0">
                <a:latin typeface="Consolas" panose="020B0609020204030204" pitchFamily="49" charset="0"/>
              </a:rPr>
              <a:t>InvokeFromGUI()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 smtClean="0">
                <a:latin typeface="Consolas" panose="020B0609020204030204" pitchFamily="49" charset="0"/>
              </a:rPr>
              <a:t>   </a:t>
            </a:r>
            <a:r>
              <a:rPr lang="en-US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Task</a:t>
            </a:r>
            <a:r>
              <a:rPr lang="en-US" sz="1600" b="1" smtClean="0">
                <a:latin typeface="Consolas" panose="020B0609020204030204" pitchFamily="49" charset="0"/>
              </a:rPr>
              <a:t> taskA = </a:t>
            </a:r>
            <a:r>
              <a:rPr lang="en-US" sz="16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1600" b="1" smtClean="0"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Task</a:t>
            </a:r>
            <a:r>
              <a:rPr lang="en-US" sz="1600" b="1" smtClean="0">
                <a:latin typeface="Consolas" panose="020B0609020204030204" pitchFamily="49" charset="0"/>
              </a:rPr>
              <a:t>(()=&gt;{…});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 smtClean="0">
                <a:latin typeface="Consolas" panose="020B0609020204030204" pitchFamily="49" charset="0"/>
              </a:rPr>
              <a:t>   </a:t>
            </a:r>
            <a:r>
              <a:rPr lang="en-US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Task</a:t>
            </a:r>
            <a:r>
              <a:rPr lang="en-US" sz="1600" b="1" smtClean="0">
                <a:latin typeface="Consolas" panose="020B0609020204030204" pitchFamily="49" charset="0"/>
              </a:rPr>
              <a:t> taskB </a:t>
            </a:r>
            <a:r>
              <a:rPr lang="en-US" sz="1600" b="1">
                <a:latin typeface="Consolas" panose="020B0609020204030204" pitchFamily="49" charset="0"/>
              </a:rPr>
              <a:t>= </a:t>
            </a:r>
            <a:r>
              <a:rPr lang="en-US" sz="16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Task</a:t>
            </a:r>
            <a:r>
              <a:rPr lang="en-US" sz="1600" b="1" smtClean="0">
                <a:latin typeface="Consolas" panose="020B0609020204030204" pitchFamily="49" charset="0"/>
              </a:rPr>
              <a:t>(()=&gt;{…});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 smtClean="0">
                <a:latin typeface="Consolas" panose="020B0609020204030204" pitchFamily="49" charset="0"/>
              </a:rPr>
              <a:t>   taskA.Start();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 smtClean="0">
                <a:latin typeface="Consolas" panose="020B0609020204030204" pitchFamily="49" charset="0"/>
              </a:rPr>
              <a:t>   taskB.Start();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 smtClean="0">
                <a:latin typeface="Consolas" panose="020B0609020204030204" pitchFamily="49" charset="0"/>
              </a:rPr>
              <a:t>   </a:t>
            </a:r>
            <a:r>
              <a:rPr lang="en-US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Task</a:t>
            </a:r>
            <a:r>
              <a:rPr lang="en-US" sz="1600" b="1" smtClean="0">
                <a:latin typeface="Consolas" panose="020B0609020204030204" pitchFamily="49" charset="0"/>
              </a:rPr>
              <a:t>.WaitAll(taskA, taskB);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 smtClean="0">
                <a:latin typeface="Consolas" panose="020B0609020204030204" pitchFamily="49" charset="0"/>
              </a:rPr>
              <a:t>   </a:t>
            </a:r>
            <a:r>
              <a:rPr lang="en-US" sz="1600" b="1" smtClean="0">
                <a:solidFill>
                  <a:srgbClr val="FF0000"/>
                </a:solidFill>
                <a:latin typeface="Consolas" panose="020B0609020204030204" pitchFamily="49" charset="0"/>
              </a:rPr>
              <a:t>return (resultA + resultB)/2;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}</a:t>
            </a:r>
            <a:endParaRPr lang="en-US" sz="1600" b="1" smtClean="0">
              <a:latin typeface="Consolas" panose="020B0609020204030204" pitchFamily="49" charset="0"/>
            </a:endParaRPr>
          </a:p>
        </p:txBody>
      </p:sp>
      <p:sp>
        <p:nvSpPr>
          <p:cNvPr id="9" name="Afrundet rektangel 8"/>
          <p:cNvSpPr/>
          <p:nvPr/>
        </p:nvSpPr>
        <p:spPr>
          <a:xfrm>
            <a:off x="5416217" y="4259178"/>
            <a:ext cx="2003258" cy="1004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r</a:t>
            </a:r>
            <a:r>
              <a:rPr lang="da-DK" sz="2400" smtClean="0"/>
              <a:t>esult</a:t>
            </a:r>
            <a:endParaRPr lang="da-DK" sz="2400"/>
          </a:p>
        </p:txBody>
      </p:sp>
      <p:sp>
        <p:nvSpPr>
          <p:cNvPr id="8" name="Afrundet rektangel 7"/>
          <p:cNvSpPr/>
          <p:nvPr/>
        </p:nvSpPr>
        <p:spPr>
          <a:xfrm>
            <a:off x="6492537" y="1455821"/>
            <a:ext cx="926938" cy="2292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Task</a:t>
            </a:r>
            <a:endParaRPr lang="da-DK" sz="2400"/>
          </a:p>
        </p:txBody>
      </p:sp>
      <p:sp>
        <p:nvSpPr>
          <p:cNvPr id="11" name="Højrepil 10"/>
          <p:cNvSpPr/>
          <p:nvPr/>
        </p:nvSpPr>
        <p:spPr>
          <a:xfrm rot="5400000">
            <a:off x="6498805" y="3875424"/>
            <a:ext cx="914400" cy="56297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400"/>
          </a:p>
        </p:txBody>
      </p:sp>
      <p:sp>
        <p:nvSpPr>
          <p:cNvPr id="12" name="Højrepil 11"/>
          <p:cNvSpPr/>
          <p:nvPr/>
        </p:nvSpPr>
        <p:spPr>
          <a:xfrm rot="5400000">
            <a:off x="5406189" y="3875423"/>
            <a:ext cx="914400" cy="56297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4069789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Opdeling</a:t>
            </a:r>
            <a:r>
              <a:rPr lang="da-DK" smtClean="0"/>
              <a:t> af Tasks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Dikteret af problemets logik</a:t>
            </a:r>
          </a:p>
          <a:p>
            <a:r>
              <a:rPr lang="da-DK" smtClean="0"/>
              <a:t>Nogle gange meget enkelt, andre gange umuligt…</a:t>
            </a:r>
          </a:p>
          <a:p>
            <a:r>
              <a:rPr lang="da-DK" smtClean="0"/>
              <a:t>Hver del-beregning ”pakkes ind” i et </a:t>
            </a:r>
            <a:r>
              <a:rPr lang="da-DK" b="1" smtClean="0"/>
              <a:t>Task</a:t>
            </a:r>
            <a:r>
              <a:rPr lang="da-DK" smtClean="0"/>
              <a:t> objekt</a:t>
            </a:r>
          </a:p>
          <a:p>
            <a:r>
              <a:rPr lang="da-DK" smtClean="0"/>
              <a:t>Sættes i gang med </a:t>
            </a:r>
            <a:r>
              <a:rPr lang="da-DK" b="1" smtClean="0"/>
              <a:t>taskA.Start() </a:t>
            </a:r>
            <a:r>
              <a:rPr lang="da-DK" smtClean="0"/>
              <a:t>eller </a:t>
            </a:r>
            <a:r>
              <a:rPr lang="da-DK" b="1" smtClean="0"/>
              <a:t>Task.Run(…)</a:t>
            </a:r>
          </a:p>
        </p:txBody>
      </p:sp>
    </p:spTree>
    <p:extLst>
      <p:ext uri="{BB962C8B-B14F-4D97-AF65-F5344CB8AC3E}">
        <p14:creationId xmlns:p14="http://schemas.microsoft.com/office/powerpoint/2010/main" val="170238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Opdeling</a:t>
            </a:r>
            <a:r>
              <a:rPr lang="da-DK" smtClean="0"/>
              <a:t> af Tasks – almindelig konstruktion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a-DK" smtClean="0"/>
          </a:p>
          <a:p>
            <a:pPr marL="0" indent="0">
              <a:buNone/>
            </a:pP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000" b="1" smtClean="0">
                <a:latin typeface="Consolas" panose="020B0609020204030204" pitchFamily="49" charset="0"/>
              </a:rPr>
              <a:t>result = 0;</a:t>
            </a:r>
            <a:endParaRPr lang="da-DK" sz="2000" b="1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2000" b="1" smtClean="0">
                <a:solidFill>
                  <a:srgbClr val="FF0000"/>
                </a:solidFill>
                <a:latin typeface="Consolas" panose="020B0609020204030204" pitchFamily="49" charset="0"/>
              </a:rPr>
              <a:t>result = calc(parameter);</a:t>
            </a:r>
          </a:p>
          <a:p>
            <a:pPr marL="0" indent="0">
              <a:buNone/>
            </a:pPr>
            <a:endParaRPr lang="da-DK" sz="2000" b="1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bliver til:</a:t>
            </a:r>
          </a:p>
          <a:p>
            <a:pPr marL="0" indent="0">
              <a:buNone/>
            </a:pPr>
            <a:endParaRPr lang="da-DK" sz="2000" b="1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Task</a:t>
            </a:r>
            <a:r>
              <a:rPr lang="da-DK" sz="2000" b="1">
                <a:latin typeface="Consolas" panose="020B0609020204030204" pitchFamily="49" charset="0"/>
              </a:rPr>
              <a:t> taskA =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Task</a:t>
            </a:r>
            <a:r>
              <a:rPr lang="da-DK" sz="2000" b="1" smtClean="0">
                <a:latin typeface="Consolas" panose="020B0609020204030204" pitchFamily="49" charset="0"/>
              </a:rPr>
              <a:t>(() </a:t>
            </a:r>
            <a:r>
              <a:rPr lang="da-DK" sz="2000" b="1">
                <a:latin typeface="Consolas" panose="020B0609020204030204" pitchFamily="49" charset="0"/>
              </a:rPr>
              <a:t>=&gt; </a:t>
            </a:r>
            <a:r>
              <a:rPr lang="da-DK" sz="2000" b="1" smtClean="0">
                <a:latin typeface="Consolas" panose="020B0609020204030204" pitchFamily="49" charset="0"/>
              </a:rPr>
              <a:t>{ </a:t>
            </a:r>
            <a:r>
              <a:rPr lang="da-DK" sz="2000" b="1" smtClean="0">
                <a:solidFill>
                  <a:srgbClr val="FF0000"/>
                </a:solidFill>
                <a:latin typeface="Consolas" panose="020B0609020204030204" pitchFamily="49" charset="0"/>
              </a:rPr>
              <a:t>result </a:t>
            </a:r>
            <a:r>
              <a:rPr lang="da-DK" sz="2000" b="1">
                <a:solidFill>
                  <a:srgbClr val="FF0000"/>
                </a:solidFill>
                <a:latin typeface="Consolas" panose="020B0609020204030204" pitchFamily="49" charset="0"/>
              </a:rPr>
              <a:t>= </a:t>
            </a:r>
            <a:r>
              <a:rPr lang="da-DK" sz="2000" b="1">
                <a:solidFill>
                  <a:srgbClr val="FF0000"/>
                </a:solidFill>
                <a:latin typeface="Consolas" panose="020B0609020204030204" pitchFamily="49" charset="0"/>
              </a:rPr>
              <a:t>calc(parameter</a:t>
            </a:r>
            <a:r>
              <a:rPr lang="da-DK" sz="2000" b="1" smtClean="0">
                <a:solidFill>
                  <a:srgbClr val="FF0000"/>
                </a:solidFill>
                <a:latin typeface="Consolas" panose="020B0609020204030204" pitchFamily="49" charset="0"/>
              </a:rPr>
              <a:t>); </a:t>
            </a:r>
            <a:r>
              <a:rPr lang="da-DK" sz="2000" b="1" smtClean="0"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da-DK" sz="2000" b="1" smtClean="0">
                <a:latin typeface="Consolas" panose="020B0609020204030204" pitchFamily="49" charset="0"/>
              </a:rPr>
              <a:t>taskA.Start();</a:t>
            </a:r>
            <a:endParaRPr lang="da-DK" sz="20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53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Synkronisering</a:t>
            </a:r>
            <a:r>
              <a:rPr lang="da-DK" smtClean="0"/>
              <a:t> af Tasks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071187" cy="4351338"/>
          </a:xfrm>
        </p:spPr>
        <p:txBody>
          <a:bodyPr/>
          <a:lstStyle/>
          <a:p>
            <a:r>
              <a:rPr lang="da-DK" smtClean="0"/>
              <a:t>På et tidspunkt giver det muligvis ikke mening at fortsætte, før betingelser omkring de startede </a:t>
            </a:r>
            <a:r>
              <a:rPr lang="da-DK" b="1" smtClean="0"/>
              <a:t>Tasks</a:t>
            </a:r>
            <a:r>
              <a:rPr lang="da-DK" smtClean="0"/>
              <a:t> er opfyldt</a:t>
            </a:r>
          </a:p>
          <a:p>
            <a:pPr lvl="1"/>
            <a:r>
              <a:rPr lang="da-DK" b="1" smtClean="0"/>
              <a:t>taskA.Wait()</a:t>
            </a:r>
            <a:r>
              <a:rPr lang="da-DK" smtClean="0"/>
              <a:t>: Vent, indtil </a:t>
            </a:r>
            <a:r>
              <a:rPr lang="da-DK" b="1" smtClean="0"/>
              <a:t>taskA</a:t>
            </a:r>
            <a:r>
              <a:rPr lang="da-DK" smtClean="0"/>
              <a:t> er færdig</a:t>
            </a:r>
          </a:p>
          <a:p>
            <a:pPr lvl="1"/>
            <a:r>
              <a:rPr lang="da-DK" b="1" smtClean="0"/>
              <a:t>Task.WaitAll(taskA, taskB, taskC)</a:t>
            </a:r>
            <a:r>
              <a:rPr lang="da-DK" smtClean="0"/>
              <a:t>: Vent, indtil </a:t>
            </a:r>
            <a:r>
              <a:rPr lang="da-DK" u="sng" smtClean="0"/>
              <a:t>alle</a:t>
            </a:r>
            <a:r>
              <a:rPr lang="da-DK" smtClean="0"/>
              <a:t> de angivne tasks er færdige</a:t>
            </a:r>
          </a:p>
          <a:p>
            <a:pPr lvl="1"/>
            <a:r>
              <a:rPr lang="da-DK" b="1" smtClean="0"/>
              <a:t>Task.WaitAny(taskA</a:t>
            </a:r>
            <a:r>
              <a:rPr lang="da-DK" b="1"/>
              <a:t>, taskB, taskC)</a:t>
            </a:r>
            <a:r>
              <a:rPr lang="da-DK"/>
              <a:t>: Vent, </a:t>
            </a:r>
            <a:r>
              <a:rPr lang="da-DK"/>
              <a:t>indtil </a:t>
            </a:r>
            <a:r>
              <a:rPr lang="da-DK" u="sng" smtClean="0"/>
              <a:t>mindst en</a:t>
            </a:r>
            <a:r>
              <a:rPr lang="da-DK" smtClean="0"/>
              <a:t> af de </a:t>
            </a:r>
            <a:r>
              <a:rPr lang="da-DK"/>
              <a:t>angivne tasks </a:t>
            </a:r>
            <a:r>
              <a:rPr lang="da-DK"/>
              <a:t>er </a:t>
            </a:r>
            <a:r>
              <a:rPr lang="da-DK" smtClean="0"/>
              <a:t>færdige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8311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227130" y="690880"/>
            <a:ext cx="9637297" cy="2262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WaitAll</a:t>
            </a:r>
            <a:endParaRPr lang="da-DK" sz="4800"/>
          </a:p>
        </p:txBody>
      </p:sp>
      <p:sp>
        <p:nvSpPr>
          <p:cNvPr id="3" name="Afrundet rektangel 2"/>
          <p:cNvSpPr/>
          <p:nvPr/>
        </p:nvSpPr>
        <p:spPr>
          <a:xfrm>
            <a:off x="1880536" y="1739653"/>
            <a:ext cx="2003258" cy="100463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taskA.Wait()</a:t>
            </a:r>
            <a:endParaRPr lang="da-DK" sz="2400"/>
          </a:p>
        </p:txBody>
      </p:sp>
      <p:sp>
        <p:nvSpPr>
          <p:cNvPr id="5" name="Afrundet rektangel 4"/>
          <p:cNvSpPr/>
          <p:nvPr/>
        </p:nvSpPr>
        <p:spPr>
          <a:xfrm>
            <a:off x="4972563" y="1739653"/>
            <a:ext cx="2003258" cy="100463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taskB.Wait</a:t>
            </a:r>
            <a:r>
              <a:rPr lang="da-DK" sz="2400"/>
              <a:t>()</a:t>
            </a:r>
            <a:endParaRPr lang="da-DK" sz="2400"/>
          </a:p>
        </p:txBody>
      </p:sp>
      <p:sp>
        <p:nvSpPr>
          <p:cNvPr id="6" name="Afrundet rektangel 5"/>
          <p:cNvSpPr/>
          <p:nvPr/>
        </p:nvSpPr>
        <p:spPr>
          <a:xfrm>
            <a:off x="7996699" y="1739652"/>
            <a:ext cx="2003258" cy="100463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taskC.Wait</a:t>
            </a:r>
            <a:r>
              <a:rPr lang="da-DK" sz="2400"/>
              <a:t>()</a:t>
            </a:r>
            <a:endParaRPr lang="da-DK" sz="2400"/>
          </a:p>
        </p:txBody>
      </p:sp>
      <p:sp>
        <p:nvSpPr>
          <p:cNvPr id="2" name="Tekstfelt 1"/>
          <p:cNvSpPr txBox="1"/>
          <p:nvPr/>
        </p:nvSpPr>
        <p:spPr>
          <a:xfrm>
            <a:off x="4055320" y="1949582"/>
            <a:ext cx="7457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smtClean="0">
                <a:solidFill>
                  <a:schemeClr val="bg1"/>
                </a:solidFill>
              </a:rPr>
              <a:t>&amp;&amp;</a:t>
            </a:r>
            <a:endParaRPr lang="da-DK" sz="3200">
              <a:solidFill>
                <a:schemeClr val="bg1"/>
              </a:solidFill>
            </a:endParaRPr>
          </a:p>
        </p:txBody>
      </p:sp>
      <p:sp>
        <p:nvSpPr>
          <p:cNvPr id="7" name="Tekstfelt 6"/>
          <p:cNvSpPr txBox="1"/>
          <p:nvPr/>
        </p:nvSpPr>
        <p:spPr>
          <a:xfrm>
            <a:off x="7132229" y="1984538"/>
            <a:ext cx="7457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smtClean="0">
                <a:solidFill>
                  <a:schemeClr val="bg1"/>
                </a:solidFill>
              </a:rPr>
              <a:t>&amp;&amp;</a:t>
            </a:r>
            <a:endParaRPr lang="da-DK" sz="3200">
              <a:solidFill>
                <a:schemeClr val="bg1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1227130" y="3688080"/>
            <a:ext cx="9637297" cy="226229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WaitAny</a:t>
            </a:r>
            <a:endParaRPr lang="da-DK" sz="4800"/>
          </a:p>
        </p:txBody>
      </p:sp>
      <p:sp>
        <p:nvSpPr>
          <p:cNvPr id="9" name="Afrundet rektangel 8"/>
          <p:cNvSpPr/>
          <p:nvPr/>
        </p:nvSpPr>
        <p:spPr>
          <a:xfrm>
            <a:off x="1880536" y="4736853"/>
            <a:ext cx="2003258" cy="100463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taskA.Wait()</a:t>
            </a:r>
            <a:endParaRPr lang="da-DK" sz="2400"/>
          </a:p>
        </p:txBody>
      </p:sp>
      <p:sp>
        <p:nvSpPr>
          <p:cNvPr id="10" name="Afrundet rektangel 9"/>
          <p:cNvSpPr/>
          <p:nvPr/>
        </p:nvSpPr>
        <p:spPr>
          <a:xfrm>
            <a:off x="4972563" y="4736853"/>
            <a:ext cx="2003258" cy="100463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taskB.Wait</a:t>
            </a:r>
            <a:r>
              <a:rPr lang="da-DK" sz="2400"/>
              <a:t>()</a:t>
            </a:r>
            <a:endParaRPr lang="da-DK" sz="2400"/>
          </a:p>
        </p:txBody>
      </p:sp>
      <p:sp>
        <p:nvSpPr>
          <p:cNvPr id="11" name="Afrundet rektangel 10"/>
          <p:cNvSpPr/>
          <p:nvPr/>
        </p:nvSpPr>
        <p:spPr>
          <a:xfrm>
            <a:off x="7996699" y="4736852"/>
            <a:ext cx="2003258" cy="100463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taskC.Wait</a:t>
            </a:r>
            <a:r>
              <a:rPr lang="da-DK" sz="2400"/>
              <a:t>()</a:t>
            </a:r>
            <a:endParaRPr lang="da-DK" sz="2400"/>
          </a:p>
        </p:txBody>
      </p:sp>
      <p:sp>
        <p:nvSpPr>
          <p:cNvPr id="12" name="Tekstfelt 11"/>
          <p:cNvSpPr txBox="1"/>
          <p:nvPr/>
        </p:nvSpPr>
        <p:spPr>
          <a:xfrm>
            <a:off x="4055320" y="4946782"/>
            <a:ext cx="562975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da-DK" sz="3200" smtClean="0">
                <a:solidFill>
                  <a:schemeClr val="bg1"/>
                </a:solidFill>
              </a:rPr>
              <a:t>||</a:t>
            </a:r>
            <a:endParaRPr lang="da-DK" sz="3200">
              <a:solidFill>
                <a:schemeClr val="bg1"/>
              </a:solidFill>
            </a:endParaRPr>
          </a:p>
        </p:txBody>
      </p:sp>
      <p:sp>
        <p:nvSpPr>
          <p:cNvPr id="13" name="Tekstfelt 12"/>
          <p:cNvSpPr txBox="1"/>
          <p:nvPr/>
        </p:nvSpPr>
        <p:spPr>
          <a:xfrm>
            <a:off x="7132229" y="4981738"/>
            <a:ext cx="562975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da-DK" sz="3200" smtClean="0">
                <a:solidFill>
                  <a:schemeClr val="bg1"/>
                </a:solidFill>
              </a:rPr>
              <a:t>||</a:t>
            </a:r>
            <a:endParaRPr lang="da-DK" sz="3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388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Annullering</a:t>
            </a:r>
            <a:r>
              <a:rPr lang="da-DK" smtClean="0"/>
              <a:t> af Tasks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545320" cy="4351338"/>
          </a:xfrm>
        </p:spPr>
        <p:txBody>
          <a:bodyPr/>
          <a:lstStyle/>
          <a:p>
            <a:r>
              <a:rPr lang="da-DK" smtClean="0"/>
              <a:t>Skaberen af en </a:t>
            </a:r>
            <a:r>
              <a:rPr lang="da-DK" b="1" smtClean="0"/>
              <a:t>Task</a:t>
            </a:r>
            <a:r>
              <a:rPr lang="da-DK" smtClean="0"/>
              <a:t> kan </a:t>
            </a:r>
            <a:r>
              <a:rPr lang="da-DK" u="sng" smtClean="0"/>
              <a:t>ikke</a:t>
            </a:r>
            <a:r>
              <a:rPr lang="da-DK" smtClean="0"/>
              <a:t> uden videre annullere en </a:t>
            </a:r>
            <a:r>
              <a:rPr lang="da-DK" b="1" smtClean="0"/>
              <a:t>Task</a:t>
            </a:r>
          </a:p>
          <a:p>
            <a:r>
              <a:rPr lang="da-DK" smtClean="0"/>
              <a:t>Skaberen kan ”anmode” en </a:t>
            </a:r>
            <a:r>
              <a:rPr lang="da-DK" b="1" smtClean="0"/>
              <a:t>Task</a:t>
            </a:r>
            <a:r>
              <a:rPr lang="da-DK" smtClean="0"/>
              <a:t> om at stoppe</a:t>
            </a:r>
          </a:p>
          <a:p>
            <a:r>
              <a:rPr lang="da-DK" smtClean="0"/>
              <a:t>Den anmodede </a:t>
            </a:r>
            <a:r>
              <a:rPr lang="da-DK" b="1" smtClean="0"/>
              <a:t>Task</a:t>
            </a:r>
            <a:r>
              <a:rPr lang="da-DK" smtClean="0"/>
              <a:t> kan nu rydde pænt op efter sig, og efterfølgende lukke ned</a:t>
            </a:r>
          </a:p>
          <a:p>
            <a:r>
              <a:rPr lang="da-DK" smtClean="0"/>
              <a:t>Samarbejdet foregår via et såkaldt </a:t>
            </a:r>
            <a:r>
              <a:rPr lang="da-DK" b="1" smtClean="0"/>
              <a:t>cancellation token</a:t>
            </a:r>
          </a:p>
        </p:txBody>
      </p:sp>
    </p:spTree>
    <p:extLst>
      <p:ext uri="{BB962C8B-B14F-4D97-AF65-F5344CB8AC3E}">
        <p14:creationId xmlns:p14="http://schemas.microsoft.com/office/powerpoint/2010/main" val="337961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765387"/>
            <a:ext cx="10515600" cy="54115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a-DK" sz="180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b="1" smtClean="0">
                <a:latin typeface="Consolas" panose="020B0609020204030204" pitchFamily="49" charset="0"/>
              </a:rPr>
              <a:t> </a:t>
            </a:r>
            <a:r>
              <a:rPr lang="en-US" sz="2000" b="1">
                <a:latin typeface="Consolas" panose="020B0609020204030204" pitchFamily="49" charset="0"/>
              </a:rPr>
              <a:t>CalcA</a:t>
            </a:r>
            <a:r>
              <a:rPr lang="en-US" sz="2000" b="1" smtClean="0">
                <a:latin typeface="Consolas" panose="020B0609020204030204" pitchFamily="49" charset="0"/>
              </a:rPr>
              <a:t>()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while</a:t>
            </a:r>
            <a:r>
              <a:rPr lang="en-US" sz="2000" b="1" smtClean="0">
                <a:latin typeface="Consolas" panose="020B0609020204030204" pitchFamily="49" charset="0"/>
              </a:rPr>
              <a:t> (</a:t>
            </a:r>
            <a:r>
              <a:rPr lang="en-US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/* termination conditions */</a:t>
            </a:r>
            <a:r>
              <a:rPr lang="en-US" sz="2000" b="1" smtClean="0">
                <a:latin typeface="Consolas" panose="020B0609020204030204" pitchFamily="49" charset="0"/>
              </a:rPr>
              <a:t>)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latin typeface="Consolas" panose="020B0609020204030204" pitchFamily="49" charset="0"/>
              </a:rPr>
              <a:t>    {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latin typeface="Consolas" panose="020B0609020204030204" pitchFamily="49" charset="0"/>
              </a:rPr>
              <a:t>        </a:t>
            </a: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Keep doing work</a:t>
            </a:r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latin typeface="Consolas" panose="020B0609020204030204" pitchFamily="49" charset="0"/>
              </a:rPr>
              <a:t>    }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>
                <a:latin typeface="Consolas" panose="020B0609020204030204" pitchFamily="49" charset="0"/>
              </a:rPr>
              <a:t> 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latin typeface="Consolas" panose="020B0609020204030204" pitchFamily="49" charset="0"/>
              </a:rPr>
              <a:t>    </a:t>
            </a: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 any operations needed </a:t>
            </a: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before </a:t>
            </a:r>
            <a:r>
              <a:rPr lang="en-US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finishing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 sz="2000" b="1" smtClean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76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765387"/>
            <a:ext cx="10947400" cy="54115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a-DK" sz="180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b="1" smtClean="0">
                <a:latin typeface="Consolas" panose="020B0609020204030204" pitchFamily="49" charset="0"/>
              </a:rPr>
              <a:t> </a:t>
            </a:r>
            <a:r>
              <a:rPr lang="en-US" sz="2000" b="1">
                <a:latin typeface="Consolas" panose="020B0609020204030204" pitchFamily="49" charset="0"/>
              </a:rPr>
              <a:t>CalcA(</a:t>
            </a:r>
            <a:r>
              <a:rPr lang="en-US" sz="2000" b="1">
                <a:solidFill>
                  <a:srgbClr val="FF0000"/>
                </a:solidFill>
                <a:latin typeface="Consolas" panose="020B0609020204030204" pitchFamily="49" charset="0"/>
              </a:rPr>
              <a:t>CancellationToken token</a:t>
            </a:r>
            <a:r>
              <a:rPr lang="en-US" sz="2000" b="1">
                <a:latin typeface="Consolas" panose="020B0609020204030204" pitchFamily="49" charset="0"/>
              </a:rPr>
              <a:t>)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while</a:t>
            </a:r>
            <a:r>
              <a:rPr lang="en-US" sz="2000" b="1" smtClean="0">
                <a:latin typeface="Consolas" panose="020B0609020204030204" pitchFamily="49" charset="0"/>
              </a:rPr>
              <a:t> </a:t>
            </a:r>
            <a:r>
              <a:rPr lang="en-US" sz="2000" b="1">
                <a:latin typeface="Consolas" panose="020B0609020204030204" pitchFamily="49" charset="0"/>
              </a:rPr>
              <a:t>(</a:t>
            </a:r>
            <a:r>
              <a:rPr lang="en-US" sz="2000" b="1">
                <a:solidFill>
                  <a:srgbClr val="FF0000"/>
                </a:solidFill>
                <a:latin typeface="Consolas" panose="020B0609020204030204" pitchFamily="49" charset="0"/>
              </a:rPr>
              <a:t>!token.IsCancellationRequested &amp;&amp;</a:t>
            </a:r>
            <a:r>
              <a:rPr lang="en-US" sz="2000" b="1">
                <a:latin typeface="Consolas" panose="020B0609020204030204" pitchFamily="49" charset="0"/>
              </a:rPr>
              <a:t> </a:t>
            </a: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/* </a:t>
            </a:r>
            <a:r>
              <a:rPr lang="en-US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termination conditions */</a:t>
            </a:r>
            <a:r>
              <a:rPr lang="en-US" sz="2000" b="1" smtClean="0">
                <a:latin typeface="Consolas" panose="020B0609020204030204" pitchFamily="49" charset="0"/>
              </a:rPr>
              <a:t>)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latin typeface="Consolas" panose="020B0609020204030204" pitchFamily="49" charset="0"/>
              </a:rPr>
              <a:t>    {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latin typeface="Consolas" panose="020B0609020204030204" pitchFamily="49" charset="0"/>
              </a:rPr>
              <a:t>        // </a:t>
            </a:r>
            <a:r>
              <a:rPr lang="en-US" sz="2000" b="1">
                <a:latin typeface="Consolas" panose="020B0609020204030204" pitchFamily="49" charset="0"/>
              </a:rPr>
              <a:t>Keep doing work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latin typeface="Consolas" panose="020B0609020204030204" pitchFamily="49" charset="0"/>
              </a:rPr>
              <a:t>    }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>
                <a:latin typeface="Consolas" panose="020B0609020204030204" pitchFamily="49" charset="0"/>
              </a:rPr>
              <a:t> 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solidFill>
                  <a:srgbClr val="FF0000"/>
                </a:solidFill>
                <a:latin typeface="Consolas" panose="020B0609020204030204" pitchFamily="49" charset="0"/>
              </a:rPr>
              <a:t>    if </a:t>
            </a:r>
            <a:r>
              <a:rPr lang="en-US" sz="2000" b="1">
                <a:solidFill>
                  <a:srgbClr val="FF0000"/>
                </a:solidFill>
                <a:latin typeface="Consolas" panose="020B0609020204030204" pitchFamily="49" charset="0"/>
              </a:rPr>
              <a:t>(token.IsCancellationRequested)</a:t>
            </a:r>
            <a:endParaRPr lang="da-DK" sz="2000" b="1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solidFill>
                  <a:srgbClr val="FF0000"/>
                </a:solidFill>
                <a:latin typeface="Consolas" panose="020B0609020204030204" pitchFamily="49" charset="0"/>
              </a:rPr>
              <a:t>    {</a:t>
            </a:r>
            <a:endParaRPr lang="da-DK" sz="2000" b="1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solidFill>
                  <a:srgbClr val="FF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>
                <a:solidFill>
                  <a:srgbClr val="FF0000"/>
                </a:solidFill>
                <a:latin typeface="Consolas" panose="020B0609020204030204" pitchFamily="49" charset="0"/>
              </a:rPr>
              <a:t>// Do any operations needed </a:t>
            </a:r>
            <a:r>
              <a:rPr lang="en-US" sz="2000" b="1">
                <a:solidFill>
                  <a:srgbClr val="FF0000"/>
                </a:solidFill>
                <a:latin typeface="Consolas" panose="020B0609020204030204" pitchFamily="49" charset="0"/>
              </a:rPr>
              <a:t>before </a:t>
            </a:r>
            <a:r>
              <a:rPr lang="en-US" sz="2000" b="1" smtClean="0">
                <a:solidFill>
                  <a:srgbClr val="FF0000"/>
                </a:solidFill>
                <a:latin typeface="Consolas" panose="020B0609020204030204" pitchFamily="49" charset="0"/>
              </a:rPr>
              <a:t>cancelling</a:t>
            </a:r>
            <a:endParaRPr lang="da-DK" sz="2000" b="1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solidFill>
                  <a:srgbClr val="FF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b="1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// </a:t>
            </a: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 any operations needed </a:t>
            </a: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before </a:t>
            </a:r>
            <a:r>
              <a:rPr lang="en-US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finishing</a:t>
            </a:r>
            <a:endParaRPr lang="da-DK" sz="2000" b="1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 sz="2000" b="1" smtClean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152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58520" y="765387"/>
            <a:ext cx="10515600" cy="54115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a-DK" smtClean="0"/>
          </a:p>
          <a:p>
            <a:pPr marL="0" indent="0">
              <a:buNone/>
            </a:pP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CancellationTokenSource</a:t>
            </a:r>
            <a:r>
              <a:rPr lang="en-US" sz="2000" b="1">
                <a:latin typeface="Consolas" panose="020B0609020204030204" pitchFamily="49" charset="0"/>
              </a:rPr>
              <a:t> tokenSource =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000" b="1">
                <a:latin typeface="Consolas" panose="020B0609020204030204" pitchFamily="49" charset="0"/>
              </a:rPr>
              <a:t> </a:t>
            </a: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CancellationTokenSource</a:t>
            </a:r>
            <a:r>
              <a:rPr lang="en-US" sz="2000" b="1" smtClean="0">
                <a:latin typeface="Consolas" panose="020B0609020204030204" pitchFamily="49" charset="0"/>
              </a:rPr>
              <a:t>();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CancellationToken</a:t>
            </a:r>
            <a:r>
              <a:rPr lang="en-US" sz="2000" b="1">
                <a:latin typeface="Consolas" panose="020B0609020204030204" pitchFamily="49" charset="0"/>
              </a:rPr>
              <a:t> token = tokenSource.Token;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>
                <a:latin typeface="Consolas" panose="020B0609020204030204" pitchFamily="49" charset="0"/>
              </a:rPr>
              <a:t> 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Task</a:t>
            </a:r>
            <a:r>
              <a:rPr lang="en-US" sz="2000" b="1">
                <a:latin typeface="Consolas" panose="020B0609020204030204" pitchFamily="49" charset="0"/>
              </a:rPr>
              <a:t> taskCalcA </a:t>
            </a:r>
            <a:r>
              <a:rPr lang="en-US" sz="2000" b="1">
                <a:latin typeface="Consolas" panose="020B0609020204030204" pitchFamily="49" charset="0"/>
              </a:rPr>
              <a:t>= </a:t>
            </a: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Task</a:t>
            </a:r>
            <a:r>
              <a:rPr lang="en-US" sz="2000" b="1" smtClean="0">
                <a:latin typeface="Consolas" panose="020B0609020204030204" pitchFamily="49" charset="0"/>
              </a:rPr>
              <a:t>.Run</a:t>
            </a:r>
            <a:r>
              <a:rPr lang="en-US" sz="2000" b="1">
                <a:latin typeface="Consolas" panose="020B0609020204030204" pitchFamily="49" charset="0"/>
              </a:rPr>
              <a:t>(() =&gt; CalcA(token), </a:t>
            </a:r>
            <a:r>
              <a:rPr lang="en-US" sz="2000" b="1">
                <a:latin typeface="Consolas" panose="020B0609020204030204" pitchFamily="49" charset="0"/>
              </a:rPr>
              <a:t>token</a:t>
            </a:r>
            <a:r>
              <a:rPr lang="en-US" sz="2000" b="1" smtClean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000" b="1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Do some work…</a:t>
            </a:r>
          </a:p>
          <a:p>
            <a:pPr marL="0" indent="0">
              <a:buNone/>
            </a:pPr>
            <a:endParaRPr lang="en-US" sz="2000" b="1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smtClean="0">
                <a:latin typeface="Consolas" panose="020B0609020204030204" pitchFamily="49" charset="0"/>
              </a:rPr>
              <a:t>tokenSource.Cancel();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 sz="2000" b="1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 sz="2000" b="1" smtClean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80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7593932" y="646530"/>
            <a:ext cx="4449679" cy="151313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1" smtClean="0">
                <a:latin typeface="Consolas" panose="020B0609020204030204" pitchFamily="49" charset="0"/>
              </a:rPr>
              <a:t>InvokeFromGUI()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 </a:t>
            </a:r>
            <a:r>
              <a:rPr lang="en-US" sz="1800" b="1" smtClean="0">
                <a:latin typeface="Consolas" panose="020B0609020204030204" pitchFamily="49" charset="0"/>
              </a:rPr>
              <a:t>   </a:t>
            </a:r>
            <a:r>
              <a:rPr lang="en-US" sz="18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800" b="1" smtClean="0">
                <a:latin typeface="Consolas" panose="020B0609020204030204" pitchFamily="49" charset="0"/>
              </a:rPr>
              <a:t> result = worker.DoCalc();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 </a:t>
            </a:r>
            <a:r>
              <a:rPr lang="en-US" sz="1800" b="1" smtClean="0">
                <a:latin typeface="Consolas" panose="020B0609020204030204" pitchFamily="49" charset="0"/>
              </a:rPr>
              <a:t>   </a:t>
            </a:r>
            <a:r>
              <a:rPr lang="en-US" sz="18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sz="1800" b="1" smtClean="0">
                <a:latin typeface="Consolas" panose="020B0609020204030204" pitchFamily="49" charset="0"/>
              </a:rPr>
              <a:t> result;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}</a:t>
            </a:r>
            <a:endParaRPr lang="en-US" sz="1800" b="1" smtClean="0">
              <a:latin typeface="Consolas" panose="020B0609020204030204" pitchFamily="49" charset="0"/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469232" y="1455821"/>
            <a:ext cx="2003258" cy="388018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200" smtClean="0"/>
              <a:t>GUI</a:t>
            </a:r>
            <a:endParaRPr lang="da-DK" sz="7200"/>
          </a:p>
        </p:txBody>
      </p:sp>
    </p:spTree>
    <p:extLst>
      <p:ext uri="{BB962C8B-B14F-4D97-AF65-F5344CB8AC3E}">
        <p14:creationId xmlns:p14="http://schemas.microsoft.com/office/powerpoint/2010/main" val="33365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Komplikationer…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En </a:t>
            </a:r>
            <a:r>
              <a:rPr lang="da-DK" b="1" smtClean="0"/>
              <a:t>Task</a:t>
            </a:r>
            <a:r>
              <a:rPr lang="da-DK" smtClean="0"/>
              <a:t> kan til et givent tidspunkt være i en af disse tilstande:</a:t>
            </a:r>
          </a:p>
          <a:p>
            <a:pPr lvl="1"/>
            <a:r>
              <a:rPr lang="en-US" b="1"/>
              <a:t>Created</a:t>
            </a:r>
            <a:r>
              <a:rPr lang="en-US"/>
              <a:t>: </a:t>
            </a:r>
            <a:r>
              <a:rPr lang="en-US"/>
              <a:t>Task </a:t>
            </a:r>
            <a:r>
              <a:rPr lang="en-US" smtClean="0"/>
              <a:t>er skabt, men ikke skemalagt til at blive sat i gang</a:t>
            </a:r>
            <a:endParaRPr lang="da-DK"/>
          </a:p>
          <a:p>
            <a:pPr lvl="1"/>
            <a:r>
              <a:rPr lang="en-US" b="1"/>
              <a:t>WaitingToRun</a:t>
            </a:r>
            <a:r>
              <a:rPr lang="en-US"/>
              <a:t>: </a:t>
            </a:r>
            <a:r>
              <a:rPr lang="en-US"/>
              <a:t>Task </a:t>
            </a:r>
            <a:r>
              <a:rPr lang="en-US" smtClean="0"/>
              <a:t>er skabt og skemalagt, men ikke sat i gang</a:t>
            </a:r>
            <a:endParaRPr lang="da-DK"/>
          </a:p>
          <a:p>
            <a:pPr lvl="1"/>
            <a:r>
              <a:rPr lang="en-US" b="1"/>
              <a:t>Running</a:t>
            </a:r>
            <a:r>
              <a:rPr lang="en-US"/>
              <a:t>: </a:t>
            </a:r>
            <a:r>
              <a:rPr lang="en-US"/>
              <a:t>Task </a:t>
            </a:r>
            <a:r>
              <a:rPr lang="en-US" smtClean="0"/>
              <a:t>er i gang</a:t>
            </a:r>
            <a:endParaRPr lang="da-DK"/>
          </a:p>
          <a:p>
            <a:pPr lvl="1"/>
            <a:r>
              <a:rPr lang="en-US" b="1"/>
              <a:t>RanToCompletion</a:t>
            </a:r>
            <a:r>
              <a:rPr lang="en-US"/>
              <a:t>: </a:t>
            </a:r>
            <a:r>
              <a:rPr lang="en-US"/>
              <a:t>Task </a:t>
            </a:r>
            <a:r>
              <a:rPr lang="en-US" smtClean="0"/>
              <a:t>blev afviklet normalt</a:t>
            </a:r>
            <a:endParaRPr lang="da-DK"/>
          </a:p>
          <a:p>
            <a:pPr lvl="1"/>
            <a:r>
              <a:rPr lang="en-US" b="1"/>
              <a:t>Cancelled</a:t>
            </a:r>
            <a:r>
              <a:rPr lang="en-US"/>
              <a:t>: </a:t>
            </a:r>
            <a:r>
              <a:rPr lang="en-US"/>
              <a:t>Task </a:t>
            </a:r>
            <a:r>
              <a:rPr lang="en-US" smtClean="0"/>
              <a:t>er blevet annulleret</a:t>
            </a:r>
            <a:endParaRPr lang="da-DK"/>
          </a:p>
          <a:p>
            <a:pPr lvl="1"/>
            <a:r>
              <a:rPr lang="en-US" b="1"/>
              <a:t>Faulted</a:t>
            </a:r>
            <a:r>
              <a:rPr lang="en-US"/>
              <a:t>: </a:t>
            </a:r>
            <a:r>
              <a:rPr lang="en-US"/>
              <a:t>Task </a:t>
            </a:r>
            <a:r>
              <a:rPr lang="en-US" smtClean="0"/>
              <a:t>kastede en exception</a:t>
            </a:r>
            <a:endParaRPr lang="da-DK" b="1"/>
          </a:p>
          <a:p>
            <a:r>
              <a:rPr lang="da-DK" smtClean="0"/>
              <a:t>Hvordan håndteres alle mulige kombinationer…?</a:t>
            </a:r>
          </a:p>
          <a:p>
            <a:r>
              <a:rPr lang="da-DK" smtClean="0"/>
              <a:t>Der kan blive smidt flere exceptions samtidigt…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4244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Simplifikationer…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Den samme beregning skal udføres for et stort antal værdier…</a:t>
            </a:r>
          </a:p>
          <a:p>
            <a:r>
              <a:rPr lang="da-DK" smtClean="0"/>
              <a:t>Beregningerne er uafhængige…</a:t>
            </a:r>
          </a:p>
          <a:p>
            <a:r>
              <a:rPr lang="da-DK" smtClean="0"/>
              <a:t>…benyt </a:t>
            </a:r>
            <a:r>
              <a:rPr lang="da-DK" b="1" smtClean="0"/>
              <a:t>Parallel.For(…)</a:t>
            </a:r>
            <a:endParaRPr lang="da-DK" b="1"/>
          </a:p>
        </p:txBody>
      </p:sp>
    </p:spTree>
    <p:extLst>
      <p:ext uri="{BB962C8B-B14F-4D97-AF65-F5344CB8AC3E}">
        <p14:creationId xmlns:p14="http://schemas.microsoft.com/office/powerpoint/2010/main" val="232838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58520" y="765387"/>
            <a:ext cx="10515600" cy="54115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en-US" sz="2400" b="1" smtClean="0">
                <a:latin typeface="Consolas" panose="020B0609020204030204" pitchFamily="49" charset="0"/>
              </a:rPr>
              <a:t> (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latin typeface="Consolas" panose="020B0609020204030204" pitchFamily="49" charset="0"/>
              </a:rPr>
              <a:t>i = 0; i </a:t>
            </a:r>
            <a:r>
              <a:rPr lang="en-US" sz="2400" b="1">
                <a:latin typeface="Consolas" panose="020B0609020204030204" pitchFamily="49" charset="0"/>
              </a:rPr>
              <a:t>&lt; </a:t>
            </a:r>
            <a:r>
              <a:rPr lang="en-US" sz="2400" b="1" smtClean="0">
                <a:latin typeface="Consolas" panose="020B0609020204030204" pitchFamily="49" charset="0"/>
              </a:rPr>
              <a:t>100</a:t>
            </a:r>
            <a:r>
              <a:rPr lang="en-US" sz="2400" b="1">
                <a:latin typeface="Consolas" panose="020B0609020204030204" pitchFamily="49" charset="0"/>
              </a:rPr>
              <a:t>; i++)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smtClean="0">
                <a:latin typeface="Consolas" panose="020B0609020204030204" pitchFamily="49" charset="0"/>
              </a:rPr>
              <a:t>    Calculate(i</a:t>
            </a:r>
            <a:r>
              <a:rPr lang="en-US" sz="2400" b="1">
                <a:latin typeface="Consolas" panose="020B0609020204030204" pitchFamily="49" charset="0"/>
              </a:rPr>
              <a:t>);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1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 sz="2000" b="1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 sz="2000" b="1" smtClean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26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58520" y="765387"/>
            <a:ext cx="10515600" cy="54115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en-US" sz="2400" b="1" smtClean="0">
                <a:latin typeface="Consolas" panose="020B0609020204030204" pitchFamily="49" charset="0"/>
              </a:rPr>
              <a:t> (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latin typeface="Consolas" panose="020B0609020204030204" pitchFamily="49" charset="0"/>
              </a:rPr>
              <a:t>i = 0; i </a:t>
            </a:r>
            <a:r>
              <a:rPr lang="en-US" sz="2400" b="1">
                <a:latin typeface="Consolas" panose="020B0609020204030204" pitchFamily="49" charset="0"/>
              </a:rPr>
              <a:t>&lt; </a:t>
            </a:r>
            <a:r>
              <a:rPr lang="en-US" sz="2400" b="1" smtClean="0">
                <a:latin typeface="Consolas" panose="020B0609020204030204" pitchFamily="49" charset="0"/>
              </a:rPr>
              <a:t>100</a:t>
            </a:r>
            <a:r>
              <a:rPr lang="en-US" sz="2400" b="1">
                <a:latin typeface="Consolas" panose="020B0609020204030204" pitchFamily="49" charset="0"/>
              </a:rPr>
              <a:t>; i++)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smtClean="0">
                <a:latin typeface="Consolas" panose="020B0609020204030204" pitchFamily="49" charset="0"/>
              </a:rPr>
              <a:t>    Calculate(i</a:t>
            </a:r>
            <a:r>
              <a:rPr lang="en-US" sz="2400" b="1">
                <a:latin typeface="Consolas" panose="020B0609020204030204" pitchFamily="49" charset="0"/>
              </a:rPr>
              <a:t>);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1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 in parallel</a:t>
            </a:r>
            <a:endParaRPr lang="en-US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1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Parallel</a:t>
            </a:r>
            <a:r>
              <a:rPr lang="en-US" sz="2400" b="1">
                <a:latin typeface="Consolas" panose="020B0609020204030204" pitchFamily="49" charset="0"/>
              </a:rPr>
              <a:t>.For(0, 100</a:t>
            </a:r>
            <a:r>
              <a:rPr lang="en-US" sz="2400" b="1">
                <a:latin typeface="Consolas" panose="020B0609020204030204" pitchFamily="49" charset="0"/>
              </a:rPr>
              <a:t>, </a:t>
            </a:r>
            <a:r>
              <a:rPr lang="en-US" sz="2400" b="1" smtClean="0">
                <a:latin typeface="Consolas" panose="020B0609020204030204" pitchFamily="49" charset="0"/>
              </a:rPr>
              <a:t>Calculate);</a:t>
            </a:r>
            <a:endParaRPr lang="en-US" sz="24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1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 sz="2000" b="1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 sz="2000" b="1" smtClean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623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Simplifikationer…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.NET Runtime skaber selv et passende (?) antal </a:t>
            </a:r>
            <a:r>
              <a:rPr lang="da-DK" b="1" smtClean="0"/>
              <a:t>Tasks</a:t>
            </a:r>
          </a:p>
          <a:p>
            <a:r>
              <a:rPr lang="da-DK" smtClean="0"/>
              <a:t>Ingen garanti for, hvilken orden kald udføres i</a:t>
            </a:r>
          </a:p>
          <a:p>
            <a:endParaRPr lang="da-DK"/>
          </a:p>
          <a:p>
            <a:pPr marL="0" indent="0">
              <a:buNone/>
            </a:pP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3074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7593932" y="646530"/>
            <a:ext cx="4449679" cy="151313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1" smtClean="0">
                <a:latin typeface="Consolas" panose="020B0609020204030204" pitchFamily="49" charset="0"/>
              </a:rPr>
              <a:t>InvokeFromGUI()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 </a:t>
            </a:r>
            <a:r>
              <a:rPr lang="en-US" sz="1800" b="1" smtClean="0">
                <a:latin typeface="Consolas" panose="020B0609020204030204" pitchFamily="49" charset="0"/>
              </a:rPr>
              <a:t>   </a:t>
            </a:r>
            <a:r>
              <a:rPr lang="en-US" sz="18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800" b="1" smtClean="0">
                <a:latin typeface="Consolas" panose="020B0609020204030204" pitchFamily="49" charset="0"/>
              </a:rPr>
              <a:t> result = </a:t>
            </a:r>
            <a:r>
              <a:rPr lang="en-US" sz="1800" b="1" smtClean="0">
                <a:solidFill>
                  <a:srgbClr val="FF0000"/>
                </a:solidFill>
                <a:latin typeface="Consolas" panose="020B0609020204030204" pitchFamily="49" charset="0"/>
              </a:rPr>
              <a:t>worker.DoCalc</a:t>
            </a:r>
            <a:r>
              <a:rPr lang="en-US" sz="1800" b="1" smtClean="0"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 </a:t>
            </a:r>
            <a:r>
              <a:rPr lang="en-US" sz="1800" b="1" smtClean="0">
                <a:latin typeface="Consolas" panose="020B0609020204030204" pitchFamily="49" charset="0"/>
              </a:rPr>
              <a:t>   </a:t>
            </a:r>
            <a:r>
              <a:rPr lang="en-US" sz="18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sz="1800" b="1" smtClean="0">
                <a:latin typeface="Consolas" panose="020B0609020204030204" pitchFamily="49" charset="0"/>
              </a:rPr>
              <a:t> result;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}</a:t>
            </a:r>
            <a:endParaRPr lang="en-US" sz="1800" b="1" smtClean="0">
              <a:latin typeface="Consolas" panose="020B0609020204030204" pitchFamily="49" charset="0"/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469232" y="1455821"/>
            <a:ext cx="2003258" cy="388018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200" smtClean="0"/>
              <a:t>GUI</a:t>
            </a:r>
            <a:endParaRPr lang="da-DK" sz="7200"/>
          </a:p>
        </p:txBody>
      </p:sp>
      <p:sp>
        <p:nvSpPr>
          <p:cNvPr id="9" name="Højrepil 8"/>
          <p:cNvSpPr/>
          <p:nvPr/>
        </p:nvSpPr>
        <p:spPr>
          <a:xfrm>
            <a:off x="2767263" y="1455821"/>
            <a:ext cx="2292016" cy="114901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Request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3397815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7593932" y="646530"/>
            <a:ext cx="4449679" cy="151313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1" smtClean="0">
                <a:latin typeface="Consolas" panose="020B0609020204030204" pitchFamily="49" charset="0"/>
              </a:rPr>
              <a:t>InvokeFromGUI()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 </a:t>
            </a:r>
            <a:r>
              <a:rPr lang="en-US" sz="1800" b="1" smtClean="0">
                <a:latin typeface="Consolas" panose="020B0609020204030204" pitchFamily="49" charset="0"/>
              </a:rPr>
              <a:t>   </a:t>
            </a:r>
            <a:r>
              <a:rPr lang="en-US" sz="18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800" b="1" smtClean="0">
                <a:latin typeface="Consolas" panose="020B0609020204030204" pitchFamily="49" charset="0"/>
              </a:rPr>
              <a:t> result = </a:t>
            </a:r>
            <a:r>
              <a:rPr lang="en-US" sz="1800" b="1" smtClean="0">
                <a:solidFill>
                  <a:srgbClr val="FF0000"/>
                </a:solidFill>
                <a:latin typeface="Consolas" panose="020B0609020204030204" pitchFamily="49" charset="0"/>
              </a:rPr>
              <a:t>worker.DoCalc</a:t>
            </a:r>
            <a:r>
              <a:rPr lang="en-US" sz="1800" b="1" smtClean="0"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 </a:t>
            </a:r>
            <a:r>
              <a:rPr lang="en-US" sz="1800" b="1" smtClean="0">
                <a:latin typeface="Consolas" panose="020B0609020204030204" pitchFamily="49" charset="0"/>
              </a:rPr>
              <a:t>   </a:t>
            </a:r>
            <a:r>
              <a:rPr lang="en-US" sz="18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sz="1800" b="1" smtClean="0">
                <a:latin typeface="Consolas" panose="020B0609020204030204" pitchFamily="49" charset="0"/>
              </a:rPr>
              <a:t> result;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}</a:t>
            </a:r>
            <a:endParaRPr lang="en-US" sz="1800" b="1" smtClean="0">
              <a:latin typeface="Consolas" panose="020B0609020204030204" pitchFamily="49" charset="0"/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469232" y="1455821"/>
            <a:ext cx="2003258" cy="388018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200" smtClean="0"/>
              <a:t>GUI</a:t>
            </a:r>
            <a:endParaRPr lang="da-DK" sz="7200"/>
          </a:p>
        </p:txBody>
      </p:sp>
      <p:sp>
        <p:nvSpPr>
          <p:cNvPr id="9" name="Højrepil 8"/>
          <p:cNvSpPr/>
          <p:nvPr/>
        </p:nvSpPr>
        <p:spPr>
          <a:xfrm>
            <a:off x="2767263" y="1455821"/>
            <a:ext cx="2292016" cy="114901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Request</a:t>
            </a:r>
            <a:endParaRPr lang="da-DK" sz="2400"/>
          </a:p>
        </p:txBody>
      </p:sp>
      <p:sp>
        <p:nvSpPr>
          <p:cNvPr id="5" name="Afrundet rektangel 4"/>
          <p:cNvSpPr/>
          <p:nvPr/>
        </p:nvSpPr>
        <p:spPr>
          <a:xfrm>
            <a:off x="5416217" y="1455821"/>
            <a:ext cx="2003258" cy="3880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200" smtClean="0"/>
              <a:t>Task</a:t>
            </a:r>
            <a:endParaRPr lang="da-DK" sz="7200"/>
          </a:p>
        </p:txBody>
      </p:sp>
    </p:spTree>
    <p:extLst>
      <p:ext uri="{BB962C8B-B14F-4D97-AF65-F5344CB8AC3E}">
        <p14:creationId xmlns:p14="http://schemas.microsoft.com/office/powerpoint/2010/main" val="3696298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rundet rektangel 1"/>
          <p:cNvSpPr/>
          <p:nvPr/>
        </p:nvSpPr>
        <p:spPr>
          <a:xfrm>
            <a:off x="469232" y="1455821"/>
            <a:ext cx="2003258" cy="388018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200" smtClean="0"/>
              <a:t>GUI</a:t>
            </a:r>
            <a:endParaRPr lang="da-DK" sz="7200"/>
          </a:p>
        </p:txBody>
      </p:sp>
      <p:sp>
        <p:nvSpPr>
          <p:cNvPr id="3" name="Højrepil 2"/>
          <p:cNvSpPr/>
          <p:nvPr/>
        </p:nvSpPr>
        <p:spPr>
          <a:xfrm>
            <a:off x="2767263" y="1455821"/>
            <a:ext cx="2292016" cy="114901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Request</a:t>
            </a:r>
            <a:endParaRPr lang="da-DK" sz="2400"/>
          </a:p>
        </p:txBody>
      </p:sp>
      <p:sp>
        <p:nvSpPr>
          <p:cNvPr id="5" name="Højrepil 4"/>
          <p:cNvSpPr/>
          <p:nvPr/>
        </p:nvSpPr>
        <p:spPr>
          <a:xfrm flipH="1">
            <a:off x="2767263" y="4186989"/>
            <a:ext cx="2083468" cy="114901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Response</a:t>
            </a:r>
            <a:endParaRPr lang="da-DK" sz="2400"/>
          </a:p>
        </p:txBody>
      </p:sp>
      <p:sp>
        <p:nvSpPr>
          <p:cNvPr id="6" name="Afrundet rektangel 5"/>
          <p:cNvSpPr/>
          <p:nvPr/>
        </p:nvSpPr>
        <p:spPr>
          <a:xfrm>
            <a:off x="5416217" y="1455821"/>
            <a:ext cx="2003258" cy="3880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200" smtClean="0"/>
              <a:t>Task</a:t>
            </a:r>
            <a:endParaRPr lang="da-DK" sz="7200"/>
          </a:p>
        </p:txBody>
      </p:sp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7593932" y="646530"/>
            <a:ext cx="4449679" cy="151313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1" smtClean="0">
                <a:latin typeface="Consolas" panose="020B0609020204030204" pitchFamily="49" charset="0"/>
              </a:rPr>
              <a:t>InvokeFromGUI()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 </a:t>
            </a:r>
            <a:r>
              <a:rPr lang="en-US" sz="1800" b="1" smtClean="0">
                <a:latin typeface="Consolas" panose="020B0609020204030204" pitchFamily="49" charset="0"/>
              </a:rPr>
              <a:t>   </a:t>
            </a:r>
            <a:r>
              <a:rPr lang="en-US" sz="18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800" b="1" smtClean="0">
                <a:latin typeface="Consolas" panose="020B0609020204030204" pitchFamily="49" charset="0"/>
              </a:rPr>
              <a:t> result = worker.DoCalc();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 </a:t>
            </a:r>
            <a:r>
              <a:rPr lang="en-US" sz="1800" b="1" smtClean="0">
                <a:latin typeface="Consolas" panose="020B0609020204030204" pitchFamily="49" charset="0"/>
              </a:rPr>
              <a:t>   </a:t>
            </a:r>
            <a:r>
              <a:rPr lang="en-US" sz="1800" b="1" smtClean="0">
                <a:solidFill>
                  <a:srgbClr val="FF0000"/>
                </a:solidFill>
                <a:latin typeface="Consolas" panose="020B0609020204030204" pitchFamily="49" charset="0"/>
              </a:rPr>
              <a:t>return result;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}</a:t>
            </a:r>
            <a:endParaRPr lang="en-US" sz="1800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58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Hvilke typer opgaver?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543174" cy="4351338"/>
          </a:xfrm>
        </p:spPr>
        <p:txBody>
          <a:bodyPr/>
          <a:lstStyle/>
          <a:p>
            <a:r>
              <a:rPr lang="da-DK" b="1" smtClean="0"/>
              <a:t>CPU-relaterede</a:t>
            </a:r>
            <a:r>
              <a:rPr lang="da-DK" smtClean="0"/>
              <a:t>: Intensiv beregning</a:t>
            </a:r>
          </a:p>
          <a:p>
            <a:r>
              <a:rPr lang="da-DK" b="1" smtClean="0"/>
              <a:t>I/O-relaterede</a:t>
            </a:r>
            <a:r>
              <a:rPr lang="da-DK" smtClean="0"/>
              <a:t>: Læs data fra ekstern kilde, måske over netværk/Internet</a:t>
            </a:r>
          </a:p>
          <a:p>
            <a:endParaRPr lang="da-DK" smtClean="0"/>
          </a:p>
          <a:p>
            <a:r>
              <a:rPr lang="da-DK" smtClean="0"/>
              <a:t>For begge tilfælde</a:t>
            </a:r>
          </a:p>
          <a:p>
            <a:pPr lvl="1"/>
            <a:r>
              <a:rPr lang="da-DK" smtClean="0"/>
              <a:t>Minimér samlet tid (</a:t>
            </a:r>
            <a:r>
              <a:rPr lang="da-DK" i="1" smtClean="0"/>
              <a:t>wall clock</a:t>
            </a:r>
            <a:r>
              <a:rPr lang="da-DK" smtClean="0"/>
              <a:t>)</a:t>
            </a:r>
          </a:p>
          <a:p>
            <a:pPr lvl="1"/>
            <a:r>
              <a:rPr lang="da-DK" smtClean="0"/>
              <a:t>Lad applikationen forblive responsiv</a:t>
            </a:r>
            <a:endParaRPr lang="da-DK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292" y="1332790"/>
            <a:ext cx="3667620" cy="381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97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CPU-relateret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Oftest en form for beregning</a:t>
            </a:r>
          </a:p>
          <a:p>
            <a:r>
              <a:rPr lang="da-DK" smtClean="0"/>
              <a:t>Kan beregningen </a:t>
            </a:r>
            <a:r>
              <a:rPr lang="da-DK" u="sng" smtClean="0"/>
              <a:t>opdeles</a:t>
            </a:r>
            <a:r>
              <a:rPr lang="da-DK" smtClean="0"/>
              <a:t> i uafhængige dele?</a:t>
            </a:r>
          </a:p>
          <a:p>
            <a:pPr lvl="1"/>
            <a:r>
              <a:rPr lang="da-DK" smtClean="0"/>
              <a:t>Hver del-beregning producerer et del-resultat</a:t>
            </a:r>
          </a:p>
          <a:p>
            <a:pPr lvl="1"/>
            <a:r>
              <a:rPr lang="da-DK" smtClean="0"/>
              <a:t>Del-resultater kan kombineres til endeligt resultat</a:t>
            </a:r>
          </a:p>
          <a:p>
            <a:r>
              <a:rPr lang="da-DK" smtClean="0"/>
              <a:t>Kan hver del-beregning </a:t>
            </a:r>
            <a:r>
              <a:rPr lang="da-DK" u="sng" smtClean="0"/>
              <a:t>afvikles</a:t>
            </a:r>
            <a:r>
              <a:rPr lang="da-DK" smtClean="0"/>
              <a:t> samtidigt på den givne HW?</a:t>
            </a:r>
          </a:p>
          <a:p>
            <a:pPr lvl="1"/>
            <a:r>
              <a:rPr lang="da-DK" smtClean="0"/>
              <a:t>Hvis CPU er </a:t>
            </a:r>
            <a:r>
              <a:rPr lang="da-DK" i="1" smtClean="0"/>
              <a:t>multicore </a:t>
            </a:r>
            <a:r>
              <a:rPr lang="da-DK" smtClean="0"/>
              <a:t>(= alle moderne CPUs)</a:t>
            </a:r>
          </a:p>
          <a:p>
            <a:pPr lvl="1"/>
            <a:r>
              <a:rPr lang="da-DK" smtClean="0"/>
              <a:t>Hvis cores ikke allerede er ”optaget”</a:t>
            </a:r>
          </a:p>
          <a:p>
            <a:r>
              <a:rPr lang="da-DK" b="1" smtClean="0"/>
              <a:t>Eksempel</a:t>
            </a:r>
            <a:r>
              <a:rPr lang="da-DK" smtClean="0"/>
              <a:t>: Gennemsnit af stort antal </a:t>
            </a:r>
            <a:r>
              <a:rPr lang="da-DK" i="1" smtClean="0"/>
              <a:t>integers</a:t>
            </a:r>
            <a:endParaRPr lang="da-DK" i="1"/>
          </a:p>
        </p:txBody>
      </p:sp>
    </p:spTree>
    <p:extLst>
      <p:ext uri="{BB962C8B-B14F-4D97-AF65-F5344CB8AC3E}">
        <p14:creationId xmlns:p14="http://schemas.microsoft.com/office/powerpoint/2010/main" val="40876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335503" y="649705"/>
            <a:ext cx="9793705" cy="56428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200" smtClean="0"/>
              <a:t>CPU</a:t>
            </a:r>
            <a:endParaRPr lang="da-DK" sz="7200"/>
          </a:p>
        </p:txBody>
      </p:sp>
    </p:spTree>
    <p:extLst>
      <p:ext uri="{BB962C8B-B14F-4D97-AF65-F5344CB8AC3E}">
        <p14:creationId xmlns:p14="http://schemas.microsoft.com/office/powerpoint/2010/main" val="128229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812</Words>
  <Application>Microsoft Office PowerPoint</Application>
  <PresentationFormat>Widescreen</PresentationFormat>
  <Paragraphs>301</Paragraphs>
  <Slides>34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Consolas</vt:lpstr>
      <vt:lpstr>Office-tema</vt:lpstr>
      <vt:lpstr>Tasks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Hvilke typer opgaver?</vt:lpstr>
      <vt:lpstr>CPU-relateret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Opdeling af Tasks</vt:lpstr>
      <vt:lpstr>Opdeling af Tasks – almindelig konstruktion</vt:lpstr>
      <vt:lpstr>Synkronisering af Tasks</vt:lpstr>
      <vt:lpstr>PowerPoint-præsentation</vt:lpstr>
      <vt:lpstr>Annullering af Tasks</vt:lpstr>
      <vt:lpstr>PowerPoint-præsentation</vt:lpstr>
      <vt:lpstr>PowerPoint-præsentation</vt:lpstr>
      <vt:lpstr>PowerPoint-præsentation</vt:lpstr>
      <vt:lpstr>Komplikationer…</vt:lpstr>
      <vt:lpstr>Simplifikationer…</vt:lpstr>
      <vt:lpstr>PowerPoint-præsentation</vt:lpstr>
      <vt:lpstr>PowerPoint-præsentation</vt:lpstr>
      <vt:lpstr>Simplifikationer…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53</cp:revision>
  <dcterms:created xsi:type="dcterms:W3CDTF">2017-09-05T14:00:27Z</dcterms:created>
  <dcterms:modified xsi:type="dcterms:W3CDTF">2017-10-01T16:47:32Z</dcterms:modified>
</cp:coreProperties>
</file>