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59" r:id="rId12"/>
    <p:sldId id="447" r:id="rId13"/>
    <p:sldId id="445" r:id="rId14"/>
    <p:sldId id="440" r:id="rId15"/>
    <p:sldId id="448" r:id="rId16"/>
    <p:sldId id="449" r:id="rId17"/>
    <p:sldId id="441" r:id="rId18"/>
    <p:sldId id="442" r:id="rId19"/>
    <p:sldId id="443" r:id="rId20"/>
    <p:sldId id="488" r:id="rId21"/>
    <p:sldId id="489" r:id="rId22"/>
    <p:sldId id="340" r:id="rId23"/>
    <p:sldId id="450" r:id="rId24"/>
    <p:sldId id="339" r:id="rId25"/>
    <p:sldId id="352" r:id="rId26"/>
    <p:sldId id="341" r:id="rId27"/>
    <p:sldId id="451" r:id="rId28"/>
    <p:sldId id="342" r:id="rId29"/>
    <p:sldId id="353" r:id="rId30"/>
    <p:sldId id="343" r:id="rId31"/>
    <p:sldId id="452" r:id="rId32"/>
    <p:sldId id="453" r:id="rId33"/>
    <p:sldId id="344" r:id="rId34"/>
    <p:sldId id="345" r:id="rId35"/>
    <p:sldId id="454" r:id="rId36"/>
    <p:sldId id="455" r:id="rId37"/>
    <p:sldId id="346" r:id="rId38"/>
    <p:sldId id="347" r:id="rId39"/>
    <p:sldId id="456" r:id="rId40"/>
    <p:sldId id="354" r:id="rId41"/>
    <p:sldId id="348" r:id="rId42"/>
    <p:sldId id="457" r:id="rId43"/>
    <p:sldId id="349" r:id="rId44"/>
    <p:sldId id="350" r:id="rId45"/>
    <p:sldId id="351" r:id="rId46"/>
    <p:sldId id="355" r:id="rId47"/>
    <p:sldId id="458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460" r:id="rId57"/>
    <p:sldId id="461" r:id="rId58"/>
    <p:sldId id="365" r:id="rId59"/>
    <p:sldId id="367" r:id="rId60"/>
    <p:sldId id="368" r:id="rId61"/>
    <p:sldId id="444" r:id="rId62"/>
    <p:sldId id="462" r:id="rId63"/>
    <p:sldId id="371" r:id="rId64"/>
    <p:sldId id="375" r:id="rId65"/>
    <p:sldId id="376" r:id="rId66"/>
    <p:sldId id="372" r:id="rId67"/>
    <p:sldId id="373" r:id="rId68"/>
    <p:sldId id="377" r:id="rId69"/>
    <p:sldId id="370" r:id="rId70"/>
    <p:sldId id="463" r:id="rId71"/>
    <p:sldId id="378" r:id="rId72"/>
    <p:sldId id="379" r:id="rId73"/>
    <p:sldId id="374" r:id="rId74"/>
    <p:sldId id="380" r:id="rId75"/>
    <p:sldId id="466" r:id="rId76"/>
    <p:sldId id="381" r:id="rId77"/>
    <p:sldId id="382" r:id="rId78"/>
    <p:sldId id="464" r:id="rId79"/>
    <p:sldId id="383" r:id="rId80"/>
    <p:sldId id="384" r:id="rId81"/>
    <p:sldId id="385" r:id="rId82"/>
    <p:sldId id="465" r:id="rId83"/>
    <p:sldId id="386" r:id="rId84"/>
    <p:sldId id="467" r:id="rId85"/>
    <p:sldId id="390" r:id="rId86"/>
    <p:sldId id="391" r:id="rId87"/>
    <p:sldId id="387" r:id="rId88"/>
    <p:sldId id="388" r:id="rId89"/>
    <p:sldId id="389" r:id="rId90"/>
    <p:sldId id="396" r:id="rId91"/>
    <p:sldId id="400" r:id="rId92"/>
    <p:sldId id="397" r:id="rId93"/>
    <p:sldId id="398" r:id="rId94"/>
    <p:sldId id="399" r:id="rId95"/>
    <p:sldId id="392" r:id="rId96"/>
    <p:sldId id="393" r:id="rId97"/>
    <p:sldId id="394" r:id="rId98"/>
    <p:sldId id="395" r:id="rId99"/>
    <p:sldId id="469" r:id="rId100"/>
    <p:sldId id="478" r:id="rId101"/>
    <p:sldId id="518" r:id="rId102"/>
    <p:sldId id="470" r:id="rId103"/>
    <p:sldId id="479" r:id="rId104"/>
    <p:sldId id="490" r:id="rId105"/>
    <p:sldId id="491" r:id="rId106"/>
    <p:sldId id="492" r:id="rId107"/>
    <p:sldId id="471" r:id="rId108"/>
    <p:sldId id="493" r:id="rId109"/>
    <p:sldId id="494" r:id="rId110"/>
    <p:sldId id="472" r:id="rId111"/>
    <p:sldId id="481" r:id="rId112"/>
    <p:sldId id="495" r:id="rId113"/>
    <p:sldId id="496" r:id="rId114"/>
    <p:sldId id="497" r:id="rId115"/>
    <p:sldId id="473" r:id="rId116"/>
    <p:sldId id="482" r:id="rId117"/>
    <p:sldId id="498" r:id="rId118"/>
    <p:sldId id="499" r:id="rId119"/>
    <p:sldId id="500" r:id="rId120"/>
    <p:sldId id="474" r:id="rId121"/>
    <p:sldId id="501" r:id="rId122"/>
    <p:sldId id="475" r:id="rId123"/>
    <p:sldId id="484" r:id="rId124"/>
    <p:sldId id="502" r:id="rId125"/>
    <p:sldId id="503" r:id="rId126"/>
    <p:sldId id="504" r:id="rId127"/>
    <p:sldId id="505" r:id="rId128"/>
    <p:sldId id="476" r:id="rId129"/>
    <p:sldId id="507" r:id="rId130"/>
    <p:sldId id="506" r:id="rId131"/>
    <p:sldId id="508" r:id="rId132"/>
    <p:sldId id="509" r:id="rId133"/>
    <p:sldId id="510" r:id="rId134"/>
    <p:sldId id="511" r:id="rId135"/>
    <p:sldId id="512" r:id="rId136"/>
    <p:sldId id="477" r:id="rId137"/>
    <p:sldId id="486" r:id="rId138"/>
    <p:sldId id="513" r:id="rId139"/>
    <p:sldId id="514" r:id="rId140"/>
    <p:sldId id="516" r:id="rId141"/>
    <p:sldId id="515" r:id="rId142"/>
    <p:sldId id="517" r:id="rId143"/>
    <p:sldId id="401" r:id="rId144"/>
    <p:sldId id="468" r:id="rId145"/>
    <p:sldId id="403" r:id="rId146"/>
    <p:sldId id="404" r:id="rId147"/>
    <p:sldId id="405" r:id="rId148"/>
    <p:sldId id="406" r:id="rId149"/>
    <p:sldId id="407" r:id="rId150"/>
    <p:sldId id="408" r:id="rId151"/>
    <p:sldId id="487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02" r:id="rId169"/>
    <p:sldId id="519" r:id="rId170"/>
    <p:sldId id="520" r:id="rId171"/>
    <p:sldId id="521" r:id="rId172"/>
    <p:sldId id="522" r:id="rId173"/>
    <p:sldId id="523" r:id="rId174"/>
    <p:sldId id="524" r:id="rId175"/>
    <p:sldId id="525" r:id="rId176"/>
    <p:sldId id="526" r:id="rId177"/>
    <p:sldId id="527" r:id="rId178"/>
    <p:sldId id="528" r:id="rId179"/>
    <p:sldId id="529" r:id="rId180"/>
    <p:sldId id="530" r:id="rId181"/>
    <p:sldId id="531" r:id="rId182"/>
    <p:sldId id="532" r:id="rId183"/>
    <p:sldId id="533" r:id="rId184"/>
    <p:sldId id="534" r:id="rId185"/>
    <p:sldId id="535" r:id="rId186"/>
    <p:sldId id="536" r:id="rId187"/>
    <p:sldId id="537" r:id="rId188"/>
    <p:sldId id="538" r:id="rId189"/>
    <p:sldId id="539" r:id="rId190"/>
    <p:sldId id="425" r:id="rId191"/>
    <p:sldId id="338" r:id="rId19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heme" Target="theme/theme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08-11-2017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258662" y="4515264"/>
            <a:ext cx="5175423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1197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731120"/>
            <a:ext cx="480600" cy="4806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1764261"/>
            <a:ext cx="480600" cy="4806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32" y="3877891"/>
            <a:ext cx="480600" cy="4806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3" y="5953684"/>
            <a:ext cx="480600" cy="4806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43" y="4919467"/>
            <a:ext cx="480600" cy="4806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43" y="3877891"/>
            <a:ext cx="480600" cy="48060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8" y="2806887"/>
            <a:ext cx="480600" cy="4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807301" y="5532623"/>
            <a:ext cx="5635777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9276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95626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pre-dicates deciding if a CRUD command can be executed</a:t>
            </a:r>
          </a:p>
          <a:p>
            <a:r>
              <a:rPr lang="da-DK" sz="2400" smtClean="0"/>
              <a:t>A CRUD command can now only be exe-cuted,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79337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TVMO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TDTO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CarDTO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) are injected through the constructor, since they will be domain-specific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FilePersistableCatalogNoDTO</a:t>
            </a:r>
            <a:endParaRPr lang="da-DK" sz="2400" b="1"/>
          </a:p>
          <a:p>
            <a:r>
              <a:rPr lang="da-DK" sz="2400" smtClean="0"/>
              <a:t>As </a:t>
            </a:r>
            <a:r>
              <a:rPr lang="da-DK" sz="2400" b="1"/>
              <a:t>FilePersistableCatalog</a:t>
            </a:r>
            <a:r>
              <a:rPr lang="da-DK" sz="2400"/>
              <a:t>, but without any </a:t>
            </a:r>
            <a:r>
              <a:rPr lang="da-DK" sz="2400" smtClean="0"/>
              <a:t>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</a:t>
            </a:r>
            <a:r>
              <a:rPr lang="da-DK" sz="2400" smtClean="0"/>
              <a:t>transformation</a:t>
            </a:r>
          </a:p>
          <a:p>
            <a:r>
              <a:rPr lang="da-DK" sz="2400"/>
              <a:t>I.e.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=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FilePersistableCatalogNoDTO&lt;T</a:t>
            </a:r>
            <a:r>
              <a:rPr lang="da-DK" sz="2000">
                <a:solidFill>
                  <a:schemeClr val="bg1"/>
                </a:solidFill>
              </a:rPr>
              <a:t>, </a:t>
            </a:r>
            <a:r>
              <a:rPr lang="da-DK" sz="2000" smtClean="0">
                <a:solidFill>
                  <a:schemeClr val="bg1"/>
                </a:solidFill>
              </a:rPr>
              <a:t>TVMO&gt;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3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/>
              <a:t>) are </a:t>
            </a:r>
            <a:r>
              <a:rPr lang="da-DK" sz="2400" smtClean="0"/>
              <a:t>injected through the constructor, since they will be domain-specific</a:t>
            </a:r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Factory classes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9720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Factory</a:t>
            </a:r>
            <a:r>
              <a:rPr lang="da-DK" smtClean="0"/>
              <a:t> class is a class responsible for producing objects</a:t>
            </a:r>
          </a:p>
          <a:p>
            <a:r>
              <a:rPr lang="da-DK" smtClean="0"/>
              <a:t>Objects may e.g. have a specific interface type, or be transformations of other objects</a:t>
            </a:r>
          </a:p>
          <a:p>
            <a:r>
              <a:rPr lang="da-DK" smtClean="0"/>
              <a:t>Here: classes responsible for transforming from domain types (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 to transformed types (</a:t>
            </a:r>
            <a:r>
              <a:rPr lang="da-DK" b="1">
                <a:solidFill>
                  <a:srgbClr val="FF0000"/>
                </a:solidFill>
              </a:rPr>
              <a:t>TVMO</a:t>
            </a:r>
            <a:r>
              <a:rPr lang="da-DK" smtClean="0"/>
              <a:t>, </a:t>
            </a:r>
            <a:r>
              <a:rPr lang="da-DK" b="1">
                <a:solidFill>
                  <a:srgbClr val="FF0000"/>
                </a:solidFill>
              </a:rPr>
              <a:t>TDTO</a:t>
            </a:r>
            <a:r>
              <a:rPr lang="da-DK" smtClean="0"/>
              <a:t>) and back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2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94585" y="656494"/>
            <a:ext cx="5392612" cy="15122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</a:t>
            </a:r>
            <a:r>
              <a:rPr lang="da-DK" sz="1400" smtClean="0"/>
              <a:t>vmoWrapper);</a:t>
            </a: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OnCatalogChanged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interfaces</a:t>
            </a:r>
          </a:p>
          <a:p>
            <a:r>
              <a:rPr lang="da-DK" sz="2400" smtClean="0"/>
              <a:t>Extends the mediator interface with an option to respond to changes in view state</a:t>
            </a:r>
          </a:p>
          <a:p>
            <a:r>
              <a:rPr lang="da-DK" sz="2400" smtClean="0"/>
              <a:t>Relevant for Views with state, e.g. CRUD view states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494585" y="2965940"/>
            <a:ext cx="5392612" cy="10902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</a:p>
          <a:p>
            <a:pPr algn="ctr"/>
            <a:endParaRPr lang="da-DK" sz="1400" smtClean="0"/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6" name="Højrepil 5"/>
          <p:cNvSpPr/>
          <p:nvPr/>
        </p:nvSpPr>
        <p:spPr>
          <a:xfrm rot="16200000">
            <a:off x="8792306" y="2219358"/>
            <a:ext cx="79717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96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MasterDetailsViewModelWithStateMediator&lt;TVMO&gt;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vmoWrapper);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IMDVMWSM&lt;TVMO&gt;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MDVMWSM&lt;TVMO&gt;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OnItemSelectionChanged</a:t>
            </a:r>
            <a:r>
              <a:rPr lang="da-DK" sz="1400" smtClean="0"/>
              <a:t>(…);</a:t>
            </a:r>
            <a:endParaRPr lang="da-DK" sz="140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OnItemSelectionChanged(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200" b="1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200" b="1" smtClean="0">
                <a:latin typeface="Consolas" panose="020B0609020204030204" pitchFamily="49" charset="0"/>
              </a:rPr>
              <a:t>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state, the Details ViewModel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now refer to a 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 </a:t>
            </a: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Otherwise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the Details ViewModel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refer </a:t>
            </a: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directly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OnCatalogChanged()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the underlying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changes, the Item selection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set to null (no selection). The ItemCollection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property is also notified, such that Views binding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this property can re-read the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If in the Create state, set the Details to refer to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fresh Details ViewModel object. This object will be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populated with default values.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states, data commands or mediator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MasterDetailsViewModelBase&lt;T, 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977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</a:p>
          <a:p>
            <a:r>
              <a:rPr lang="da-DK" sz="1400"/>
              <a:t>IMasterDetailsViewModelWithStateMediator&lt;TVMO&gt; </a:t>
            </a:r>
            <a:r>
              <a:rPr lang="da-DK" sz="1400" smtClean="0">
                <a:solidFill>
                  <a:srgbClr val="FFFF00"/>
                </a:solidFill>
              </a:rPr>
              <a:t>Mediator</a:t>
            </a:r>
            <a:r>
              <a:rPr lang="da-DK" sz="1400" smtClean="0"/>
              <a:t>;</a:t>
            </a:r>
          </a:p>
          <a:p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TransformedBase</a:t>
            </a:r>
            <a:r>
              <a:rPr lang="da-DK" sz="2400" smtClean="0"/>
              <a:t> 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TransformedBase</a:t>
            </a:r>
            <a:r>
              <a:rPr lang="da-DK" sz="2400" smtClean="0"/>
              <a:t>, or </a:t>
            </a:r>
            <a:r>
              <a:rPr lang="da-DK" sz="2400" b="1" smtClean="0"/>
              <a:t>TransformedBaseWithDefault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TransformedWithDefaultBase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 smtClean="0">
                <a:latin typeface="Consolas" panose="020B0609020204030204" pitchFamily="49" charset="0"/>
              </a:rPr>
              <a:t>SetValuesFromObject(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Key = 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Title = obj.Title;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Year = obj.Year.ToString();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800" b="1" smtClean="0">
                <a:latin typeface="Consolas" panose="020B0609020204030204" pitchFamily="49" charset="0"/>
              </a:rPr>
              <a:t>SetDefaultValues()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Key = </a:t>
            </a:r>
            <a:r>
              <a:rPr lang="da-DK" sz="1800" b="1" smtClean="0">
                <a:latin typeface="Consolas" panose="020B0609020204030204" pitchFamily="49" charset="0"/>
              </a:rPr>
              <a:t>NullKey;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Title 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Year = </a:t>
            </a:r>
            <a:r>
              <a:rPr lang="da-DK" sz="18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03 – Create Domain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transformation between domain objects and domain view model objects</a:t>
            </a:r>
          </a:p>
          <a:p>
            <a:r>
              <a:rPr lang="da-DK" sz="2400" smtClean="0"/>
              <a:t>Consider if error detection (value validation) can be done here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FactoryBase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447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CreateDomainObject(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vmObj)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(vmObj.Title,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 smtClean="0">
                <a:latin typeface="Consolas" panose="020B0609020204030204" pitchFamily="49" charset="0"/>
              </a:rPr>
              <a:t>.Parse(vmObj.Year))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Key = vmObj.Key;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FilePersistableCatalogNoDTO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800" b="1" smtClean="0">
                <a:latin typeface="Consolas" panose="020B0609020204030204" pitchFamily="49" charset="0"/>
              </a:rPr>
              <a:t>MovieCatalog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</a:t>
            </a:r>
            <a:r>
              <a:rPr lang="da-DK" sz="1800" b="1" smtClean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  <a:endParaRPr lang="da-DK" sz="2400" smtClean="0"/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</a:t>
            </a:r>
            <a:r>
              <a:rPr lang="da-DK" sz="2400"/>
              <a:t>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10</a:t>
            </a:r>
            <a:r>
              <a:rPr lang="da-DK" sz="3600" b="1" smtClean="0"/>
              <a:t> </a:t>
            </a:r>
            <a:r>
              <a:rPr lang="da-DK" sz="3600" b="1" smtClean="0"/>
              <a:t>– Create </a:t>
            </a:r>
            <a:r>
              <a:rPr lang="da-DK" sz="3600" b="1" smtClean="0"/>
              <a:t>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</a:t>
            </a:r>
            <a:r>
              <a:rPr lang="da-DK" sz="2400"/>
              <a:t>folder </a:t>
            </a:r>
            <a:r>
              <a:rPr lang="da-DK" sz="2400" smtClean="0"/>
              <a:t>Views\Domain</a:t>
            </a:r>
            <a:r>
              <a:rPr lang="da-DK" sz="2400"/>
              <a:t>\{name of </a:t>
            </a:r>
            <a:r>
              <a:rPr lang="da-DK" sz="2400"/>
              <a:t>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11 (Optional) </a:t>
            </a:r>
            <a:r>
              <a:rPr lang="da-DK" sz="3600" b="1" smtClean="0"/>
              <a:t> </a:t>
            </a:r>
            <a:r>
              <a:rPr lang="da-DK" sz="3600" b="1" smtClean="0"/>
              <a:t>– Create </a:t>
            </a:r>
            <a:r>
              <a:rPr lang="da-DK" sz="3600" b="1" smtClean="0"/>
              <a:t>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</a:t>
            </a:r>
            <a:r>
              <a:rPr lang="da-DK" sz="2400"/>
              <a:t>folder </a:t>
            </a:r>
            <a:r>
              <a:rPr lang="da-DK" sz="2400" smtClean="0"/>
              <a:t>Assets\Domain</a:t>
            </a:r>
            <a:r>
              <a:rPr lang="da-DK" sz="2400"/>
              <a:t>\{name of </a:t>
            </a:r>
            <a:r>
              <a:rPr lang="da-DK" sz="2400"/>
              <a:t>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12 </a:t>
            </a:r>
            <a:r>
              <a:rPr lang="da-DK" sz="3600" b="1" smtClean="0"/>
              <a:t>– </a:t>
            </a:r>
            <a:r>
              <a:rPr lang="da-DK" sz="3600" b="1" smtClean="0"/>
              <a:t>Create </a:t>
            </a:r>
            <a:r>
              <a:rPr lang="da-DK" sz="3600" b="1" smtClean="0"/>
              <a:t>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</a:t>
            </a:r>
            <a:r>
              <a:rPr lang="da-DK" sz="2400"/>
              <a:t>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6496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44088" y="114244"/>
            <a:ext cx="6436626" cy="240688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99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477001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per-sisted form,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smtClean="0"/>
              <a:t>Represents an object which is a trans-formation of an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</a:p>
          <a:p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 is typically a domain class </a:t>
            </a:r>
            <a:r>
              <a:rPr lang="da-DK" sz="2400" smtClean="0"/>
              <a:t>type</a:t>
            </a:r>
            <a:endParaRPr lang="da-DK" sz="2400"/>
          </a:p>
          <a:p>
            <a:r>
              <a:rPr lang="da-DK" sz="2400" smtClean="0"/>
              <a:t>Transformation is used e.g. in a view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 or persistent source (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6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690814"/>
            <a:ext cx="3915507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SetValuesFromObject</a:t>
            </a:r>
            <a:r>
              <a:rPr lang="da-DK" smtClean="0"/>
              <a:t>(Car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obj.LicensePlate;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973934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44840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ITransformedWithDefault&lt;T&gt;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/>
              <a:t>();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0201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TransformedWithDefaultBase</a:t>
            </a:r>
          </a:p>
          <a:p>
            <a:r>
              <a:rPr lang="da-DK" sz="2400" smtClean="0"/>
              <a:t>Adds option to set default values in a transformed object</a:t>
            </a:r>
          </a:p>
          <a:p>
            <a:r>
              <a:rPr lang="da-DK" sz="2400" smtClean="0"/>
              <a:t>Useful if transformed object is used as e.g. a view model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), where initial values should be displayed in a view</a:t>
            </a:r>
          </a:p>
          <a:p>
            <a:r>
              <a:rPr lang="da-DK" sz="2400" b="1" smtClean="0"/>
              <a:t>SetDefaultValues</a:t>
            </a:r>
            <a:r>
              <a:rPr lang="da-DK" sz="2400" smtClean="0"/>
              <a:t> </a:t>
            </a:r>
            <a:r>
              <a:rPr lang="da-DK" sz="2400"/>
              <a:t>is </a:t>
            </a:r>
            <a:r>
              <a:rPr lang="da-DK" sz="2400" u="sng"/>
              <a:t>abstract</a:t>
            </a:r>
            <a:r>
              <a:rPr lang="da-DK" sz="2400"/>
              <a:t> in </a:t>
            </a:r>
            <a:r>
              <a:rPr lang="da-DK" sz="2400" b="1" smtClean="0"/>
              <a:t>Trans-formedWithDefaultBase</a:t>
            </a:r>
            <a:r>
              <a:rPr lang="da-DK" sz="2400" smtClean="0"/>
              <a:t> </a:t>
            </a:r>
            <a:r>
              <a:rPr lang="da-DK" sz="2400"/>
              <a:t>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4484077" cy="19948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TransformedWithDefaultBase&lt;T&gt;</a:t>
            </a:r>
          </a:p>
          <a:p>
            <a:r>
              <a:rPr lang="da-DK"/>
              <a:t>  </a:t>
            </a:r>
            <a:endParaRPr lang="da-DK" smtClean="0"/>
          </a:p>
          <a:p>
            <a:r>
              <a:rPr lang="da-DK" sz="1600" smtClean="0"/>
              <a:t>protected </a:t>
            </a:r>
            <a:r>
              <a:rPr lang="da-DK" sz="1600">
                <a:solidFill>
                  <a:srgbClr val="FFFF00"/>
                </a:solidFill>
              </a:rPr>
              <a:t>TransformedWithDefaultBase</a:t>
            </a:r>
            <a:r>
              <a:rPr lang="da-DK" sz="1600"/>
              <a:t>()</a:t>
            </a:r>
          </a:p>
          <a:p>
            <a:r>
              <a:rPr lang="da-DK" sz="1600" smtClean="0"/>
              <a:t>{</a:t>
            </a:r>
            <a:endParaRPr lang="da-DK" sz="1600"/>
          </a:p>
          <a:p>
            <a:r>
              <a:rPr lang="da-DK" sz="1600"/>
              <a:t> </a:t>
            </a:r>
            <a:r>
              <a:rPr lang="da-DK" sz="1600" smtClean="0"/>
              <a:t>   </a:t>
            </a:r>
            <a:r>
              <a:rPr lang="da-DK" sz="1600" smtClean="0">
                <a:solidFill>
                  <a:srgbClr val="FFFF00"/>
                </a:solidFill>
              </a:rPr>
              <a:t>SetDefaultValues</a:t>
            </a:r>
            <a:r>
              <a:rPr lang="da-DK" sz="1600"/>
              <a:t>();</a:t>
            </a:r>
          </a:p>
          <a:p>
            <a:r>
              <a:rPr lang="da-DK" sz="1600" smtClean="0"/>
              <a:t>}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790353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78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smtClean="0"/>
              <a:t>Represents a ”factory”, which can produce a transformed object (of type </a:t>
            </a:r>
            <a:r>
              <a:rPr lang="da-DK" sz="2400" b="1" smtClean="0"/>
              <a:t>TTDO </a:t>
            </a:r>
            <a:r>
              <a:rPr lang="da-DK" sz="2400" smtClean="0"/>
              <a:t>(transformed data object) from a domain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and vice versa.</a:t>
            </a:r>
          </a:p>
          <a:p>
            <a:r>
              <a:rPr lang="da-DK" sz="2400" smtClean="0"/>
              <a:t>In practice </a:t>
            </a:r>
            <a:r>
              <a:rPr lang="da-DK" sz="2400" b="1" smtClean="0"/>
              <a:t>TTDO</a:t>
            </a:r>
            <a:r>
              <a:rPr lang="da-DK" sz="2400" smtClean="0"/>
              <a:t> will be either </a:t>
            </a:r>
            <a:r>
              <a:rPr lang="da-DK" sz="2400" b="1" smtClean="0">
                <a:solidFill>
                  <a:srgbClr val="FF0000"/>
                </a:solidFill>
              </a:rPr>
              <a:t>DVMO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</a:p>
          <a:p>
            <a:r>
              <a:rPr lang="da-DK" sz="2400" smtClean="0"/>
              <a:t>Catalog classes will need to be able to transform back and forth between these representations, and will therefore refer to factory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6" y="964715"/>
            <a:ext cx="435512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7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121768" y="3690814"/>
            <a:ext cx="4355123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CarDTOFactory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CreateDomainObject</a:t>
            </a:r>
            <a:r>
              <a:rPr lang="da-DK" smtClean="0"/>
              <a:t>(CarDTO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return new Car(…);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19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9056079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If no transformation is needed, a no-transformation factory </a:t>
            </a:r>
            <a:r>
              <a:rPr lang="da-DK" sz="2400" b="1" smtClean="0"/>
              <a:t>IdenticalDataFactory</a:t>
            </a:r>
            <a:r>
              <a:rPr lang="da-DK" sz="2400" smtClean="0"/>
              <a:t> is available</a:t>
            </a:r>
          </a:p>
          <a:p>
            <a:r>
              <a:rPr lang="da-DK" sz="2400" smtClean="0"/>
              <a:t>Needed to ”plug into” simplified </a:t>
            </a:r>
            <a:r>
              <a:rPr lang="da-DK" sz="2400" b="1" smtClean="0"/>
              <a:t>Catalog</a:t>
            </a:r>
            <a:r>
              <a:rPr lang="da-DK" sz="2400" smtClean="0"/>
              <a:t> implementations</a:t>
            </a:r>
          </a:p>
          <a:p>
            <a:endParaRPr lang="da-DK" sz="2400"/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</a:t>
            </a: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CreateDomainObject(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obj;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39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4212493"/>
            <a:ext cx="37748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</a:t>
            </a:r>
          </a:p>
          <a:p>
            <a:pPr algn="ctr"/>
            <a:r>
              <a:rPr lang="da-DK" sz="1600" smtClean="0">
                <a:solidFill>
                  <a:srgbClr val="FFFF00"/>
                </a:solidFill>
              </a:rPr>
              <a:t>(in Car namespace)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1481026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/>
              <a:t> </a:t>
            </a:r>
            <a:r>
              <a:rPr lang="da-DK" sz="2200" smtClean="0"/>
              <a:t>type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(</a:t>
            </a:r>
            <a:r>
              <a:rPr lang="da-DK" sz="2200" b="1" smtClean="0"/>
              <a:t>C</a:t>
            </a:r>
            <a:r>
              <a:rPr lang="da-DK" sz="2200" smtClean="0"/>
              <a:t>reate, </a:t>
            </a:r>
            <a:r>
              <a:rPr lang="da-DK" sz="2200" b="1" smtClean="0"/>
              <a:t>R</a:t>
            </a:r>
            <a:r>
              <a:rPr lang="da-DK" sz="2200" smtClean="0"/>
              <a:t>ead, </a:t>
            </a:r>
            <a:r>
              <a:rPr lang="da-DK" sz="2200" b="1" smtClean="0"/>
              <a:t>U</a:t>
            </a:r>
            <a:r>
              <a:rPr lang="da-DK" sz="2200" smtClean="0"/>
              <a:t>pdate, </a:t>
            </a:r>
            <a:r>
              <a:rPr lang="da-DK" sz="2200" b="1" smtClean="0"/>
              <a:t>D</a:t>
            </a:r>
            <a:r>
              <a:rPr lang="da-DK" sz="2200" smtClean="0"/>
              <a:t>elete) functionality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  <a:p>
            <a:r>
              <a:rPr lang="da-DK" sz="2200" smtClean="0"/>
              <a:t>You will usually </a:t>
            </a:r>
            <a:r>
              <a:rPr lang="da-DK" sz="2200" u="sng" smtClean="0"/>
              <a:t>not</a:t>
            </a:r>
            <a:r>
              <a:rPr lang="da-DK" sz="2200" smtClean="0"/>
              <a:t> need to provide your own implementation of </a:t>
            </a:r>
            <a:r>
              <a:rPr lang="da-DK" sz="2200" b="1"/>
              <a:t>IPersistentSource</a:t>
            </a:r>
            <a:r>
              <a:rPr lang="da-DK" sz="2200" smtClean="0"/>
              <a:t>; already used in definition of various specialised </a:t>
            </a:r>
            <a:r>
              <a:rPr lang="da-DK" sz="2200" b="1" smtClean="0"/>
              <a:t>Catalog</a:t>
            </a:r>
            <a:r>
              <a:rPr lang="da-DK" sz="2200" smtClean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3475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210907" y="2403231"/>
            <a:ext cx="52109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249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(TDTO)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collection, data source and factories for data transformations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71138" y="720970"/>
            <a:ext cx="541605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AddOnObjectCreatedCallback</a:t>
            </a:r>
            <a:r>
              <a:rPr lang="da-DK" smtClean="0"/>
              <a:t>(Action callback);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AddOnObjectUpdatedCallback</a:t>
            </a:r>
            <a:r>
              <a:rPr lang="da-DK"/>
              <a:t>(Action callback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AddOnObjectDeletedCallback</a:t>
            </a:r>
            <a:r>
              <a:rPr lang="da-DK"/>
              <a:t>(Action callback);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IMonitorableCatalog</a:t>
            </a:r>
          </a:p>
          <a:p>
            <a:r>
              <a:rPr lang="da-DK" sz="2400" smtClean="0"/>
              <a:t>Interface for making a catalog ”monitorable”, i.e. a client can be notified about changes in the state of the catalog</a:t>
            </a:r>
          </a:p>
          <a:p>
            <a:r>
              <a:rPr lang="da-DK" sz="2400" smtClean="0"/>
              <a:t>Client can register callbacks for Create, Update and Delete operations</a:t>
            </a:r>
          </a:p>
          <a:p>
            <a:r>
              <a:rPr lang="da-DK" sz="2400" b="1" smtClean="0"/>
              <a:t>Catalog</a:t>
            </a:r>
            <a:r>
              <a:rPr lang="da-DK" sz="2400" smtClean="0"/>
              <a:t> implementation also supports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272611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79076" y="2373923"/>
            <a:ext cx="7028747" cy="3804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TVMO&gt;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vmoFactory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TDTO&gt; </a:t>
            </a:r>
            <a:r>
              <a:rPr lang="da-DK">
                <a:solidFill>
                  <a:srgbClr val="FFFF00"/>
                </a:solidFill>
              </a:rPr>
              <a:t>_dtoFactory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OnObjectCreated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OnObjectDeleted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OnObjectUpdated</a:t>
            </a:r>
            <a:r>
              <a:rPr lang="da-DK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859822" y="1639066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579076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553357" y="163906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32505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14380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err="1" smtClean="0">
                <a:solidFill>
                  <a:schemeClr val="bg1"/>
                </a:solidFill>
              </a:rPr>
              <a:t>View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33831" y="510815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" name="Lige pilforbindelse 2"/>
          <p:cNvCxnSpPr/>
          <p:nvPr/>
        </p:nvCxnSpPr>
        <p:spPr>
          <a:xfrm>
            <a:off x="4095004" y="3726097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6247198" y="3871374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the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domain-specific View Model objects (</a:t>
            </a:r>
            <a:r>
              <a:rPr lang="da-DK" sz="2400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Both Item and Details ViewModel objects will ”wrap” around a </a:t>
            </a:r>
            <a:r>
              <a:rPr lang="da-DK" sz="2400"/>
              <a:t>domain-specific </a:t>
            </a:r>
            <a:r>
              <a:rPr lang="da-DK" sz="2400" smtClean="0"/>
              <a:t>View </a:t>
            </a:r>
            <a:r>
              <a:rPr lang="da-DK" sz="2400"/>
              <a:t>Model object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domain-specific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200" smtClean="0"/>
              <a:t>Interface for ViewModel for minimal Master/ 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IMDVM&lt;TVMO</a:t>
            </a:r>
            <a:r>
              <a:rPr lang="da-DK" sz="2400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/>
              <a:t>();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MasterDetails-ViewModel</a:t>
            </a:r>
            <a:r>
              <a:rPr lang="da-DK" sz="2000" smtClean="0"/>
              <a:t> object should interact</a:t>
            </a:r>
          </a:p>
          <a:p>
            <a:r>
              <a:rPr lang="da-DK" sz="2000" smtClean="0"/>
              <a:t>Reacts to changes in item selection, and to changes in the underlying catalog</a:t>
            </a:r>
          </a:p>
          <a:p>
            <a:r>
              <a:rPr lang="da-DK" sz="2000" smtClean="0"/>
              <a:t>No specific mediator implementation provided at this level</a:t>
            </a:r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82144" y="2415297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DataSources</a:t>
            </a:r>
          </a:p>
        </p:txBody>
      </p:sp>
    </p:spTree>
    <p:extLst>
      <p:ext uri="{BB962C8B-B14F-4D97-AF65-F5344CB8AC3E}">
        <p14:creationId xmlns:p14="http://schemas.microsoft.com/office/powerpoint/2010/main" val="7543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007347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CommandControl</a:t>
            </a:r>
          </a:p>
        </p:txBody>
      </p:sp>
    </p:spTree>
    <p:extLst>
      <p:ext uri="{BB962C8B-B14F-4D97-AF65-F5344CB8AC3E}">
        <p14:creationId xmlns:p14="http://schemas.microsoft.com/office/powerpoint/2010/main" val="8272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9472</TotalTime>
  <Words>7845</Words>
  <Application>Microsoft Office PowerPoint</Application>
  <PresentationFormat>Widescreen</PresentationFormat>
  <Paragraphs>1750</Paragraphs>
  <Slides>191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191</vt:i4>
      </vt:variant>
    </vt:vector>
  </HeadingPairs>
  <TitlesOfParts>
    <vt:vector size="197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PowerPoint-præsentation</vt:lpstr>
      <vt:lpstr>Main principles</vt:lpstr>
      <vt:lpstr>PowerPoint-præsentation</vt:lpstr>
      <vt:lpstr>Data stereotypes</vt:lpstr>
      <vt:lpstr>Data stereotypes</vt:lpstr>
      <vt:lpstr>Factory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</vt:lpstr>
      <vt:lpstr>PowerPoint-præsentation</vt:lpstr>
      <vt:lpstr>PowerPoint-præsentation</vt:lpstr>
      <vt:lpstr>InMemoryData</vt:lpstr>
      <vt:lpstr>PowerPoint-præsentation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WebAPI</vt:lpstr>
      <vt:lpstr>PowerPoint-præsentation</vt:lpstr>
      <vt:lpstr>PowerPoint-præsentation</vt:lpstr>
      <vt:lpstr>CommandControl</vt:lpstr>
      <vt:lpstr>PowerPoint-præsentation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Services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03 – Create Domain View Model Factory Class</vt:lpstr>
      <vt:lpstr>PowerPoint-præsentation</vt:lpstr>
      <vt:lpstr>Step 04 – Create Domain Catalog Class</vt:lpstr>
      <vt:lpstr>PowerPoint-præsentation</vt:lpstr>
      <vt:lpstr>Step 05 (Optional) – Create/Update ObjectProvider class</vt:lpstr>
      <vt:lpstr>PowerPoint-præsentation</vt:lpstr>
      <vt:lpstr>Step 06 – Create Details View Model Class</vt:lpstr>
      <vt:lpstr>PowerPoint-præsentation</vt:lpstr>
      <vt:lpstr>Step 07 – Create Item View Model Class</vt:lpstr>
      <vt:lpstr>PowerPoint-præsentation</vt:lpstr>
      <vt:lpstr>Step 08 – Create View Model Factory Class</vt:lpstr>
      <vt:lpstr>PowerPoint-præsentation</vt:lpstr>
      <vt:lpstr>Step 09 – Create MasterDetails View Model Class</vt:lpstr>
      <vt:lpstr>PowerPoint-præsentation</vt:lpstr>
      <vt:lpstr>Step 10 – Create Domain-specific View</vt:lpstr>
      <vt:lpstr>Step 11 (Optional)  – Create Domain-specific graphic</vt:lpstr>
      <vt:lpstr>Step 12 – Create Top-level navigation View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330</cp:revision>
  <dcterms:created xsi:type="dcterms:W3CDTF">2017-04-11T11:00:29Z</dcterms:created>
  <dcterms:modified xsi:type="dcterms:W3CDTF">2017-11-08T18:46:42Z</dcterms:modified>
</cp:coreProperties>
</file>