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57" r:id="rId26"/>
    <p:sldId id="299" r:id="rId27"/>
    <p:sldId id="300" r:id="rId28"/>
    <p:sldId id="301" r:id="rId29"/>
    <p:sldId id="298" r:id="rId30"/>
    <p:sldId id="302" r:id="rId31"/>
    <p:sldId id="303" r:id="rId32"/>
    <p:sldId id="304" r:id="rId33"/>
    <p:sldId id="305" r:id="rId34"/>
    <p:sldId id="306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Programming – Part 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ulær billedforklaring 1"/>
          <p:cNvSpPr/>
          <p:nvPr/>
        </p:nvSpPr>
        <p:spPr>
          <a:xfrm>
            <a:off x="1185110" y="751973"/>
            <a:ext cx="5119437" cy="1534027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Keyword</a:t>
            </a:r>
            <a:r>
              <a:rPr lang="da-DK" sz="2400" smtClean="0">
                <a:solidFill>
                  <a:schemeClr val="tx1"/>
                </a:solidFill>
              </a:rPr>
              <a:t> (del af C# sproget)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Fast betydning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Beskriver variablens </a:t>
            </a:r>
            <a:r>
              <a:rPr lang="da-DK" sz="2400" b="1" smtClean="0">
                <a:solidFill>
                  <a:schemeClr val="tx1"/>
                </a:solidFill>
              </a:rPr>
              <a:t>type</a:t>
            </a:r>
            <a:endParaRPr lang="da-DK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Variablens </a:t>
            </a:r>
            <a:r>
              <a:rPr lang="da-DK" sz="2400" b="1" smtClean="0">
                <a:solidFill>
                  <a:schemeClr val="tx1"/>
                </a:solidFill>
              </a:rPr>
              <a:t>navn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Vælges af </a:t>
            </a:r>
            <a:r>
              <a:rPr lang="da-DK" sz="2400" b="1" smtClean="0">
                <a:solidFill>
                  <a:schemeClr val="tx1"/>
                </a:solidFill>
              </a:rPr>
              <a:t>dig</a:t>
            </a:r>
            <a:r>
              <a:rPr lang="da-DK" sz="2400" smtClean="0">
                <a:solidFill>
                  <a:schemeClr val="tx1"/>
                </a:solidFill>
              </a:rPr>
              <a:t> (skal overholde syntaks)!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Navnet bør være </a:t>
            </a:r>
            <a:r>
              <a:rPr lang="da-DK" sz="2400" b="1" smtClean="0">
                <a:solidFill>
                  <a:schemeClr val="tx1"/>
                </a:solidFill>
              </a:rPr>
              <a:t>beskrivende</a:t>
            </a:r>
            <a:r>
              <a:rPr lang="da-DK" sz="2400" smtClean="0">
                <a:solidFill>
                  <a:schemeClr val="tx1"/>
                </a:solidFill>
              </a:rPr>
              <a:t>, men…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Navnet har </a:t>
            </a:r>
            <a:r>
              <a:rPr lang="da-DK" sz="2400" b="1" smtClean="0">
                <a:solidFill>
                  <a:schemeClr val="tx1"/>
                </a:solidFill>
              </a:rPr>
              <a:t>ingen funktionel betydning</a:t>
            </a:r>
            <a:r>
              <a:rPr lang="da-DK" sz="2400" smtClean="0">
                <a:solidFill>
                  <a:schemeClr val="tx1"/>
                </a:solidFill>
              </a:rPr>
              <a:t>!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xyz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=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Assignment</a:t>
            </a:r>
            <a:r>
              <a:rPr lang="da-DK" sz="2400" smtClean="0">
                <a:solidFill>
                  <a:schemeClr val="tx1"/>
                </a:solidFill>
              </a:rPr>
              <a:t> (værdi-tildeling)</a:t>
            </a:r>
            <a:endParaRPr lang="da-DK" sz="2400" b="1" smtClean="0">
              <a:solidFill>
                <a:schemeClr val="tx1"/>
              </a:solidFill>
            </a:endParaRPr>
          </a:p>
          <a:p>
            <a:r>
              <a:rPr lang="da-DK" sz="2400" smtClean="0">
                <a:solidFill>
                  <a:schemeClr val="tx1"/>
                </a:solidFill>
              </a:rPr>
              <a:t>Venstre side: en </a:t>
            </a:r>
            <a:r>
              <a:rPr lang="da-DK" sz="2400" b="1" smtClean="0">
                <a:solidFill>
                  <a:schemeClr val="tx1"/>
                </a:solidFill>
              </a:rPr>
              <a:t>variabel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Højre side: et </a:t>
            </a:r>
            <a:r>
              <a:rPr lang="da-DK" sz="2400" b="1" smtClean="0">
                <a:solidFill>
                  <a:schemeClr val="tx1"/>
                </a:solidFill>
              </a:rPr>
              <a:t>udtryk</a:t>
            </a:r>
          </a:p>
          <a:p>
            <a:r>
              <a:rPr lang="da-DK" sz="2400" b="1" smtClean="0">
                <a:solidFill>
                  <a:schemeClr val="tx1"/>
                </a:solidFill>
              </a:rPr>
              <a:t>Typerne</a:t>
            </a:r>
            <a:r>
              <a:rPr lang="da-DK" sz="2400" smtClean="0">
                <a:solidFill>
                  <a:schemeClr val="tx1"/>
                </a:solidFill>
              </a:rPr>
              <a:t> på begge sider skal matche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24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Udtryk </a:t>
            </a:r>
            <a:r>
              <a:rPr lang="da-DK" sz="2400" smtClean="0">
                <a:solidFill>
                  <a:schemeClr val="tx1"/>
                </a:solidFill>
              </a:rPr>
              <a:t>(værdi, variabel, regneudtryk)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Kombination af ovenstående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Udregnes </a:t>
            </a:r>
            <a:r>
              <a:rPr lang="da-DK" sz="2400" b="1" smtClean="0">
                <a:solidFill>
                  <a:schemeClr val="tx1"/>
                </a:solidFill>
              </a:rPr>
              <a:t>før</a:t>
            </a:r>
            <a:r>
              <a:rPr lang="da-DK" sz="2400" smtClean="0">
                <a:solidFill>
                  <a:schemeClr val="tx1"/>
                </a:solidFill>
              </a:rPr>
              <a:t> tildeling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500" y="2382253"/>
            <a:ext cx="10341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8000" smtClean="0">
                <a:latin typeface="Consolas" panose="020B0609020204030204" pitchFamily="49" charset="0"/>
              </a:rPr>
              <a:t> 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8000" smtClean="0">
                <a:latin typeface="Consolas" panose="020B0609020204030204" pitchFamily="49" charset="0"/>
              </a:rPr>
              <a:t> 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8000" smtClean="0">
                <a:latin typeface="Consolas" panose="020B0609020204030204" pitchFamily="49" charset="0"/>
              </a:rPr>
              <a:t> age + 2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80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da-DK" sz="9600" smtClean="0">
                <a:latin typeface="Consolas" panose="020B0609020204030204" pitchFamily="49" charset="0"/>
              </a:rPr>
              <a:t>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1383632"/>
            <a:ext cx="5648826" cy="824163"/>
          </a:xfrm>
          <a:prstGeom prst="wedgeRectCallout">
            <a:avLst>
              <a:gd name="adj1" fmla="val 28155"/>
              <a:gd name="adj2" fmla="val 9831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Denne statement er </a:t>
            </a:r>
            <a:r>
              <a:rPr lang="da-DK" sz="2400" b="1" smtClean="0">
                <a:solidFill>
                  <a:schemeClr val="tx1"/>
                </a:solidFill>
              </a:rPr>
              <a:t>færdig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69653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>
                <a:latin typeface="Consolas" panose="020B0609020204030204" pitchFamily="49" charset="0"/>
              </a:rPr>
              <a:t> x = 25.00;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y = 6.00;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z = 0.08;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3200" smtClean="0">
                <a:latin typeface="Consolas" panose="020B0609020204030204" pitchFamily="49" charset="0"/>
              </a:rPr>
              <a:t> </a:t>
            </a:r>
            <a:r>
              <a:rPr lang="en-US" sz="3200">
                <a:latin typeface="Consolas" panose="020B0609020204030204" pitchFamily="49" charset="0"/>
              </a:rPr>
              <a:t>t = x * (1.00 + z) + y</a:t>
            </a:r>
            <a:r>
              <a:rPr lang="da-DK" sz="3200" smtClean="0">
                <a:latin typeface="Consolas" panose="020B0609020204030204" pitchFamily="49" charset="0"/>
              </a:rPr>
              <a:t>;</a:t>
            </a:r>
            <a:endParaRPr lang="da-DK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netPrice </a:t>
            </a:r>
            <a:r>
              <a:rPr lang="en-US" sz="2400">
                <a:latin typeface="Consolas" panose="020B0609020204030204" pitchFamily="49" charset="0"/>
              </a:rPr>
              <a:t>= 25.00;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shipping </a:t>
            </a:r>
            <a:r>
              <a:rPr lang="en-US" sz="2400">
                <a:latin typeface="Consolas" panose="020B0609020204030204" pitchFamily="49" charset="0"/>
              </a:rPr>
              <a:t>= 6.00;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tax </a:t>
            </a:r>
            <a:r>
              <a:rPr lang="en-US" sz="2400">
                <a:latin typeface="Consolas" panose="020B0609020204030204" pitchFamily="49" charset="0"/>
              </a:rPr>
              <a:t>= 0.08;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>
                <a:latin typeface="Consolas" panose="020B0609020204030204" pitchFamily="49" charset="0"/>
              </a:rPr>
              <a:t>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>
                <a:latin typeface="Consolas" panose="020B0609020204030204" pitchFamily="49" charset="0"/>
              </a:rPr>
              <a:t>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>
                <a:latin typeface="Consolas" panose="020B0609020204030204" pitchFamily="49" charset="0"/>
              </a:rPr>
              <a:t>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smtClean="0">
                <a:latin typeface="Consolas" panose="020B0609020204030204" pitchFamily="49" charset="0"/>
              </a:rPr>
              <a:t> age = 24;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someNumber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1.3;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>
                <a:latin typeface="Consolas" panose="020B0609020204030204" pitchFamily="49" charset="0"/>
              </a:rPr>
              <a:t>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>
                <a:latin typeface="Consolas" panose="020B0609020204030204" pitchFamily="49" charset="0"/>
              </a:rPr>
              <a:t>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>
                <a:latin typeface="Consolas" panose="020B0609020204030204" pitchFamily="49" charset="0"/>
              </a:rPr>
              <a:t>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latin typeface="Consolas" panose="020B0609020204030204" pitchFamily="49" charset="0"/>
              </a:rPr>
              <a:t>age/someNumber</a:t>
            </a:r>
            <a:r>
              <a:rPr lang="en-US" sz="240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24.0/1.3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18.462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"18.462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 totalPrice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netPrice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* (1.00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tax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shipping</a:t>
            </a:r>
            <a:r>
              <a:rPr lang="da-DK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18.462</a:t>
            </a:r>
            <a:r>
              <a:rPr 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8</a:t>
            </a:r>
            <a:r>
              <a:rPr lang="da-DK" sz="4000" b="1" smtClean="0">
                <a:solidFill>
                  <a:srgbClr val="C00000"/>
                </a:solidFill>
              </a:rPr>
              <a:t> = 256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-128……127</a:t>
            </a:r>
            <a:endParaRPr lang="da-DK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rgbClr val="FF0000"/>
                </a:solidFill>
              </a:rPr>
              <a:t>A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32</a:t>
            </a:r>
            <a:r>
              <a:rPr lang="da-DK" sz="4000" b="1" smtClean="0">
                <a:solidFill>
                  <a:srgbClr val="C00000"/>
                </a:solidFill>
              </a:rPr>
              <a:t> = ?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</a:rPr>
              <a:t>-2147483648……</a:t>
            </a:r>
            <a:r>
              <a:rPr lang="da-DK" sz="3600" b="1">
                <a:solidFill>
                  <a:srgbClr val="C00000"/>
                </a:solidFill>
              </a:rPr>
              <a:t> </a:t>
            </a:r>
            <a:r>
              <a:rPr lang="da-DK" sz="3600" b="1" smtClean="0">
                <a:solidFill>
                  <a:srgbClr val="C00000"/>
                </a:solidFill>
              </a:rPr>
              <a:t>2147483647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5596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= 24;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840</Words>
  <Application>Microsoft Office PowerPoint</Application>
  <PresentationFormat>Widescreen</PresentationFormat>
  <Paragraphs>487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Office-tema</vt:lpstr>
      <vt:lpstr>Programming – Part I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26</cp:revision>
  <dcterms:created xsi:type="dcterms:W3CDTF">2017-09-05T14:00:27Z</dcterms:created>
  <dcterms:modified xsi:type="dcterms:W3CDTF">2017-09-14T14:26:44Z</dcterms:modified>
</cp:coreProperties>
</file>