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16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1" r:id="rId48"/>
    <p:sldId id="432" r:id="rId49"/>
    <p:sldId id="434" r:id="rId50"/>
    <p:sldId id="433" r:id="rId51"/>
    <p:sldId id="436" r:id="rId52"/>
    <p:sldId id="437" r:id="rId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List </a:t>
            </a:r>
            <a:br>
              <a:rPr lang="da-DK" sz="9600" smtClean="0"/>
            </a:br>
            <a:r>
              <a:rPr lang="da-DK" sz="9600" smtClean="0">
                <a:solidFill>
                  <a:schemeClr val="bg1">
                    <a:lumMod val="75000"/>
                  </a:schemeClr>
                </a:solidFill>
              </a:rPr>
              <a:t>(array)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395" y="1122362"/>
            <a:ext cx="9571121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 </a:t>
            </a:r>
            <a:r>
              <a:rPr lang="da-DK" sz="7200" b="1"/>
              <a:t>]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 smtClean="0">
                <a:solidFill>
                  <a:srgbClr val="0070C0"/>
                </a:solidFill>
              </a:rPr>
              <a:t>string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/>
              <a:t>an array of 3 elements of </a:t>
            </a:r>
            <a:r>
              <a:rPr lang="da-DK" sz="4800" b="1"/>
              <a:t>type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 </a:t>
            </a:r>
            <a:r>
              <a:rPr lang="da-DK" sz="7200" b="1"/>
              <a:t>]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 smtClean="0"/>
              <a:t>[3]</a:t>
            </a:r>
            <a:r>
              <a:rPr lang="da-DK" sz="9600"/>
              <a:t/>
            </a:r>
            <a:br>
              <a:rPr lang="da-DK" sz="9600"/>
            </a:br>
            <a:r>
              <a:rPr lang="da-DK" sz="4000" b="1" smtClean="0"/>
              <a:t>an </a:t>
            </a:r>
            <a:r>
              <a:rPr lang="da-DK" sz="4000" b="1" smtClean="0"/>
              <a:t>array </a:t>
            </a:r>
            <a:r>
              <a:rPr lang="da-DK" sz="4000" b="1" smtClean="0"/>
              <a:t>of </a:t>
            </a:r>
            <a:r>
              <a:rPr lang="da-DK" sz="4000" b="1" smtClean="0"/>
              <a:t>3 </a:t>
            </a:r>
            <a:r>
              <a:rPr lang="da-DK" sz="4000" b="1" smtClean="0"/>
              <a:t>(references to) objects </a:t>
            </a:r>
            <a:r>
              <a:rPr lang="da-DK" sz="4000" b="1"/>
              <a:t>o</a:t>
            </a:r>
            <a:r>
              <a:rPr lang="da-DK" sz="4000" b="1" smtClean="0"/>
              <a:t>f type </a:t>
            </a:r>
            <a:r>
              <a:rPr lang="da-DK" sz="40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0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Index</a:t>
            </a:r>
            <a:endParaRPr lang="da-DK" sz="4800"/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Value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ages[2] = ages[1] + 12;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[] </a:t>
            </a:r>
            <a:r>
              <a:rPr lang="da-DK" sz="2800" b="1">
                <a:latin typeface="Consolas" panose="020B0609020204030204" pitchFamily="49" charset="0"/>
              </a:rPr>
              <a:t>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ages[0] = 17;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ages[3]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latin typeface="Consolas" panose="020B0609020204030204" pitchFamily="49" charset="0"/>
              </a:rPr>
              <a:t>31; </a:t>
            </a:r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3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4</a:t>
            </a:r>
            <a:endParaRPr lang="da-DK" sz="3600"/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...etc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1999" y="1419449"/>
            <a:ext cx="1137919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Length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latin typeface="Consolas" panose="020B0609020204030204" pitchFamily="49" charset="0"/>
              </a:rPr>
              <a:t>foreach (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 smtClean="0">
                <a:latin typeface="Consolas" panose="020B0609020204030204" pitchFamily="49" charset="0"/>
              </a:rPr>
              <a:t> </a:t>
            </a:r>
            <a:r>
              <a:rPr lang="da-DK" sz="3600" b="1" i="1" smtClean="0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da-DK" sz="3600" b="1" smtClean="0">
                <a:latin typeface="Consolas" panose="020B0609020204030204" pitchFamily="49" charset="0"/>
              </a:rPr>
              <a:t>)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smtClean="0">
                <a:latin typeface="Consolas" panose="020B0609020204030204" pitchFamily="49" charset="0"/>
              </a:rPr>
              <a:t>  </a:t>
            </a:r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 smtClean="0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 smtClean="0">
                <a:latin typeface="Consolas" panose="020B0609020204030204" pitchFamily="49" charset="0"/>
              </a:rPr>
              <a:t>);</a:t>
            </a:r>
            <a:endParaRPr lang="da-DK" sz="3600" b="1" smtClean="0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Array drawbacks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smtClean="0"/>
              <a:t>Fixed size</a:t>
            </a:r>
            <a:endParaRPr lang="da-DK" sz="3600" smtClean="0"/>
          </a:p>
          <a:p>
            <a:r>
              <a:rPr lang="da-DK" sz="3600" smtClean="0"/>
              <a:t>When is an array element ”empty”?</a:t>
            </a:r>
            <a:endParaRPr lang="da-DK" sz="3600" smtClean="0"/>
          </a:p>
          <a:p>
            <a:r>
              <a:rPr lang="da-DK" sz="3600" smtClean="0"/>
              <a:t>Easy to index out-of-range</a:t>
            </a:r>
            <a:endParaRPr lang="da-DK" sz="3600" smtClean="0"/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Array drawbacks – Fixed size</a:t>
            </a:r>
            <a:endParaRPr lang="da-DK" b="1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</a:t>
            </a:r>
            <a:r>
              <a:rPr lang="da-DK" b="1"/>
              <a:t>– </a:t>
            </a:r>
            <a:r>
              <a:rPr lang="da-DK" b="1" smtClean="0"/>
              <a:t>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0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100181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Actual </a:t>
            </a:r>
            <a:r>
              <a:rPr lang="da-DK" sz="3600" smtClean="0"/>
              <a:t>value, or  ”empty”…?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</a:t>
            </a:r>
            <a:r>
              <a:rPr lang="da-DK" b="1"/>
              <a:t>– </a:t>
            </a:r>
            <a:r>
              <a:rPr lang="da-DK" b="1" smtClean="0"/>
              <a:t>Invalid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</a:t>
            </a:r>
            <a:r>
              <a:rPr lang="da-DK" sz="3600" b="1" smtClean="0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 smtClean="0">
                <a:latin typeface="Consolas" panose="020B0609020204030204" pitchFamily="49" charset="0"/>
              </a:rPr>
              <a:t>];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List&lt;T&gt;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_die2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</a:t>
            </a:r>
            <a:r>
              <a:rPr lang="da-DK" sz="2800" b="1" smtClean="0">
                <a:latin typeface="Consolas" panose="020B0609020204030204" pitchFamily="49" charset="0"/>
              </a:rPr>
              <a:t>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private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</a:t>
            </a:r>
            <a:r>
              <a:rPr lang="da-DK" sz="2800" b="1" smtClean="0">
                <a:latin typeface="Consolas" panose="020B0609020204030204" pitchFamily="49" charset="0"/>
              </a:rPr>
              <a:t>die4;</a:t>
            </a:r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...etc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}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List&lt;T&gt;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 smtClean="0"/>
              <a:t>a list of items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/>
              <a:t>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of items of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rgbClr val="0070C0"/>
                </a:solidFill>
              </a:rPr>
              <a:t>string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of items of type </a:t>
            </a:r>
            <a:r>
              <a:rPr lang="da-DK" sz="4800" b="1" smtClean="0">
                <a:solidFill>
                  <a:srgbClr val="0070C0"/>
                </a:solidFill>
              </a:rPr>
              <a:t>string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List&lt;</a:t>
            </a:r>
            <a:r>
              <a:rPr lang="da-DK" sz="96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9600" b="1" smtClean="0"/>
              <a:t>&gt;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b="1"/>
              <a:t>a list </a:t>
            </a:r>
            <a:r>
              <a:rPr lang="da-DK" sz="4800" b="1"/>
              <a:t>of </a:t>
            </a:r>
            <a:r>
              <a:rPr lang="da-DK" sz="4800" b="1" smtClean="0"/>
              <a:t>(referecens to</a:t>
            </a:r>
            <a:r>
              <a:rPr lang="da-DK" sz="4800" b="1" smtClean="0"/>
              <a:t>) objects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</a:rPr>
              <a:t>Car</a:t>
            </a:r>
            <a:endParaRPr lang="da-DK" sz="4800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1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 smtClean="0">
                <a:latin typeface="Consolas" panose="020B0609020204030204" pitchFamily="49" charset="0"/>
              </a:rPr>
              <a:t>&lt;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 ages </a:t>
            </a:r>
            <a:r>
              <a:rPr lang="da-DK" sz="3600" b="1">
                <a:latin typeface="Consolas" panose="020B0609020204030204" pitchFamily="49" charset="0"/>
              </a:rPr>
              <a:t>= </a:t>
            </a:r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 smtClean="0">
                <a:latin typeface="Consolas" panose="020B0609020204030204" pitchFamily="49" charset="0"/>
              </a:rPr>
              <a:t>ages.Add(26);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 smtClean="0">
                <a:latin typeface="Consolas" panose="020B0609020204030204" pitchFamily="49" charset="0"/>
              </a:rPr>
              <a:t>ages.Add(43);</a:t>
            </a:r>
            <a:endParaRPr lang="da-DK" sz="36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4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 smtClean="0">
                <a:latin typeface="Consolas" panose="020B0609020204030204" pitchFamily="49" charset="0"/>
              </a:rPr>
              <a:t>&lt;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 ages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ages.Add(26);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 smtClean="0">
                <a:latin typeface="Consolas" panose="020B0609020204030204" pitchFamily="49" charset="0"/>
              </a:rPr>
              <a:t>&lt;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 ages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ages.Add(26);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  <a:endParaRPr lang="da-DK" sz="24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2</a:t>
            </a:r>
            <a:endParaRPr lang="da-DK" sz="3600"/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 smtClean="0">
                <a:latin typeface="Consolas" panose="020B0609020204030204" pitchFamily="49" charset="0"/>
              </a:rPr>
              <a:t>&lt;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 ages </a:t>
            </a:r>
            <a:r>
              <a:rPr lang="da-DK" sz="2000" b="1">
                <a:latin typeface="Consolas" panose="020B0609020204030204" pitchFamily="49" charset="0"/>
              </a:rPr>
              <a:t>=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 smtClean="0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ages.Add(26);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 smtClean="0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 smtClean="0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 smtClean="0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3" y="2166828"/>
            <a:ext cx="1137919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NB!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0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ages.Contains(9);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False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2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ages.IndexOf(9); </a:t>
            </a:r>
            <a:r>
              <a:rPr lang="da-DK" sz="4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 smtClean="0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da-DK" sz="4800" b="1" smtClean="0">
                <a:solidFill>
                  <a:srgbClr val="FF0000"/>
                </a:solidFill>
                <a:latin typeface="Consolas" panose="020B0609020204030204" pitchFamily="49" charset="0"/>
              </a:rPr>
              <a:t>= -1</a:t>
            </a: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ages.Sort();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ages[3] = 38;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9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latin typeface="Consolas" panose="020B0609020204030204" pitchFamily="49" charset="0"/>
              </a:rPr>
              <a:t>ages[1] = ages[4] - 15;</a:t>
            </a:r>
            <a:endParaRPr lang="da-DK" sz="4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55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26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38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41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 smtClean="0"/>
              <a:t>Count = 3</a:t>
            </a:r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smtClean="0">
                <a:latin typeface="Consolas" panose="020B0609020204030204" pitchFamily="49" charset="0"/>
              </a:rPr>
              <a:t> i = 0; i &lt; ages.</a:t>
            </a:r>
            <a:r>
              <a:rPr lang="da-DK" sz="3200" b="1" smtClean="0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 smtClean="0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smtClean="0">
                <a:latin typeface="Consolas" panose="020B0609020204030204" pitchFamily="49" charset="0"/>
              </a:rPr>
              <a:t>age = 12;</a:t>
            </a:r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age</a:t>
            </a:r>
            <a:endParaRPr lang="da-DK" sz="3600"/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12</a:t>
            </a:r>
            <a:endParaRPr lang="da-DK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smtClean="0">
                <a:latin typeface="Consolas" panose="020B0609020204030204" pitchFamily="49" charset="0"/>
              </a:rPr>
              <a:t>foreach (</a:t>
            </a:r>
            <a:r>
              <a:rPr lang="da-DK" sz="3200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 smtClean="0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 smtClean="0">
                <a:latin typeface="Consolas" panose="020B0609020204030204" pitchFamily="49" charset="0"/>
              </a:rPr>
              <a:t>  </a:t>
            </a:r>
            <a:r>
              <a:rPr lang="da-DK" sz="32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Same syntax as for arrays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End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latin typeface="Consolas" panose="020B0609020204030204" pitchFamily="49" charset="0"/>
              </a:rPr>
              <a:t>foreach (</a:t>
            </a:r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 smtClean="0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smtClean="0">
                <a:latin typeface="Consolas" panose="020B0609020204030204" pitchFamily="49" charset="0"/>
              </a:rPr>
              <a:t> ages)</a:t>
            </a: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 smtClean="0"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 smtClean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23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35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17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Start</a:t>
            </a:r>
            <a:endParaRPr lang="da-DK" sz="2800"/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End</a:t>
            </a:r>
            <a:endParaRPr lang="da-DK" sz="2800"/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[] </a:t>
            </a:r>
            <a:r>
              <a:rPr lang="da-DK" sz="3600" b="1">
                <a:latin typeface="Consolas" panose="020B0609020204030204" pitchFamily="49" charset="0"/>
              </a:rPr>
              <a:t>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 smtClean="0">
                <a:latin typeface="Consolas" panose="020B0609020204030204" pitchFamily="49" charset="0"/>
              </a:rPr>
              <a:t>[3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0</a:t>
            </a:r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1</a:t>
            </a:r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/>
              <a:t>T[ ] = </a:t>
            </a:r>
            <a:r>
              <a:rPr lang="da-DK" sz="9600" b="1" smtClean="0">
                <a:solidFill>
                  <a:srgbClr val="0070C0"/>
                </a:solidFill>
              </a:rPr>
              <a:t>new</a:t>
            </a:r>
            <a:r>
              <a:rPr lang="da-DK" sz="9600" b="1" smtClean="0"/>
              <a:t> T[</a:t>
            </a:r>
            <a:r>
              <a:rPr lang="da-DK" sz="9600" b="1" i="1" smtClean="0"/>
              <a:t>n</a:t>
            </a:r>
            <a:r>
              <a:rPr lang="da-DK" sz="9600" b="1" smtClean="0"/>
              <a:t>]</a:t>
            </a:r>
            <a:r>
              <a:rPr lang="da-DK" sz="9600" smtClean="0"/>
              <a:t/>
            </a:r>
            <a:br>
              <a:rPr lang="da-DK" sz="9600" smtClean="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an </a:t>
            </a:r>
            <a:r>
              <a:rPr lang="da-DK" sz="4800" b="1" smtClean="0"/>
              <a:t>array </a:t>
            </a:r>
            <a:r>
              <a:rPr lang="da-DK" sz="4800" b="1" smtClean="0"/>
              <a:t>of </a:t>
            </a:r>
            <a:r>
              <a:rPr lang="da-DK" sz="4800" b="1" i="1" smtClean="0"/>
              <a:t>n</a:t>
            </a:r>
            <a:r>
              <a:rPr lang="da-DK" sz="4800" b="1" smtClean="0"/>
              <a:t> </a:t>
            </a:r>
            <a:r>
              <a:rPr lang="da-DK" sz="4800" b="1" smtClean="0"/>
              <a:t>elements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/>
              <a:t>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 </a:t>
            </a:r>
            <a:r>
              <a:rPr lang="da-DK" sz="9600" b="1"/>
              <a:t>]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 smtClean="0">
                <a:solidFill>
                  <a:srgbClr val="0070C0"/>
                </a:solidFill>
              </a:rPr>
              <a:t>int</a:t>
            </a:r>
            <a:r>
              <a:rPr lang="da-DK" sz="9600" b="1" smtClean="0"/>
              <a:t>[</a:t>
            </a:r>
            <a:r>
              <a:rPr lang="da-DK" sz="9600" b="1"/>
              <a:t>3</a:t>
            </a:r>
            <a:r>
              <a:rPr lang="da-DK" sz="9600" b="1" smtClean="0"/>
              <a:t>]</a:t>
            </a:r>
            <a:r>
              <a:rPr lang="da-DK" sz="9600"/>
              <a:t/>
            </a:r>
            <a:br>
              <a:rPr lang="da-DK" sz="9600"/>
            </a:br>
            <a:r>
              <a:rPr lang="da-DK" sz="4800" b="1" smtClean="0"/>
              <a:t>an</a:t>
            </a:r>
            <a:r>
              <a:rPr lang="da-DK" sz="4800" b="1" smtClean="0"/>
              <a:t> </a:t>
            </a:r>
            <a:r>
              <a:rPr lang="da-DK" sz="4800" b="1" smtClean="0"/>
              <a:t>array </a:t>
            </a:r>
            <a:r>
              <a:rPr lang="da-DK" sz="4800" b="1" smtClean="0"/>
              <a:t>of </a:t>
            </a:r>
            <a:r>
              <a:rPr lang="da-DK" sz="4800" b="1" smtClean="0"/>
              <a:t>3 </a:t>
            </a:r>
            <a:r>
              <a:rPr lang="da-DK" sz="4800" b="1" smtClean="0"/>
              <a:t>elements </a:t>
            </a:r>
            <a:r>
              <a:rPr lang="da-DK" sz="4800" b="1"/>
              <a:t>o</a:t>
            </a:r>
            <a:r>
              <a:rPr lang="da-DK" sz="4800" b="1" smtClean="0"/>
              <a:t>f type </a:t>
            </a:r>
            <a:r>
              <a:rPr lang="da-DK" sz="4800" b="1" smtClean="0">
                <a:solidFill>
                  <a:srgbClr val="0070C0"/>
                </a:solidFill>
              </a:rPr>
              <a:t>int</a:t>
            </a:r>
            <a:endParaRPr lang="da-DK" sz="48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816</Words>
  <Application>Microsoft Office PowerPoint</Application>
  <PresentationFormat>Widescreen</PresentationFormat>
  <Paragraphs>337</Paragraphs>
  <Slides>52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= new T[n] </vt:lpstr>
      <vt:lpstr>T[ ] = new T[n] an array of n elements of type T</vt:lpstr>
      <vt:lpstr>int[ ] = new int[3] an array of 3 elements of type int</vt:lpstr>
      <vt:lpstr>string[ ] = new string[3] an array of 3 elements of type string</vt:lpstr>
      <vt:lpstr>Car[ ] = new Car[3] an array of 3 (references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Array drawbacks</vt:lpstr>
      <vt:lpstr>Array drawbacks – Fixed size</vt:lpstr>
      <vt:lpstr>Array drawbacks – Empty (?) element</vt:lpstr>
      <vt:lpstr>Array drawbacks – Empty (?) element</vt:lpstr>
      <vt:lpstr>Array drawbacks – Invalid index</vt:lpstr>
      <vt:lpstr>List&lt;T&gt; </vt:lpstr>
      <vt:lpstr>List&lt;T&gt; a list of items of type T</vt:lpstr>
      <vt:lpstr>List&lt;int&gt; a list of items of type int</vt:lpstr>
      <vt:lpstr>List&lt;string&gt; a list of items of type string</vt:lpstr>
      <vt:lpstr>List&lt;Car&gt; a list of (referecens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78</cp:revision>
  <dcterms:created xsi:type="dcterms:W3CDTF">2017-09-05T14:00:27Z</dcterms:created>
  <dcterms:modified xsi:type="dcterms:W3CDTF">2018-02-24T16:31:42Z</dcterms:modified>
</cp:coreProperties>
</file>