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0" r:id="rId2"/>
    <p:sldId id="256" r:id="rId3"/>
    <p:sldId id="273" r:id="rId4"/>
    <p:sldId id="257" r:id="rId5"/>
    <p:sldId id="258" r:id="rId6"/>
    <p:sldId id="259" r:id="rId7"/>
    <p:sldId id="279" r:id="rId8"/>
    <p:sldId id="281" r:id="rId9"/>
    <p:sldId id="260" r:id="rId10"/>
    <p:sldId id="261" r:id="rId11"/>
    <p:sldId id="28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4" r:id="rId21"/>
    <p:sldId id="282" r:id="rId22"/>
    <p:sldId id="284" r:id="rId23"/>
    <p:sldId id="289" r:id="rId24"/>
    <p:sldId id="271" r:id="rId25"/>
    <p:sldId id="291" r:id="rId26"/>
    <p:sldId id="272" r:id="rId27"/>
    <p:sldId id="285" r:id="rId28"/>
    <p:sldId id="287" r:id="rId29"/>
    <p:sldId id="288" r:id="rId30"/>
    <p:sldId id="275" r:id="rId31"/>
    <p:sldId id="276" r:id="rId32"/>
    <p:sldId id="277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C495F-BB7C-4143-B55B-60CCCE7794D3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90720-0DAE-4FF6-88E1-08FF2F337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01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5701-5AE8-465D-9D19-B5C7848BC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33945-4E7A-4FEA-BC0B-76E541C24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C78A-01E7-40A2-BB82-DBC877F4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930C-5504-4623-8422-43E0E62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D428-607C-4D51-8868-5DD30F78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4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CD91-F398-4173-90C5-DA0D8DB5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08067-E818-48C7-9AEF-44CA1DCC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A2C39-195D-45C0-B2BA-CDE922A7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8030-F3AC-49E5-8361-24A34E4C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7979-DC0D-40D4-945C-AF6A6AE9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6E4E1-CA8F-4FA1-8E37-3D64961F3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4B4CE-DAAD-40FF-8967-464976EF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6B065-C108-4741-8702-7CC36669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5742-FB67-4C13-8D85-7A0D9835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860F-EDAC-4FD8-AF13-6CFA1F74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7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1FB7-168C-4F04-A71B-F15FBED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82AA-3F4D-4C0F-B5AB-686FE654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D922-EA9D-4E80-8E91-844C7A69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D11A3-5C6A-44EF-81B5-8491B9C4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D29A-D106-4C46-8FBB-620A72F6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3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002-3E7D-4C67-BF75-A3FFDE5D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AABC8-999D-478D-95C9-41396595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79FE-113B-4977-9D82-6311CB89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3C66-C97E-45EB-A8ED-22F546B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BA14-1C5C-4148-B83B-3EBDE741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3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984E-1506-456F-994A-CAE9610B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CF2B-3CC5-4BF0-892D-FDD521710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B8E20-BFA8-414A-BBDB-75BB2AD6E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D449A-E282-4AB1-BF8F-73AEEC85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86A43-2FA6-4DD2-8039-E9F4C0B7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D5910-310B-4799-993B-9BA26298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59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394-9A5D-4FF5-8135-4D6ADD38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8EF09-726D-495F-9F8F-E1B1B4448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715DC-4B86-4503-84D6-9E2B45789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DE367-69A7-4C2B-991F-2A163972D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620B3-34E6-41E0-BFBD-AC7359B67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35869-5BF8-492A-B369-D005E64C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EA732-A1DD-4D15-8BB4-60800E9F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1C740-D8E6-4010-9971-F7411AA4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2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90FD-1AE3-4957-89AE-B250594D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787DA-62B1-4704-92B6-96FE889C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4FB3-C504-4170-BD25-B876887B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DADE9-37D1-45E6-BFD4-5D3FE35D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9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DAC97-C6DC-49C1-BBE8-59762D5F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E8D16-08A2-4DC9-A8B6-41536882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4DA26-098A-4731-A02B-7CFCEADF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A855-1887-4E7C-9181-A71524C3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A157-6CE7-4A4F-AD4F-6432180C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C47BF-BC8B-47D9-A5AA-26A407BD9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60F15-BEAA-4513-9BD5-0CD9383F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18FF5-B3C9-4022-BDA7-11E128E9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6BFF6-7867-4F4B-B6B9-6EB0456A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5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14B5-9ED5-4341-A9E6-6AB704C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85BC6-30FE-4E3C-AFEF-33E2AB6F9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080A9-06AC-4378-8D92-087FD8BA7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E081A-673E-44D9-99CD-39555EF6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BEB7D-83BA-4B25-AFE9-EEB7B41A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62ABD-4719-4B2B-A0E4-98F3AF47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8DF1-8C37-460D-95B1-548C040A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5BC0-93B5-4350-BA19-F23EDF17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24BF-4459-48CD-BAE5-E74BAE744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04D8-16E7-4907-AAF0-A03D41C54D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2AA0-20F7-4C46-942A-3AFE7539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AACE-E4CB-4750-8C3F-DF47384F4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89026-2946-4D2D-8C3E-437E1F4F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25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cessor">
            <a:extLst>
              <a:ext uri="{FF2B5EF4-FFF2-40B4-BE49-F238E27FC236}">
                <a16:creationId xmlns:a16="http://schemas.microsoft.com/office/drawing/2014/main" id="{7AAAAF39-A5D8-445C-85F8-AAAF4E50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55579">
            <a:off x="310162" y="3350625"/>
            <a:ext cx="914400" cy="914400"/>
          </a:xfrm>
        </p:spPr>
      </p:pic>
      <p:pic>
        <p:nvPicPr>
          <p:cNvPr id="7" name="Graphic 6" descr="Radioactive sign">
            <a:extLst>
              <a:ext uri="{FF2B5EF4-FFF2-40B4-BE49-F238E27FC236}">
                <a16:creationId xmlns:a16="http://schemas.microsoft.com/office/drawing/2014/main" id="{A1E6EA8A-9E39-4A08-B255-4C809F374B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55579">
            <a:off x="11028772" y="5509115"/>
            <a:ext cx="914400" cy="914400"/>
          </a:xfrm>
          <a:prstGeom prst="rect">
            <a:avLst/>
          </a:prstGeom>
        </p:spPr>
      </p:pic>
      <p:pic>
        <p:nvPicPr>
          <p:cNvPr id="9" name="Graphic 8" descr="Recycle sign">
            <a:extLst>
              <a:ext uri="{FF2B5EF4-FFF2-40B4-BE49-F238E27FC236}">
                <a16:creationId xmlns:a16="http://schemas.microsoft.com/office/drawing/2014/main" id="{E1A8E24A-C619-4807-BCAC-E4D167CB26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55579">
            <a:off x="1829679" y="5409928"/>
            <a:ext cx="914400" cy="914400"/>
          </a:xfrm>
          <a:prstGeom prst="rect">
            <a:avLst/>
          </a:prstGeom>
        </p:spPr>
      </p:pic>
      <p:pic>
        <p:nvPicPr>
          <p:cNvPr id="11" name="Graphic 10" descr="Radioactive">
            <a:extLst>
              <a:ext uri="{FF2B5EF4-FFF2-40B4-BE49-F238E27FC236}">
                <a16:creationId xmlns:a16="http://schemas.microsoft.com/office/drawing/2014/main" id="{FB0AEA20-CAB4-48B4-BB2C-56AEE8A4DC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55579">
            <a:off x="1909998" y="1882601"/>
            <a:ext cx="914400" cy="914400"/>
          </a:xfrm>
          <a:prstGeom prst="rect">
            <a:avLst/>
          </a:prstGeom>
        </p:spPr>
      </p:pic>
      <p:pic>
        <p:nvPicPr>
          <p:cNvPr id="13" name="Graphic 12" descr="Infinity">
            <a:extLst>
              <a:ext uri="{FF2B5EF4-FFF2-40B4-BE49-F238E27FC236}">
                <a16:creationId xmlns:a16="http://schemas.microsoft.com/office/drawing/2014/main" id="{2B830F9A-28A6-4A54-9FF4-C5B928E979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55579">
            <a:off x="1790884" y="3390920"/>
            <a:ext cx="914400" cy="914400"/>
          </a:xfrm>
          <a:prstGeom prst="rect">
            <a:avLst/>
          </a:prstGeom>
        </p:spPr>
      </p:pic>
      <p:pic>
        <p:nvPicPr>
          <p:cNvPr id="15" name="Graphic 14" descr="Arrow circle">
            <a:extLst>
              <a:ext uri="{FF2B5EF4-FFF2-40B4-BE49-F238E27FC236}">
                <a16:creationId xmlns:a16="http://schemas.microsoft.com/office/drawing/2014/main" id="{06DAB87F-99A1-4CD1-87E5-B1CC62AFAE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655579">
            <a:off x="10756855" y="3714028"/>
            <a:ext cx="914400" cy="914400"/>
          </a:xfrm>
          <a:prstGeom prst="rect">
            <a:avLst/>
          </a:prstGeom>
        </p:spPr>
      </p:pic>
      <p:pic>
        <p:nvPicPr>
          <p:cNvPr id="17" name="Graphic 16" descr="Map compass">
            <a:extLst>
              <a:ext uri="{FF2B5EF4-FFF2-40B4-BE49-F238E27FC236}">
                <a16:creationId xmlns:a16="http://schemas.microsoft.com/office/drawing/2014/main" id="{3BEDB080-715D-468C-B9BA-D3B1D0A878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1412802">
            <a:off x="3274651" y="1307393"/>
            <a:ext cx="914400" cy="914400"/>
          </a:xfrm>
          <a:prstGeom prst="rect">
            <a:avLst/>
          </a:prstGeom>
        </p:spPr>
      </p:pic>
      <p:pic>
        <p:nvPicPr>
          <p:cNvPr id="21" name="Graphic 20" descr="Atom">
            <a:extLst>
              <a:ext uri="{FF2B5EF4-FFF2-40B4-BE49-F238E27FC236}">
                <a16:creationId xmlns:a16="http://schemas.microsoft.com/office/drawing/2014/main" id="{C7CFF753-88A2-4296-AA7F-68BF3AD7FD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655579">
            <a:off x="7551005" y="5207620"/>
            <a:ext cx="914400" cy="914400"/>
          </a:xfrm>
          <a:prstGeom prst="rect">
            <a:avLst/>
          </a:prstGeom>
        </p:spPr>
      </p:pic>
      <p:pic>
        <p:nvPicPr>
          <p:cNvPr id="23" name="Graphic 22" descr="Satellite dish">
            <a:extLst>
              <a:ext uri="{FF2B5EF4-FFF2-40B4-BE49-F238E27FC236}">
                <a16:creationId xmlns:a16="http://schemas.microsoft.com/office/drawing/2014/main" id="{5913F547-DF73-4AA2-9133-56647C9F2B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655579">
            <a:off x="6460653" y="1191349"/>
            <a:ext cx="914400" cy="914400"/>
          </a:xfrm>
          <a:prstGeom prst="rect">
            <a:avLst/>
          </a:prstGeom>
        </p:spPr>
      </p:pic>
      <p:pic>
        <p:nvPicPr>
          <p:cNvPr id="25" name="Graphic 24" descr="Send">
            <a:extLst>
              <a:ext uri="{FF2B5EF4-FFF2-40B4-BE49-F238E27FC236}">
                <a16:creationId xmlns:a16="http://schemas.microsoft.com/office/drawing/2014/main" id="{A84940C3-1D80-46B5-8830-CCD2BA5DAC8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655579">
            <a:off x="3449363" y="5409928"/>
            <a:ext cx="914400" cy="914400"/>
          </a:xfrm>
          <a:prstGeom prst="rect">
            <a:avLst/>
          </a:prstGeom>
        </p:spPr>
      </p:pic>
      <p:pic>
        <p:nvPicPr>
          <p:cNvPr id="27" name="Graphic 26" descr="Euro">
            <a:extLst>
              <a:ext uri="{FF2B5EF4-FFF2-40B4-BE49-F238E27FC236}">
                <a16:creationId xmlns:a16="http://schemas.microsoft.com/office/drawing/2014/main" id="{D391ED87-D1D5-4288-BD2E-F24F4CF28C8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655579">
            <a:off x="8702378" y="5153120"/>
            <a:ext cx="914400" cy="914400"/>
          </a:xfrm>
          <a:prstGeom prst="rect">
            <a:avLst/>
          </a:prstGeom>
        </p:spPr>
      </p:pic>
      <p:pic>
        <p:nvPicPr>
          <p:cNvPr id="29" name="Graphic 28" descr="Pound">
            <a:extLst>
              <a:ext uri="{FF2B5EF4-FFF2-40B4-BE49-F238E27FC236}">
                <a16:creationId xmlns:a16="http://schemas.microsoft.com/office/drawing/2014/main" id="{A3ECF661-3349-4460-B284-EB5C82C2029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655579">
            <a:off x="362967" y="1681377"/>
            <a:ext cx="914400" cy="914400"/>
          </a:xfrm>
          <a:prstGeom prst="rect">
            <a:avLst/>
          </a:prstGeom>
        </p:spPr>
      </p:pic>
      <p:pic>
        <p:nvPicPr>
          <p:cNvPr id="33" name="Graphic 32" descr="Fingerprint">
            <a:extLst>
              <a:ext uri="{FF2B5EF4-FFF2-40B4-BE49-F238E27FC236}">
                <a16:creationId xmlns:a16="http://schemas.microsoft.com/office/drawing/2014/main" id="{9D8F3576-7709-4BA3-A4F1-5C9AA44BF93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655579">
            <a:off x="9290944" y="3600290"/>
            <a:ext cx="914400" cy="914400"/>
          </a:xfrm>
          <a:prstGeom prst="rect">
            <a:avLst/>
          </a:prstGeom>
        </p:spPr>
      </p:pic>
      <p:pic>
        <p:nvPicPr>
          <p:cNvPr id="35" name="Graphic 34" descr="Venn diagram">
            <a:extLst>
              <a:ext uri="{FF2B5EF4-FFF2-40B4-BE49-F238E27FC236}">
                <a16:creationId xmlns:a16="http://schemas.microsoft.com/office/drawing/2014/main" id="{60FC964A-50D3-4D51-8090-D50432CA366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655579">
            <a:off x="2794202" y="4363665"/>
            <a:ext cx="914400" cy="914400"/>
          </a:xfrm>
          <a:prstGeom prst="rect">
            <a:avLst/>
          </a:prstGeom>
        </p:spPr>
      </p:pic>
      <p:pic>
        <p:nvPicPr>
          <p:cNvPr id="37" name="Graphic 36" descr="Gears">
            <a:extLst>
              <a:ext uri="{FF2B5EF4-FFF2-40B4-BE49-F238E27FC236}">
                <a16:creationId xmlns:a16="http://schemas.microsoft.com/office/drawing/2014/main" id="{826EEF38-A5FA-40B6-8D43-DC8BB898073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655579">
            <a:off x="5000224" y="5093458"/>
            <a:ext cx="914400" cy="914400"/>
          </a:xfrm>
          <a:prstGeom prst="rect">
            <a:avLst/>
          </a:prstGeom>
        </p:spPr>
      </p:pic>
      <p:pic>
        <p:nvPicPr>
          <p:cNvPr id="41" name="Graphic 40" descr="Stopwatch">
            <a:extLst>
              <a:ext uri="{FF2B5EF4-FFF2-40B4-BE49-F238E27FC236}">
                <a16:creationId xmlns:a16="http://schemas.microsoft.com/office/drawing/2014/main" id="{43050827-E3E6-49FC-B60D-CC452C5D648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654089" y="1152948"/>
            <a:ext cx="867508" cy="867508"/>
          </a:xfrm>
          <a:prstGeom prst="rect">
            <a:avLst/>
          </a:prstGeom>
        </p:spPr>
      </p:pic>
      <p:pic>
        <p:nvPicPr>
          <p:cNvPr id="43" name="Graphic 42" descr="Paperclip">
            <a:extLst>
              <a:ext uri="{FF2B5EF4-FFF2-40B4-BE49-F238E27FC236}">
                <a16:creationId xmlns:a16="http://schemas.microsoft.com/office/drawing/2014/main" id="{8089FCC3-1B09-40F2-A21B-417DC862F0A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9475744" y="2172724"/>
            <a:ext cx="867508" cy="867508"/>
          </a:xfrm>
          <a:prstGeom prst="rect">
            <a:avLst/>
          </a:prstGeom>
        </p:spPr>
      </p:pic>
      <p:pic>
        <p:nvPicPr>
          <p:cNvPr id="45" name="Graphic 44" descr="Barcode">
            <a:extLst>
              <a:ext uri="{FF2B5EF4-FFF2-40B4-BE49-F238E27FC236}">
                <a16:creationId xmlns:a16="http://schemas.microsoft.com/office/drawing/2014/main" id="{DFA89966-56DE-4DA4-A8AA-7E896DF0D6A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rot="19989803">
            <a:off x="10840078" y="2072844"/>
            <a:ext cx="867508" cy="867508"/>
          </a:xfrm>
          <a:prstGeom prst="rect">
            <a:avLst/>
          </a:prstGeom>
        </p:spPr>
      </p:pic>
      <p:pic>
        <p:nvPicPr>
          <p:cNvPr id="47" name="Graphic 46" descr="Line arrow Rotate right">
            <a:extLst>
              <a:ext uri="{FF2B5EF4-FFF2-40B4-BE49-F238E27FC236}">
                <a16:creationId xmlns:a16="http://schemas.microsoft.com/office/drawing/2014/main" id="{9FDA4700-AEA8-44D7-9FB4-E4A1D651D34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rot="3389159">
            <a:off x="10931215" y="325316"/>
            <a:ext cx="914400" cy="914400"/>
          </a:xfrm>
          <a:prstGeom prst="rect">
            <a:avLst/>
          </a:prstGeom>
        </p:spPr>
      </p:pic>
      <p:pic>
        <p:nvPicPr>
          <p:cNvPr id="49" name="Graphic 48" descr="Yuan">
            <a:extLst>
              <a:ext uri="{FF2B5EF4-FFF2-40B4-BE49-F238E27FC236}">
                <a16:creationId xmlns:a16="http://schemas.microsoft.com/office/drawing/2014/main" id="{9D21CC70-6480-421E-A95C-0BEB8FCA529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093805" y="284954"/>
            <a:ext cx="914400" cy="914400"/>
          </a:xfrm>
          <a:prstGeom prst="rect">
            <a:avLst/>
          </a:prstGeom>
        </p:spPr>
      </p:pic>
      <p:pic>
        <p:nvPicPr>
          <p:cNvPr id="51" name="Graphic 50" descr="Satellite">
            <a:extLst>
              <a:ext uri="{FF2B5EF4-FFF2-40B4-BE49-F238E27FC236}">
                <a16:creationId xmlns:a16="http://schemas.microsoft.com/office/drawing/2014/main" id="{9A00B848-B178-494C-A2FC-0372A4EF910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434497" y="284954"/>
            <a:ext cx="914400" cy="914400"/>
          </a:xfrm>
          <a:prstGeom prst="rect">
            <a:avLst/>
          </a:prstGeom>
        </p:spPr>
      </p:pic>
      <p:pic>
        <p:nvPicPr>
          <p:cNvPr id="53" name="Graphic 52" descr="Link">
            <a:extLst>
              <a:ext uri="{FF2B5EF4-FFF2-40B4-BE49-F238E27FC236}">
                <a16:creationId xmlns:a16="http://schemas.microsoft.com/office/drawing/2014/main" id="{832F6A53-130F-4972-A63F-6A313744727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906556" y="4771181"/>
            <a:ext cx="914400" cy="914400"/>
          </a:xfrm>
          <a:prstGeom prst="rect">
            <a:avLst/>
          </a:prstGeom>
        </p:spPr>
      </p:pic>
      <p:pic>
        <p:nvPicPr>
          <p:cNvPr id="57" name="Graphic 56" descr="World">
            <a:extLst>
              <a:ext uri="{FF2B5EF4-FFF2-40B4-BE49-F238E27FC236}">
                <a16:creationId xmlns:a16="http://schemas.microsoft.com/office/drawing/2014/main" id="{37D17E7E-7791-4268-8107-B4C534703A1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577161" y="284954"/>
            <a:ext cx="914400" cy="914400"/>
          </a:xfrm>
          <a:prstGeom prst="rect">
            <a:avLst/>
          </a:prstGeom>
        </p:spPr>
      </p:pic>
      <p:pic>
        <p:nvPicPr>
          <p:cNvPr id="59" name="Graphic 58" descr="Compass">
            <a:extLst>
              <a:ext uri="{FF2B5EF4-FFF2-40B4-BE49-F238E27FC236}">
                <a16:creationId xmlns:a16="http://schemas.microsoft.com/office/drawing/2014/main" id="{ECBB72F0-D51E-412A-B69E-3056AA99746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0991" y="284954"/>
            <a:ext cx="914400" cy="914400"/>
          </a:xfrm>
          <a:prstGeom prst="rect">
            <a:avLst/>
          </a:prstGeom>
        </p:spPr>
      </p:pic>
      <p:pic>
        <p:nvPicPr>
          <p:cNvPr id="63" name="Graphic 62" descr="Key">
            <a:extLst>
              <a:ext uri="{FF2B5EF4-FFF2-40B4-BE49-F238E27FC236}">
                <a16:creationId xmlns:a16="http://schemas.microsoft.com/office/drawing/2014/main" id="{01BE77A3-3554-4749-B79E-DDB66ACEF1B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 rot="2766465">
            <a:off x="423164" y="234886"/>
            <a:ext cx="914400" cy="914400"/>
          </a:xfrm>
          <a:prstGeom prst="rect">
            <a:avLst/>
          </a:prstGeom>
        </p:spPr>
      </p:pic>
      <p:pic>
        <p:nvPicPr>
          <p:cNvPr id="64" name="Graphic 63" descr="Syncing cloud">
            <a:extLst>
              <a:ext uri="{FF2B5EF4-FFF2-40B4-BE49-F238E27FC236}">
                <a16:creationId xmlns:a16="http://schemas.microsoft.com/office/drawing/2014/main" id="{D85D4B0C-871A-406F-8A71-A325180295CE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 rot="1239577">
            <a:off x="1786735" y="442691"/>
            <a:ext cx="914400" cy="914400"/>
          </a:xfrm>
          <a:prstGeom prst="rect">
            <a:avLst/>
          </a:prstGeom>
        </p:spPr>
      </p:pic>
      <p:pic>
        <p:nvPicPr>
          <p:cNvPr id="65" name="Graphic 64" descr="Anchor">
            <a:extLst>
              <a:ext uri="{FF2B5EF4-FFF2-40B4-BE49-F238E27FC236}">
                <a16:creationId xmlns:a16="http://schemas.microsoft.com/office/drawing/2014/main" id="{194E5F72-5B2D-4AA9-B749-65EF7C92B87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796498" y="874062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81AB00-0BDA-4B83-98F7-2DDF2605F503}"/>
              </a:ext>
            </a:extLst>
          </p:cNvPr>
          <p:cNvSpPr txBox="1"/>
          <p:nvPr/>
        </p:nvSpPr>
        <p:spPr>
          <a:xfrm>
            <a:off x="3026122" y="2502140"/>
            <a:ext cx="6465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4-BIT ADDER AND SUBTRACTOR &amp; BCD ADDER</a:t>
            </a:r>
          </a:p>
          <a:p>
            <a:pPr algn="ctr"/>
            <a:r>
              <a:rPr lang="en-US" sz="4000" b="1" dirty="0">
                <a:latin typeface="Algerian" panose="04020705040A02060702" pitchFamily="82" charset="0"/>
              </a:rPr>
              <a:t>BY </a:t>
            </a:r>
          </a:p>
          <a:p>
            <a:pPr algn="ctr"/>
            <a:r>
              <a:rPr lang="en-US" sz="4000" b="1" dirty="0">
                <a:latin typeface="Algerian" panose="04020705040A02060702" pitchFamily="82" charset="0"/>
              </a:rPr>
              <a:t>HELLO-L TECH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pic>
        <p:nvPicPr>
          <p:cNvPr id="8" name="Graphic 7" descr="DNA">
            <a:extLst>
              <a:ext uri="{FF2B5EF4-FFF2-40B4-BE49-F238E27FC236}">
                <a16:creationId xmlns:a16="http://schemas.microsoft.com/office/drawing/2014/main" id="{941CB24E-BB8D-4D39-A807-7DD351E9F581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 rot="19878929">
            <a:off x="1204244" y="4348996"/>
            <a:ext cx="914400" cy="914400"/>
          </a:xfrm>
          <a:prstGeom prst="rect">
            <a:avLst/>
          </a:prstGeom>
        </p:spPr>
      </p:pic>
      <p:pic>
        <p:nvPicPr>
          <p:cNvPr id="12" name="Graphic 11" descr="Life ring">
            <a:extLst>
              <a:ext uri="{FF2B5EF4-FFF2-40B4-BE49-F238E27FC236}">
                <a16:creationId xmlns:a16="http://schemas.microsoft.com/office/drawing/2014/main" id="{5D15B70C-564C-4BE2-9352-0A7C88CC581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83109" y="5550658"/>
            <a:ext cx="914400" cy="914400"/>
          </a:xfrm>
          <a:prstGeom prst="rect">
            <a:avLst/>
          </a:prstGeom>
        </p:spPr>
      </p:pic>
      <p:pic>
        <p:nvPicPr>
          <p:cNvPr id="16" name="Graphic 15" descr="Radioactive sign">
            <a:extLst>
              <a:ext uri="{FF2B5EF4-FFF2-40B4-BE49-F238E27FC236}">
                <a16:creationId xmlns:a16="http://schemas.microsoft.com/office/drawing/2014/main" id="{3E7502C7-0A03-4553-8D99-1BF994771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0841" y="5505789"/>
            <a:ext cx="914400" cy="914400"/>
          </a:xfrm>
          <a:prstGeom prst="rect">
            <a:avLst/>
          </a:prstGeom>
        </p:spPr>
      </p:pic>
      <p:pic>
        <p:nvPicPr>
          <p:cNvPr id="19" name="Graphic 18" descr="Wireless router">
            <a:extLst>
              <a:ext uri="{FF2B5EF4-FFF2-40B4-BE49-F238E27FC236}">
                <a16:creationId xmlns:a16="http://schemas.microsoft.com/office/drawing/2014/main" id="{E76A6785-1A02-4828-AEFF-B7F0B48C102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214690" y="13073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5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B71B-1209-487C-B5DB-B5969EA6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594519"/>
            <a:ext cx="10515600" cy="1325563"/>
          </a:xfrm>
        </p:spPr>
        <p:txBody>
          <a:bodyPr/>
          <a:lstStyle/>
          <a:p>
            <a:r>
              <a:rPr lang="en-US" b="1" u="sng" dirty="0"/>
              <a:t>TRUTH TABLE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697BE-73D1-4280-81D0-F98BA335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1925514"/>
            <a:ext cx="10849708" cy="3675185"/>
          </a:xfrm>
        </p:spPr>
      </p:pic>
    </p:spTree>
    <p:extLst>
      <p:ext uri="{BB962C8B-B14F-4D97-AF65-F5344CB8AC3E}">
        <p14:creationId xmlns:p14="http://schemas.microsoft.com/office/powerpoint/2010/main" val="240561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31D9-1C10-4E98-9371-CA5F5ACC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EXPERIMENT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092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DE9D-52A9-460E-AFD4-7D28A0C4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417"/>
            <a:ext cx="10515600" cy="1325563"/>
          </a:xfrm>
        </p:spPr>
        <p:txBody>
          <a:bodyPr/>
          <a:lstStyle/>
          <a:p>
            <a:r>
              <a:rPr lang="en-US" b="1" u="sng" dirty="0"/>
              <a:t>PROCEDURE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730B-5A6D-4145-8C85-6BCADA6B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16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Step1 - Open the Multisim software.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Step2 - Input components.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Step3 - IC’s and Basic components.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Step4 - Output components.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Step5 - connection.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Step6 - verify the result.</a:t>
            </a:r>
          </a:p>
        </p:txBody>
      </p:sp>
    </p:spTree>
    <p:extLst>
      <p:ext uri="{BB962C8B-B14F-4D97-AF65-F5344CB8AC3E}">
        <p14:creationId xmlns:p14="http://schemas.microsoft.com/office/powerpoint/2010/main" val="323864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E654-9FBD-4F98-84D9-8F1D5951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" y="118942"/>
            <a:ext cx="10515600" cy="795460"/>
          </a:xfrm>
        </p:spPr>
        <p:txBody>
          <a:bodyPr/>
          <a:lstStyle/>
          <a:p>
            <a:r>
              <a:rPr lang="en-US" b="1" u="sng" dirty="0"/>
              <a:t>STEP1-(MULTISIM SOFTWARE)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90BD8-4B72-4F83-A044-C4708F3F8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" y="953111"/>
            <a:ext cx="11717215" cy="5785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202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ABB0-EA07-481C-A946-D4D16A6B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36525"/>
            <a:ext cx="10515600" cy="854075"/>
          </a:xfrm>
        </p:spPr>
        <p:txBody>
          <a:bodyPr/>
          <a:lstStyle/>
          <a:p>
            <a:r>
              <a:rPr lang="en-US" b="1" u="sng" dirty="0"/>
              <a:t>STEP2-(INPUT COMPONENTS)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FEC5A-0D09-44B7-A147-891A729FA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941983"/>
            <a:ext cx="11877675" cy="5779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24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E3FE-3E91-4867-ADBA-77167FBF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07950"/>
            <a:ext cx="10515600" cy="739775"/>
          </a:xfrm>
        </p:spPr>
        <p:txBody>
          <a:bodyPr/>
          <a:lstStyle/>
          <a:p>
            <a:r>
              <a:rPr lang="en-US" b="1" u="sng" dirty="0"/>
              <a:t>STEP3A-(IC SELECTION)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E555C-B228-427A-8288-F9DDFD766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" y="872330"/>
            <a:ext cx="11772900" cy="5877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966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B8C6-C783-4D0C-ADE3-7A0AE220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98426"/>
            <a:ext cx="10515600" cy="711200"/>
          </a:xfrm>
        </p:spPr>
        <p:txBody>
          <a:bodyPr/>
          <a:lstStyle/>
          <a:p>
            <a:r>
              <a:rPr lang="en-US" b="1" u="sng" dirty="0"/>
              <a:t>STEP3B-(IC SELECTION)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D3FBD-CF9A-4A6A-9C30-06A5344E5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920552"/>
            <a:ext cx="11849100" cy="5746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02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4450-1582-41F4-90B3-6F440FF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27001"/>
            <a:ext cx="10515600" cy="730250"/>
          </a:xfrm>
        </p:spPr>
        <p:txBody>
          <a:bodyPr/>
          <a:lstStyle/>
          <a:p>
            <a:r>
              <a:rPr lang="en-US" b="1" u="sng" dirty="0"/>
              <a:t>STEP4-(INDICATORS)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BDB74-8B9C-4CF7-AB20-0B3BE3572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958056"/>
            <a:ext cx="11763375" cy="5690394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2700000" scaled="1"/>
          </a:gradFill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27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3DB7-7F3D-4284-AEDA-5FFD30D5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27000"/>
            <a:ext cx="10515600" cy="758825"/>
          </a:xfrm>
        </p:spPr>
        <p:txBody>
          <a:bodyPr/>
          <a:lstStyle/>
          <a:p>
            <a:r>
              <a:rPr lang="en-US" b="1" u="sng" dirty="0"/>
              <a:t>STEP5-(CONNECTIONS)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AD28C-7814-4C50-9A79-1E7AEB8D3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941983"/>
            <a:ext cx="11811000" cy="5706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57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A2D4-016A-4760-878D-1C1C9E1B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27000"/>
            <a:ext cx="10515600" cy="835025"/>
          </a:xfrm>
        </p:spPr>
        <p:txBody>
          <a:bodyPr/>
          <a:lstStyle/>
          <a:p>
            <a:r>
              <a:rPr lang="en-US" b="1" u="sng" dirty="0"/>
              <a:t>STEP6-(VERIFICATION)</a:t>
            </a:r>
            <a:endParaRPr lang="en-IN" b="1" u="sn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AD73405-D7B0-42D1-9231-053B04F04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038225"/>
            <a:ext cx="11830050" cy="5581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29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CBB9-AF9C-4DC3-8F96-A90713833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3246"/>
            <a:ext cx="9144000" cy="1126981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HELLO</a:t>
            </a:r>
            <a:r>
              <a:rPr lang="en-US" b="1" dirty="0"/>
              <a:t> </a:t>
            </a:r>
            <a:r>
              <a:rPr lang="en-US" b="1" dirty="0">
                <a:latin typeface="Algerian" panose="04020705040A02060702" pitchFamily="82" charset="0"/>
              </a:rPr>
              <a:t>EVERYONE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9848-4D6A-4CFB-9734-51066BEA6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6438"/>
            <a:ext cx="9144000" cy="24442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BATCH NO – B10</a:t>
            </a:r>
          </a:p>
          <a:p>
            <a:r>
              <a:rPr lang="en-US" dirty="0"/>
              <a:t>EXP-NO – 10</a:t>
            </a:r>
          </a:p>
          <a:p>
            <a:r>
              <a:rPr lang="en-US" dirty="0"/>
              <a:t>(*4-BIT BINARRY ADDER AND SUBTRATOR*)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(BCD ADDER)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Graphic 3" descr="Wreath">
            <a:extLst>
              <a:ext uri="{FF2B5EF4-FFF2-40B4-BE49-F238E27FC236}">
                <a16:creationId xmlns:a16="http://schemas.microsoft.com/office/drawing/2014/main" id="{AAC416A0-EE5E-4D11-B9DC-A4EC972C3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3188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9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D21E-942F-42F5-809A-1F4BAA9B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001962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lgerian" panose="04020705040A02060702" pitchFamily="82" charset="0"/>
              </a:rPr>
              <a:t>MULTISIM</a:t>
            </a:r>
            <a:endParaRPr lang="en-IN" sz="5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01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13C3-453B-4E5F-9088-301351F7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73"/>
            <a:ext cx="10515600" cy="1073150"/>
          </a:xfrm>
        </p:spPr>
        <p:txBody>
          <a:bodyPr/>
          <a:lstStyle/>
          <a:p>
            <a:pPr algn="ctr"/>
            <a:r>
              <a:rPr lang="en-US" b="1" dirty="0"/>
              <a:t>BCD ADDER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254D-2DA4-4FFB-9848-997F27CE0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499"/>
            <a:ext cx="10515600" cy="4727575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AIM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verify the truth table of </a:t>
            </a:r>
            <a:r>
              <a:rPr lang="en-US" b="1" dirty="0"/>
              <a:t>BCD Adder</a:t>
            </a:r>
            <a:r>
              <a:rPr lang="en-US" dirty="0"/>
              <a:t> using </a:t>
            </a:r>
            <a:r>
              <a:rPr lang="en-US" b="1" dirty="0"/>
              <a:t>Multisim</a:t>
            </a:r>
            <a:r>
              <a:rPr lang="en-US" dirty="0"/>
              <a:t>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COMPONENTS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Multisim software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IC7483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IC7432(OR GATE)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IC7408(AND GATE)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Basic Components(Probe,Input </a:t>
            </a:r>
            <a:r>
              <a:rPr lang="en-US" sz="2800" dirty="0" err="1"/>
              <a:t>keys,etc</a:t>
            </a:r>
            <a:r>
              <a:rPr lang="en-US" sz="2800" dirty="0"/>
              <a:t>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2923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A57A-EA30-4BAD-81DC-FE6D43B9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CONCEPT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899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7783-C5CB-4682-8C04-64741ECD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08" y="1174200"/>
            <a:ext cx="10515600" cy="50859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BCD – BINARY CODED DECIMAL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0  1  2  3  4  5  6  7  8  9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The values greater than 9 are represented as two separate digits.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example </a:t>
            </a:r>
          </a:p>
          <a:p>
            <a:pPr marL="914400" lvl="2" indent="0">
              <a:buNone/>
            </a:pPr>
            <a:r>
              <a:rPr lang="en-US" sz="2800" dirty="0"/>
              <a:t>   10 is represent as 1  0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The procedure to make two separate digits When the value exceed 9 is to add 6 (0110) to the value.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/>
              <a:t>example</a:t>
            </a:r>
          </a:p>
          <a:p>
            <a:pPr marL="914400" lvl="2" indent="0">
              <a:buNone/>
            </a:pPr>
            <a:r>
              <a:rPr lang="en-US" sz="2800" dirty="0"/>
              <a:t>                  1 0 1 0 (binary 10)</a:t>
            </a:r>
          </a:p>
          <a:p>
            <a:pPr marL="914400" lvl="2" indent="0">
              <a:buNone/>
            </a:pPr>
            <a:r>
              <a:rPr lang="en-US" sz="2800" dirty="0"/>
              <a:t>                  0 1 1 0 (binary 06)</a:t>
            </a:r>
          </a:p>
          <a:p>
            <a:pPr marL="914400" lvl="2" indent="0">
              <a:buNone/>
            </a:pPr>
            <a:r>
              <a:rPr lang="en-US" sz="2800" dirty="0"/>
              <a:t>              1  0 0 0 0</a:t>
            </a: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FC2A14-E65A-4565-ABCB-45767784B244}"/>
              </a:ext>
            </a:extLst>
          </p:cNvPr>
          <p:cNvCxnSpPr/>
          <p:nvPr/>
        </p:nvCxnSpPr>
        <p:spPr>
          <a:xfrm>
            <a:off x="2646486" y="5205047"/>
            <a:ext cx="183759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11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249B-854D-4F42-8DA2-846509B1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98425"/>
            <a:ext cx="10515600" cy="1111250"/>
          </a:xfrm>
        </p:spPr>
        <p:txBody>
          <a:bodyPr/>
          <a:lstStyle/>
          <a:p>
            <a:r>
              <a:rPr lang="en-US" b="1" u="sng" dirty="0"/>
              <a:t>LOGIC DIAGRAM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EF489-0AFD-4CC2-802C-309B87F36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9" y="1047750"/>
            <a:ext cx="10515600" cy="57118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BE4807-C328-4982-8E24-5F61D680ABBF}"/>
              </a:ext>
            </a:extLst>
          </p:cNvPr>
          <p:cNvSpPr txBox="1"/>
          <p:nvPr/>
        </p:nvSpPr>
        <p:spPr>
          <a:xfrm flipH="1">
            <a:off x="8477542" y="2066192"/>
            <a:ext cx="78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(1)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987A6-4C81-431C-8EC2-A8E051D81BD4}"/>
              </a:ext>
            </a:extLst>
          </p:cNvPr>
          <p:cNvSpPr txBox="1"/>
          <p:nvPr/>
        </p:nvSpPr>
        <p:spPr>
          <a:xfrm>
            <a:off x="8590084" y="5440918"/>
            <a:ext cx="101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(2)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6803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249B-854D-4F42-8DA2-846509B1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98425"/>
            <a:ext cx="10515600" cy="1111250"/>
          </a:xfrm>
        </p:spPr>
        <p:txBody>
          <a:bodyPr/>
          <a:lstStyle/>
          <a:p>
            <a:r>
              <a:rPr lang="en-US" b="1" u="sng" dirty="0"/>
              <a:t>LOGIC DIAGRAM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EF489-0AFD-4CC2-802C-309B87F36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1047750"/>
            <a:ext cx="10515600" cy="57118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258CB8-C152-46FB-BC10-D72F982B222B}"/>
              </a:ext>
            </a:extLst>
          </p:cNvPr>
          <p:cNvSpPr txBox="1"/>
          <p:nvPr/>
        </p:nvSpPr>
        <p:spPr>
          <a:xfrm>
            <a:off x="5196254" y="9495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75850-3FF4-49DC-9178-30E2E0B82699}"/>
              </a:ext>
            </a:extLst>
          </p:cNvPr>
          <p:cNvSpPr txBox="1"/>
          <p:nvPr/>
        </p:nvSpPr>
        <p:spPr>
          <a:xfrm flipH="1">
            <a:off x="5219113" y="701648"/>
            <a:ext cx="170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1      0      0      0       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048FE-7EBB-40A3-A923-DB1C12831E6D}"/>
              </a:ext>
            </a:extLst>
          </p:cNvPr>
          <p:cNvSpPr txBox="1"/>
          <p:nvPr/>
        </p:nvSpPr>
        <p:spPr>
          <a:xfrm>
            <a:off x="7614138" y="701648"/>
            <a:ext cx="161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0      0      1      0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37684-E246-4EC0-BF0B-BB1E2260961B}"/>
              </a:ext>
            </a:extLst>
          </p:cNvPr>
          <p:cNvSpPr txBox="1"/>
          <p:nvPr/>
        </p:nvSpPr>
        <p:spPr>
          <a:xfrm>
            <a:off x="6286499" y="2769578"/>
            <a:ext cx="207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1        0         1          0 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29E6B-F3B5-49D9-9BF1-C92AAFC7575C}"/>
              </a:ext>
            </a:extLst>
          </p:cNvPr>
          <p:cNvSpPr txBox="1"/>
          <p:nvPr/>
        </p:nvSpPr>
        <p:spPr>
          <a:xfrm>
            <a:off x="5196254" y="5301761"/>
            <a:ext cx="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0   1    1   0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11891-4057-44E1-9568-9FA6EB16BCD9}"/>
              </a:ext>
            </a:extLst>
          </p:cNvPr>
          <p:cNvSpPr txBox="1"/>
          <p:nvPr/>
        </p:nvSpPr>
        <p:spPr>
          <a:xfrm>
            <a:off x="2470638" y="3059668"/>
            <a:ext cx="8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0+0+1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73877-35DF-4F28-A04A-B289FBC6AB52}"/>
              </a:ext>
            </a:extLst>
          </p:cNvPr>
          <p:cNvSpPr txBox="1"/>
          <p:nvPr/>
        </p:nvSpPr>
        <p:spPr>
          <a:xfrm>
            <a:off x="4042859" y="2954244"/>
            <a:ext cx="8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DEDB3-0B62-4AC5-95EB-A12A05101A20}"/>
              </a:ext>
            </a:extLst>
          </p:cNvPr>
          <p:cNvSpPr txBox="1"/>
          <p:nvPr/>
        </p:nvSpPr>
        <p:spPr>
          <a:xfrm>
            <a:off x="4439020" y="324433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4318D-81A3-483C-82CB-CE8D95DB1068}"/>
              </a:ext>
            </a:extLst>
          </p:cNvPr>
          <p:cNvSpPr txBox="1"/>
          <p:nvPr/>
        </p:nvSpPr>
        <p:spPr>
          <a:xfrm>
            <a:off x="4383413" y="3718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56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6A84-E85D-418E-B55D-5777C72B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67" y="0"/>
            <a:ext cx="10515600" cy="758825"/>
          </a:xfrm>
        </p:spPr>
        <p:txBody>
          <a:bodyPr/>
          <a:lstStyle/>
          <a:p>
            <a:r>
              <a:rPr lang="en-US" b="1" u="sng" dirty="0"/>
              <a:t>TRUTH TABLE</a:t>
            </a:r>
            <a:endParaRPr lang="en-IN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153DD8-BD64-458B-9E81-6A1A125D8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84" y="758825"/>
            <a:ext cx="3512232" cy="5906938"/>
          </a:xfrm>
        </p:spPr>
      </p:pic>
    </p:spTree>
    <p:extLst>
      <p:ext uri="{BB962C8B-B14F-4D97-AF65-F5344CB8AC3E}">
        <p14:creationId xmlns:p14="http://schemas.microsoft.com/office/powerpoint/2010/main" val="1811446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31D9-1C10-4E98-9371-CA5F5ACC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EXPERIMENT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3166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5BF1-9712-4750-9DA2-8C6AD4D2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2" y="92564"/>
            <a:ext cx="10515600" cy="865798"/>
          </a:xfrm>
        </p:spPr>
        <p:txBody>
          <a:bodyPr/>
          <a:lstStyle/>
          <a:p>
            <a:r>
              <a:rPr lang="en-US" b="1" u="sng" dirty="0"/>
              <a:t>CONNECTION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22297-406C-4DC6-AB17-BB739B73D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2" y="958362"/>
            <a:ext cx="11875476" cy="5706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015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DC24-AD4B-4D70-9431-DDC42666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564"/>
            <a:ext cx="10515600" cy="68116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VERIFICATION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2D329-D39A-4FE0-8C4D-B525C694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23" y="773724"/>
            <a:ext cx="11816862" cy="5908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A15C-0941-4DC6-BAE2-C294E8F6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INTRO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5401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D21E-942F-42F5-809A-1F4BAA9B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3001962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lgerian" panose="04020705040A02060702" pitchFamily="82" charset="0"/>
              </a:rPr>
              <a:t>MULTISIM</a:t>
            </a:r>
            <a:endParaRPr lang="en-IN" sz="5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99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EB0A-D80D-4437-8F07-2EDBD10E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TIPS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EEC1-20B8-4E8F-9E37-F81AB7FA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the selected component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Vcc and Gnd connections.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Check the wire connection.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color difference in wire and probs.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Stop the program before you edit.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the circuit less complex.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23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1D81-71BC-44A6-9047-69D48CDB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6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THANK YOU</a:t>
            </a:r>
            <a:endParaRPr lang="en-IN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1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6" descr="Power">
            <a:extLst>
              <a:ext uri="{FF2B5EF4-FFF2-40B4-BE49-F238E27FC236}">
                <a16:creationId xmlns:a16="http://schemas.microsoft.com/office/drawing/2014/main" id="{54257FC4-3DC3-47AC-AC10-DDFDE409525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47E6-A3E9-43B8-960A-14BD955B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652"/>
            <a:ext cx="10515600" cy="1325563"/>
          </a:xfrm>
        </p:spPr>
        <p:txBody>
          <a:bodyPr/>
          <a:lstStyle/>
          <a:p>
            <a:r>
              <a:rPr lang="en-US" b="1" u="sng" dirty="0"/>
              <a:t>AIM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A0D4-4912-4765-9F44-71EFADC44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4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verify the truth table of a </a:t>
            </a:r>
            <a:r>
              <a:rPr lang="en-US" b="1" dirty="0"/>
              <a:t>BINARY ADDER AND SUBTRACTOR </a:t>
            </a:r>
            <a:r>
              <a:rPr lang="en-US" dirty="0"/>
              <a:t>using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Multisim </a:t>
            </a:r>
            <a:r>
              <a:rPr lang="en-US" dirty="0"/>
              <a:t>software.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96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D450-8E32-43E0-928F-B4F9BCA8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717"/>
            <a:ext cx="10515600" cy="1325563"/>
          </a:xfrm>
        </p:spPr>
        <p:txBody>
          <a:bodyPr/>
          <a:lstStyle/>
          <a:p>
            <a:r>
              <a:rPr lang="en-US" b="1" u="sng" dirty="0"/>
              <a:t>COMPONENT REQUIRED 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5EBB-72B4-4E4E-81E9-37C14BBE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693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Multisim software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IC7483</a:t>
            </a:r>
            <a:r>
              <a:rPr lang="en-IN" sz="2800" dirty="0"/>
              <a:t>(4-bit adder)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IC7486(EX-OR GATE)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Digital input 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/>
              <a:t>Basic Component(</a:t>
            </a:r>
            <a:r>
              <a:rPr lang="en-IN" sz="2800" dirty="0" err="1"/>
              <a:t>VCC,GND,SPDT,Indicators,etc</a:t>
            </a:r>
            <a:r>
              <a:rPr lang="en-I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878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5066-E406-4653-9801-E30A7852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PIN DIAGRAM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F79B3-3031-4A21-B3F7-FA0761D6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990" y="1825625"/>
            <a:ext cx="8122019" cy="4351338"/>
          </a:xfrm>
        </p:spPr>
      </p:pic>
    </p:spTree>
    <p:extLst>
      <p:ext uri="{BB962C8B-B14F-4D97-AF65-F5344CB8AC3E}">
        <p14:creationId xmlns:p14="http://schemas.microsoft.com/office/powerpoint/2010/main" val="53503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A57A-EA30-4BAD-81DC-FE6D43B9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CONCEPT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9375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D574-5860-4753-A4A1-7B5EC401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30" y="386861"/>
            <a:ext cx="10515600" cy="647113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XOR gate 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If one input is high it produce invert of the other input.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If one input is low it produce same of the other input.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2’s complement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It 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represent a positive number as it is and negative number by its corresponding 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2s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complement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so we can use the same circuit to perform addition and subtraction.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02124"/>
                </a:solidFill>
                <a:latin typeface="arial" panose="020B0604020202020204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1800" b="1" dirty="0"/>
              <a:t>          (10 – 9)    1010 (binary of 10)                          (9 - 10)     1001 (binary of 9)</a:t>
            </a:r>
          </a:p>
          <a:p>
            <a:pPr marL="0" indent="0">
              <a:buNone/>
            </a:pPr>
            <a:r>
              <a:rPr lang="en-US" sz="1800" dirty="0"/>
              <a:t>                            </a:t>
            </a:r>
            <a:r>
              <a:rPr lang="en-US" sz="1800" b="1" dirty="0"/>
              <a:t>0111 (2’s complement of  9)                            0110 (2’s complement of 10)</a:t>
            </a:r>
          </a:p>
          <a:p>
            <a:pPr marL="0" indent="0">
              <a:buNone/>
            </a:pPr>
            <a:r>
              <a:rPr lang="en-US" sz="1800" b="1" dirty="0"/>
              <a:t>                         1 0001                                                                     1111 (Taking 2’s complement)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                                                                      0001      </a:t>
            </a:r>
          </a:p>
          <a:p>
            <a:pPr marL="0" indent="0">
              <a:buNone/>
            </a:pPr>
            <a:r>
              <a:rPr lang="en-US" sz="1800" b="1" dirty="0"/>
              <a:t>                           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89DF0-6D1A-40D9-99ED-C8BBA0568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512" y="1586034"/>
            <a:ext cx="4425542" cy="194133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F7FBFB-F792-4D33-8523-E04AC1FD432F}"/>
              </a:ext>
            </a:extLst>
          </p:cNvPr>
          <p:cNvCxnSpPr/>
          <p:nvPr/>
        </p:nvCxnSpPr>
        <p:spPr>
          <a:xfrm>
            <a:off x="1916647" y="6040318"/>
            <a:ext cx="14771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175ECD-9CB0-4625-961D-6C4F80F5E677}"/>
              </a:ext>
            </a:extLst>
          </p:cNvPr>
          <p:cNvCxnSpPr/>
          <p:nvPr/>
        </p:nvCxnSpPr>
        <p:spPr>
          <a:xfrm>
            <a:off x="6075481" y="6049110"/>
            <a:ext cx="1441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9353AE-7C03-4C65-84FE-A1AF3F8DA7DB}"/>
              </a:ext>
            </a:extLst>
          </p:cNvPr>
          <p:cNvCxnSpPr/>
          <p:nvPr/>
        </p:nvCxnSpPr>
        <p:spPr>
          <a:xfrm>
            <a:off x="6075481" y="5694488"/>
            <a:ext cx="1441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893302-893B-4B69-AEB2-21C26DDADAA8}"/>
              </a:ext>
            </a:extLst>
          </p:cNvPr>
          <p:cNvCxnSpPr/>
          <p:nvPr/>
        </p:nvCxnSpPr>
        <p:spPr>
          <a:xfrm>
            <a:off x="1963618" y="5712070"/>
            <a:ext cx="1441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8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B92A-0FB4-4A83-8A4A-BE06B8A4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63" y="362560"/>
            <a:ext cx="10515600" cy="921117"/>
          </a:xfrm>
        </p:spPr>
        <p:txBody>
          <a:bodyPr/>
          <a:lstStyle/>
          <a:p>
            <a:r>
              <a:rPr lang="en-US" u="sng" dirty="0"/>
              <a:t>LOGIC DIAGRAM</a:t>
            </a:r>
            <a:endParaRPr lang="en-IN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7238209-341E-4A84-89DB-0A6CAF72F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1160586"/>
            <a:ext cx="9486900" cy="5424852"/>
          </a:xfrm>
        </p:spPr>
      </p:pic>
    </p:spTree>
    <p:extLst>
      <p:ext uri="{BB962C8B-B14F-4D97-AF65-F5344CB8AC3E}">
        <p14:creationId xmlns:p14="http://schemas.microsoft.com/office/powerpoint/2010/main" val="314239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471</Words>
  <Application>Microsoft Office PowerPoint</Application>
  <PresentationFormat>Widescreen</PresentationFormat>
  <Paragraphs>104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Algerian</vt:lpstr>
      <vt:lpstr>Arial</vt:lpstr>
      <vt:lpstr>Arial</vt:lpstr>
      <vt:lpstr>Calibri</vt:lpstr>
      <vt:lpstr>Calibri Light</vt:lpstr>
      <vt:lpstr>Wingdings</vt:lpstr>
      <vt:lpstr>Office Theme</vt:lpstr>
      <vt:lpstr>PowerPoint Presentation</vt:lpstr>
      <vt:lpstr>HELLO EVERYONE</vt:lpstr>
      <vt:lpstr>INTRO</vt:lpstr>
      <vt:lpstr>AIM</vt:lpstr>
      <vt:lpstr>COMPONENT REQUIRED </vt:lpstr>
      <vt:lpstr>PIN DIAGRAM</vt:lpstr>
      <vt:lpstr>CONCEPT</vt:lpstr>
      <vt:lpstr>PowerPoint Presentation</vt:lpstr>
      <vt:lpstr>LOGIC DIAGRAM</vt:lpstr>
      <vt:lpstr>TRUTH TABLE</vt:lpstr>
      <vt:lpstr>EXPERIMENT</vt:lpstr>
      <vt:lpstr>PROCEDURE</vt:lpstr>
      <vt:lpstr>STEP1-(MULTISIM SOFTWARE)</vt:lpstr>
      <vt:lpstr>STEP2-(INPUT COMPONENTS)</vt:lpstr>
      <vt:lpstr>STEP3A-(IC SELECTION)</vt:lpstr>
      <vt:lpstr>STEP3B-(IC SELECTION)</vt:lpstr>
      <vt:lpstr>STEP4-(INDICATORS)</vt:lpstr>
      <vt:lpstr>STEP5-(CONNECTIONS)</vt:lpstr>
      <vt:lpstr>STEP6-(VERIFICATION)</vt:lpstr>
      <vt:lpstr>MULTISIM</vt:lpstr>
      <vt:lpstr>BCD ADDER</vt:lpstr>
      <vt:lpstr>CONCEPT</vt:lpstr>
      <vt:lpstr>PowerPoint Presentation</vt:lpstr>
      <vt:lpstr>LOGIC DIAGRAM</vt:lpstr>
      <vt:lpstr>LOGIC DIAGRAM</vt:lpstr>
      <vt:lpstr>TRUTH TABLE</vt:lpstr>
      <vt:lpstr>EXPERIMENT</vt:lpstr>
      <vt:lpstr>CONNECTION</vt:lpstr>
      <vt:lpstr>VERIFICATION</vt:lpstr>
      <vt:lpstr>MULTISIM</vt:lpstr>
      <vt:lpstr>TIPS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EVERYONE</dc:title>
  <dc:creator>Nubaish</dc:creator>
  <cp:lastModifiedBy>Nubaish Ahmed</cp:lastModifiedBy>
  <cp:revision>43</cp:revision>
  <dcterms:created xsi:type="dcterms:W3CDTF">2021-04-15T09:47:25Z</dcterms:created>
  <dcterms:modified xsi:type="dcterms:W3CDTF">2024-04-19T16:42:53Z</dcterms:modified>
</cp:coreProperties>
</file>