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7"/>
  </p:notesMasterIdLst>
  <p:sldIdLst>
    <p:sldId id="256" r:id="rId10"/>
    <p:sldId id="2857" r:id="rId11"/>
    <p:sldId id="1906872579" r:id="rId12"/>
    <p:sldId id="1906872563" r:id="rId13"/>
    <p:sldId id="1906872569" r:id="rId14"/>
    <p:sldId id="1906872570" r:id="rId15"/>
    <p:sldId id="190687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A100FF"/>
    <a:srgbClr val="00FFFF"/>
    <a:srgbClr val="7500C0"/>
    <a:srgbClr val="E6DCFF"/>
    <a:srgbClr val="0041F0"/>
    <a:srgbClr val="DCAFFF"/>
    <a:srgbClr val="FF50A0"/>
    <a:srgbClr val="FF3246"/>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27DDA-08B6-435C-B939-E01F3ECAF1AA}" v="20" dt="2022-08-24T17:13:20.205"/>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929" autoAdjust="0"/>
  </p:normalViewPr>
  <p:slideViewPr>
    <p:cSldViewPr snapToGrid="0">
      <p:cViewPr varScale="1">
        <p:scale>
          <a:sx n="80" d="100"/>
          <a:sy n="80" d="100"/>
        </p:scale>
        <p:origin x="1128" y="53"/>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10/16/2022</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2021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2021 Accenture. All rights reserved.</a:t>
            </a:r>
            <a:endParaRPr lang="en-US" noProof="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16-10-2022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October 16, 2022</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October 16, 2022</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October 16,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10/16/2022</a:t>
            </a:fld>
            <a:endParaRPr lang="en-US"/>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October 16, 2022</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16-10-2022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October 16, 2022</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05.xml"/></Relationships>
</file>

<file path=ppt/slides/_rels/slide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71E876B-A706-450C-8C34-951E6FA6C00F}"/>
              </a:ext>
            </a:extLst>
          </p:cNvPr>
          <p:cNvSpPr/>
          <p:nvPr/>
        </p:nvSpPr>
        <p:spPr>
          <a:xfrm>
            <a:off x="852718" y="260182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620306"/>
            <a:ext cx="11430000" cy="726439"/>
          </a:xfrm>
        </p:spPr>
        <p:txBody>
          <a:bodyPr/>
          <a:lstStyle/>
          <a:p>
            <a:r>
              <a:rPr lang="en-US" dirty="0"/>
              <a:t>Team details</a:t>
            </a:r>
            <a:endParaRPr lang="en-GB" dirty="0"/>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397683" y="2188320"/>
            <a:ext cx="3639359" cy="811161"/>
          </a:xfrm>
          <a:prstGeom prst="rect">
            <a:avLst/>
          </a:prstGeom>
        </p:spPr>
        <p:txBody>
          <a:bodyPr vert="horz" lIns="0" tIns="0" rIns="0" bIns="0" rtlCol="0" anchor="b">
            <a:normAutofit fontScale="925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NUBAISH AHAMED S</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8" name="Straight Connector 7">
            <a:extLst>
              <a:ext uri="{FF2B5EF4-FFF2-40B4-BE49-F238E27FC236}">
                <a16:creationId xmlns:a16="http://schemas.microsoft.com/office/drawing/2014/main" id="{ED2BAEA9-C010-474F-8C80-BD3D504C25C1}"/>
              </a:ext>
            </a:extLst>
          </p:cNvPr>
          <p:cNvCxnSpPr>
            <a:cxnSpLocks/>
          </p:cNvCxnSpPr>
          <p:nvPr/>
        </p:nvCxnSpPr>
        <p:spPr>
          <a:xfrm>
            <a:off x="2397683" y="2982459"/>
            <a:ext cx="363935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94792787"/>
              </p:ext>
            </p:extLst>
          </p:nvPr>
        </p:nvGraphicFramePr>
        <p:xfrm>
          <a:off x="461913" y="1316996"/>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800" dirty="0">
                          <a:solidFill>
                            <a:srgbClr val="A100FF"/>
                          </a:solidFill>
                        </a:rPr>
                        <a:t>TEAM NAME: Ahmed</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393106" y="3184189"/>
            <a:ext cx="4664919" cy="1384995"/>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College: </a:t>
            </a:r>
            <a:r>
              <a:rPr lang="en-US" sz="1400" dirty="0" err="1">
                <a:latin typeface="Arial" panose="020B0604020202020204" pitchFamily="34" charset="0"/>
                <a:cs typeface="Arial" panose="020B0604020202020204" pitchFamily="34" charset="0"/>
              </a:rPr>
              <a:t>Thanthai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Periyar</a:t>
            </a:r>
            <a:r>
              <a:rPr lang="en-US" sz="1400" dirty="0">
                <a:latin typeface="Arial" panose="020B0604020202020204" pitchFamily="34" charset="0"/>
                <a:cs typeface="Arial" panose="020B0604020202020204" pitchFamily="34" charset="0"/>
              </a:rPr>
              <a:t> Government Institute of Technology, </a:t>
            </a:r>
            <a:r>
              <a:rPr lang="en-US" sz="1400" dirty="0" err="1">
                <a:latin typeface="Arial" panose="020B0604020202020204" pitchFamily="34" charset="0"/>
                <a:cs typeface="Arial" panose="020B0604020202020204" pitchFamily="34" charset="0"/>
              </a:rPr>
              <a:t>Bagayam</a:t>
            </a:r>
            <a:r>
              <a:rPr lang="en-US" sz="1400" dirty="0">
                <a:latin typeface="Arial" panose="020B0604020202020204" pitchFamily="34" charset="0"/>
                <a:cs typeface="Arial" panose="020B0604020202020204" pitchFamily="34" charset="0"/>
              </a:rPr>
              <a:t>,  Vellore.</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Stream: </a:t>
            </a:r>
            <a:r>
              <a:rPr lang="en-US" sz="1400" dirty="0">
                <a:latin typeface="Arial" panose="020B0604020202020204" pitchFamily="34" charset="0"/>
                <a:cs typeface="Arial" panose="020B0604020202020204" pitchFamily="34" charset="0"/>
              </a:rPr>
              <a:t>Electronic and Communication Engineering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Year of graduation: </a:t>
            </a:r>
            <a:r>
              <a:rPr lang="en-US" sz="1400" dirty="0">
                <a:latin typeface="Arial" panose="020B0604020202020204" pitchFamily="34" charset="0"/>
                <a:cs typeface="Arial" panose="020B0604020202020204" pitchFamily="34" charset="0"/>
              </a:rPr>
              <a:t>2023</a:t>
            </a:r>
          </a:p>
        </p:txBody>
      </p:sp>
      <p:pic>
        <p:nvPicPr>
          <p:cNvPr id="9" name="Picture 8">
            <a:extLst>
              <a:ext uri="{FF2B5EF4-FFF2-40B4-BE49-F238E27FC236}">
                <a16:creationId xmlns:a16="http://schemas.microsoft.com/office/drawing/2014/main" id="{FF49BB4F-E943-4673-E5A6-08D43E5F6EB2}"/>
              </a:ext>
            </a:extLst>
          </p:cNvPr>
          <p:cNvPicPr>
            <a:picLocks noChangeAspect="1"/>
          </p:cNvPicPr>
          <p:nvPr/>
        </p:nvPicPr>
        <p:blipFill rotWithShape="1">
          <a:blip r:embed="rId2">
            <a:extLst>
              <a:ext uri="{28A0092B-C50C-407E-A947-70E740481C1C}">
                <a14:useLocalDpi xmlns:a14="http://schemas.microsoft.com/office/drawing/2010/main" val="0"/>
              </a:ext>
            </a:extLst>
          </a:blip>
          <a:srcRect l="17037" t="22623" r="22778" b="29028"/>
          <a:stretch/>
        </p:blipFill>
        <p:spPr>
          <a:xfrm>
            <a:off x="779989" y="2454853"/>
            <a:ext cx="1443660" cy="1546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5909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Please highlight one from the below:</a:t>
            </a: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(Choose 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8169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rPr>
              <a:t> Innovate for Society  </a:t>
            </a:r>
            <a:endParaRPr kumimoji="0" lang="en-US" sz="1600" b="0" i="0" u="none" strike="noStrike" kern="1200" cap="none" spc="0" normalizeH="0" baseline="0" noProof="0" dirty="0">
              <a:ln>
                <a:noFill/>
              </a:ln>
              <a:solidFill>
                <a:srgbClr val="000000"/>
              </a:solidFill>
              <a:effectLst/>
              <a:highlight>
                <a:srgbClr val="FFFF00"/>
              </a:highligh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a:t>
            </a:r>
            <a:r>
              <a:rPr kumimoji="0" lang="en-IN" sz="16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5768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Describe the problem statement </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E25B951-0FB8-AA3F-E346-319D2AF085F7}"/>
              </a:ext>
            </a:extLst>
          </p:cNvPr>
          <p:cNvSpPr txBox="1"/>
          <p:nvPr/>
        </p:nvSpPr>
        <p:spPr>
          <a:xfrm>
            <a:off x="485775" y="1866900"/>
            <a:ext cx="11158479" cy="378565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	As an Engineer I believe there is always an “</a:t>
            </a:r>
            <a:r>
              <a:rPr lang="en-US" sz="2000" b="1" dirty="0">
                <a:latin typeface="Arial" panose="020B0604020202020204" pitchFamily="34" charset="0"/>
                <a:cs typeface="Arial" panose="020B0604020202020204" pitchFamily="34" charset="0"/>
              </a:rPr>
              <a:t>update</a:t>
            </a:r>
            <a:r>
              <a:rPr lang="en-US" sz="2000" dirty="0">
                <a:latin typeface="Arial" panose="020B0604020202020204" pitchFamily="34" charset="0"/>
                <a:cs typeface="Arial" panose="020B0604020202020204" pitchFamily="34" charset="0"/>
              </a:rPr>
              <a:t>” for everything, then why not we update the mode of communication to the people who are far away from us (like Abroad). Before we used wait almost 15 days in order to share our words via letters, then we mobile phones to communicate at real time and finally we evolved sharing our live feeds and photographic communication. But the question is “</a:t>
            </a:r>
            <a:r>
              <a:rPr lang="en-US" sz="2000" b="1" dirty="0">
                <a:latin typeface="Arial" panose="020B0604020202020204" pitchFamily="34" charset="0"/>
                <a:cs typeface="Arial" panose="020B0604020202020204" pitchFamily="34" charset="0"/>
              </a:rPr>
              <a:t>Is it enough?” </a:t>
            </a:r>
            <a:r>
              <a:rPr lang="en-US" sz="2000" dirty="0">
                <a:latin typeface="Arial" panose="020B0604020202020204" pitchFamily="34" charset="0"/>
                <a:cs typeface="Arial" panose="020B0604020202020204" pitchFamily="34" charset="0"/>
              </a:rPr>
              <a:t>the answer would be NO. So many people are used to work or study far away from their parents, friends and families, they can interact with them using current technology but its not enough, we can do better we can make our communication far better from the communication and interaction we get now. As for me My Father works in abroad we use to talk and have video call’s every day but there is some thing that we cannot fulfil. There will always be some absence. To fill that gap there is a solution which can make those people get closer to their families and friends bit more. This can be implemented by using AR and VR (</a:t>
            </a:r>
            <a:r>
              <a:rPr lang="en-US" sz="2000" b="1" dirty="0">
                <a:latin typeface="Arial" panose="020B0604020202020204" pitchFamily="34" charset="0"/>
                <a:cs typeface="Arial" panose="020B0604020202020204" pitchFamily="34" charset="0"/>
              </a:rPr>
              <a:t>Augmented and Virtual reality</a:t>
            </a:r>
            <a:r>
              <a:rPr lang="en-US" sz="2000" dirty="0">
                <a:latin typeface="Arial" panose="020B0604020202020204" pitchFamily="34" charset="0"/>
                <a:cs typeface="Arial" panose="020B0604020202020204" pitchFamily="34" charset="0"/>
              </a:rPr>
              <a:t>) technology.  </a:t>
            </a: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your big Idea </a:t>
            </a:r>
          </a:p>
        </p:txBody>
      </p:sp>
      <p:sp>
        <p:nvSpPr>
          <p:cNvPr id="3" name="Rectangle 2">
            <a:extLst>
              <a:ext uri="{FF2B5EF4-FFF2-40B4-BE49-F238E27FC236}">
                <a16:creationId xmlns:a16="http://schemas.microsoft.com/office/drawing/2014/main" id="{480E295D-16EC-4947-ACD5-1C46C901D41C}"/>
              </a:ext>
            </a:extLst>
          </p:cNvPr>
          <p:cNvSpPr/>
          <p:nvPr/>
        </p:nvSpPr>
        <p:spPr>
          <a:xfrm>
            <a:off x="454602" y="5829009"/>
            <a:ext cx="11282795" cy="677108"/>
          </a:xfrm>
          <a:prstGeom prst="rect">
            <a:avLst/>
          </a:prstGeom>
          <a:ln w="9525">
            <a:solidFill>
              <a:schemeClr val="bg1">
                <a:lumMod val="85000"/>
              </a:schemeClr>
            </a:solidFill>
          </a:ln>
        </p:spPr>
        <p:txBody>
          <a:bodyPr wrap="square">
            <a:spAutoFit/>
          </a:bodyPr>
          <a:lstStyle/>
          <a:p>
            <a:pPr marL="0" lvl="1"/>
            <a:r>
              <a:rPr lang="en-GB" b="1" dirty="0">
                <a:latin typeface="Grandview" panose="020B0502040204020203" pitchFamily="34" charset="0"/>
              </a:rPr>
              <a:t>TECHNOLOGY USED </a:t>
            </a:r>
            <a:r>
              <a:rPr lang="en-GB" dirty="0">
                <a:latin typeface="Grandview" panose="020B0502040204020203" pitchFamily="34" charset="0"/>
              </a:rPr>
              <a:t>:  </a:t>
            </a:r>
            <a:r>
              <a:rPr lang="en-US" dirty="0">
                <a:latin typeface="Grandview" panose="020B0502040204020203" pitchFamily="34" charset="0"/>
              </a:rPr>
              <a:t>Mixed Reality, Virtual reality, sensor,</a:t>
            </a:r>
            <a:r>
              <a:rPr lang="en-US" b="0" i="0" dirty="0">
                <a:effectLst/>
                <a:latin typeface="Times New Roman" panose="02020603050405020304" pitchFamily="18" charset="0"/>
                <a:cs typeface="Times New Roman" panose="02020603050405020304" pitchFamily="18" charset="0"/>
              </a:rPr>
              <a:t> computer vision, graphical </a:t>
            </a:r>
            <a:r>
              <a:rPr lang="en-US" sz="2000" b="0" i="0" dirty="0">
                <a:effectLst/>
                <a:latin typeface="Times New Roman" panose="02020603050405020304" pitchFamily="18" charset="0"/>
                <a:cs typeface="Times New Roman" panose="02020603050405020304" pitchFamily="18" charset="0"/>
              </a:rPr>
              <a:t>processing</a:t>
            </a:r>
            <a:r>
              <a:rPr lang="en-US" b="0" i="0" dirty="0">
                <a:effectLst/>
                <a:latin typeface="Times New Roman" panose="02020603050405020304" pitchFamily="18" charset="0"/>
                <a:cs typeface="Times New Roman" panose="02020603050405020304" pitchFamily="18" charset="0"/>
              </a:rPr>
              <a:t>, display technologies and cloud computing.</a:t>
            </a:r>
            <a:endParaRPr lang="en-US" dirty="0">
              <a:latin typeface="Grandview" panose="020B0502040204020203" pitchFamily="34" charset="0"/>
            </a:endParaRPr>
          </a:p>
        </p:txBody>
      </p:sp>
      <p:sp>
        <p:nvSpPr>
          <p:cNvPr id="5" name="TextBox 4">
            <a:extLst>
              <a:ext uri="{FF2B5EF4-FFF2-40B4-BE49-F238E27FC236}">
                <a16:creationId xmlns:a16="http://schemas.microsoft.com/office/drawing/2014/main" id="{C3B968D7-CFA9-7893-021F-F8A644F21845}"/>
              </a:ext>
            </a:extLst>
          </p:cNvPr>
          <p:cNvSpPr txBox="1"/>
          <p:nvPr/>
        </p:nvSpPr>
        <p:spPr>
          <a:xfrm>
            <a:off x="340961" y="1228397"/>
            <a:ext cx="11363325" cy="4401205"/>
          </a:xfrm>
          <a:prstGeom prst="rect">
            <a:avLst/>
          </a:prstGeom>
          <a:noFill/>
        </p:spPr>
        <p:txBody>
          <a:bodyPr wrap="square" rtlCol="0">
            <a:spAutoFit/>
          </a:bodyPr>
          <a:lstStyle/>
          <a:p>
            <a:pPr algn="just"/>
            <a:r>
              <a:rPr lang="en-IN" sz="2000" b="1" dirty="0">
                <a:latin typeface="Arial" panose="020B0604020202020204" pitchFamily="34" charset="0"/>
                <a:cs typeface="Arial" panose="020B0604020202020204" pitchFamily="34" charset="0"/>
              </a:rPr>
              <a:t>SOLUTION : IMMERSIVE COMMUNICATION </a:t>
            </a:r>
          </a:p>
          <a:p>
            <a:pPr algn="just"/>
            <a:r>
              <a:rPr lang="en-IN" sz="2000" dirty="0">
                <a:latin typeface="Arial" panose="020B0604020202020204" pitchFamily="34" charset="0"/>
                <a:cs typeface="Arial" panose="020B0604020202020204" pitchFamily="34" charset="0"/>
              </a:rPr>
              <a:t>	My solution for the above stated problem is achieved by the technology virtual and augmented reality, which can also called </a:t>
            </a:r>
            <a:r>
              <a:rPr lang="en-IN" sz="2000" b="1" dirty="0">
                <a:latin typeface="Arial" panose="020B0604020202020204" pitchFamily="34" charset="0"/>
                <a:cs typeface="Arial" panose="020B0604020202020204" pitchFamily="34" charset="0"/>
              </a:rPr>
              <a:t>Mixed reality</a:t>
            </a:r>
            <a:r>
              <a:rPr lang="en-IN" sz="2000" dirty="0">
                <a:latin typeface="Arial" panose="020B0604020202020204" pitchFamily="34" charset="0"/>
                <a:cs typeface="Arial" panose="020B0604020202020204" pitchFamily="34" charset="0"/>
              </a:rPr>
              <a:t>. As an existence there are various use cases of AR VR and MR in gaming and various field. And they are used to escape the reality. Using this mixed reality concept by implementing it in wearables users can interact with the other on their desired location or place by creating the place virtually, it can be anywhere in and out of the world. Or they can share their own environment. And by using various sensors we can make them feel the presence of each others and to produce the touch feeling to our skin and also making the environment more realistic by concentration on </a:t>
            </a:r>
            <a:r>
              <a:rPr lang="en-US" sz="2000" dirty="0">
                <a:latin typeface="Arial" panose="020B0604020202020204" pitchFamily="34" charset="0"/>
                <a:cs typeface="Arial" panose="020B0604020202020204" pitchFamily="34" charset="0"/>
              </a:rPr>
              <a:t>Hand Tracking, Voice Enabled, Eye Tracking, Spatial Mapping, etc. and Fully articulated hand tracking, touch, grasp, and move holograms can also used in ways that to make feel natural. </a:t>
            </a:r>
            <a:r>
              <a:rPr lang="en-IN" sz="2000" dirty="0">
                <a:latin typeface="Arial" panose="020B0604020202020204" pitchFamily="34" charset="0"/>
                <a:cs typeface="Arial" panose="020B0604020202020204" pitchFamily="34" charset="0"/>
              </a:rPr>
              <a:t>To increase the immersion of the environment and feed, we can use 3D,4D or even 5D technology.  The main thing we miss in our interaction is feeling of their presence so by providing this feature in communication the above stated problem can be solved most.</a:t>
            </a: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your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3" name="TextBox 2">
            <a:extLst>
              <a:ext uri="{FF2B5EF4-FFF2-40B4-BE49-F238E27FC236}">
                <a16:creationId xmlns:a16="http://schemas.microsoft.com/office/drawing/2014/main" id="{A82FB65E-2D58-FA50-40F8-96FC347EEF59}"/>
              </a:ext>
            </a:extLst>
          </p:cNvPr>
          <p:cNvSpPr txBox="1"/>
          <p:nvPr/>
        </p:nvSpPr>
        <p:spPr>
          <a:xfrm>
            <a:off x="515009" y="1577399"/>
            <a:ext cx="10934700" cy="3785652"/>
          </a:xfrm>
          <a:prstGeom prst="rect">
            <a:avLst/>
          </a:prstGeom>
          <a:noFill/>
        </p:spPr>
        <p:txBody>
          <a:bodyPr wrap="square" rtlCol="0">
            <a:spAutoFit/>
          </a:bodyPr>
          <a:lstStyle/>
          <a:p>
            <a:pPr algn="just"/>
            <a:r>
              <a:rPr lang="en-IN" sz="2400" dirty="0">
                <a:latin typeface="Arial" panose="020B0604020202020204" pitchFamily="34" charset="0"/>
                <a:cs typeface="Arial" panose="020B0604020202020204" pitchFamily="34" charset="0"/>
              </a:rPr>
              <a:t>	It changes everything around world. It create an great impact on every field such as society, business, how we live and how we interact. It might be the next level of communication. It would make tremendous growth in education because of the easy and efficient learning. Most of all it would make our lives easier. By using this we can work virtually and encounter various places that are both real and fantasy. It will lesser the distance between the people and connect them socially.  We can always stay with our loved one’s. </a:t>
            </a:r>
          </a:p>
          <a:p>
            <a:pPr algn="just"/>
            <a:endParaRPr lang="en-IN" sz="2400" dirty="0">
              <a:latin typeface="Arial" panose="020B0604020202020204" pitchFamily="34" charset="0"/>
              <a:cs typeface="Arial" panose="020B0604020202020204" pitchFamily="34" charset="0"/>
            </a:endParaRPr>
          </a:p>
          <a:p>
            <a:pPr algn="ctr"/>
            <a:r>
              <a:rPr lang="en-US" sz="2400" dirty="0">
                <a:highlight>
                  <a:srgbClr val="D4D4D4"/>
                </a:highlight>
                <a:latin typeface="Arial" panose="020B0604020202020204" pitchFamily="34" charset="0"/>
                <a:cs typeface="Arial" panose="020B0604020202020204" pitchFamily="34" charset="0"/>
              </a:rPr>
              <a:t>“The best way to predict the future is to create it”</a:t>
            </a:r>
          </a:p>
          <a:p>
            <a:pPr algn="just"/>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2050</TotalTime>
  <Words>743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16</vt:i4>
      </vt:variant>
      <vt:variant>
        <vt:lpstr>Theme</vt:lpstr>
      </vt:variant>
      <vt:variant>
        <vt:i4>6</vt:i4>
      </vt:variant>
      <vt:variant>
        <vt:lpstr>Slide Titles</vt:lpstr>
      </vt:variant>
      <vt:variant>
        <vt:i4>7</vt:i4>
      </vt:variant>
    </vt:vector>
  </HeadingPairs>
  <TitlesOfParts>
    <vt:vector size="29"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Times New Roman</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Describe the problem statement </vt:lpstr>
      <vt:lpstr>Proposed solution / your big Idea </vt:lpstr>
      <vt:lpstr>How does your innovation create 360° value?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Nubaish</cp:lastModifiedBy>
  <cp:revision>259</cp:revision>
  <dcterms:created xsi:type="dcterms:W3CDTF">2020-08-05T08:43:32Z</dcterms:created>
  <dcterms:modified xsi:type="dcterms:W3CDTF">2022-10-16T15:28:27Z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