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orbel"/>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bDdLrcvKexja1dNDnCWYyBVyI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orbel-bold.fntdata"/><Relationship Id="rId21" Type="http://schemas.openxmlformats.org/officeDocument/2006/relationships/font" Target="fonts/Corbel-regular.fntdata"/><Relationship Id="rId24" Type="http://schemas.openxmlformats.org/officeDocument/2006/relationships/font" Target="fonts/Corbel-boldItalic.fntdata"/><Relationship Id="rId23" Type="http://schemas.openxmlformats.org/officeDocument/2006/relationships/font" Target="fonts/Corbel-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3" name="Shape 13"/>
        <p:cNvGrpSpPr/>
        <p:nvPr/>
      </p:nvGrpSpPr>
      <p:grpSpPr>
        <a:xfrm>
          <a:off x="0" y="0"/>
          <a:ext cx="0" cy="0"/>
          <a:chOff x="0" y="0"/>
          <a:chExt cx="0" cy="0"/>
        </a:xfrm>
      </p:grpSpPr>
      <p:sp>
        <p:nvSpPr>
          <p:cNvPr id="14" name="Google Shape;14;p18"/>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8"/>
          <p:cNvSpPr/>
          <p:nvPr/>
        </p:nvSpPr>
        <p:spPr>
          <a:xfrm>
            <a:off x="9270263" y="761999"/>
            <a:ext cx="2925318" cy="5334001"/>
          </a:xfrm>
          <a:prstGeom prst="rect">
            <a:avLst/>
          </a:prstGeom>
          <a:solidFill>
            <a:srgbClr val="C8C8C8">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8"/>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1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2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2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1" name="Shape 21"/>
        <p:cNvGrpSpPr/>
        <p:nvPr/>
      </p:nvGrpSpPr>
      <p:grpSpPr>
        <a:xfrm>
          <a:off x="0" y="0"/>
          <a:ext cx="0" cy="0"/>
          <a:chOff x="0" y="0"/>
          <a:chExt cx="0" cy="0"/>
        </a:xfrm>
      </p:grpSpPr>
      <p:sp>
        <p:nvSpPr>
          <p:cNvPr id="22" name="Google Shape;22;p1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24" name="Google Shape;24;p19"/>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25" name="Google Shape;25;p1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2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31" name="Google Shape;31;p2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4" name="Shape 34"/>
        <p:cNvGrpSpPr/>
        <p:nvPr/>
      </p:nvGrpSpPr>
      <p:grpSpPr>
        <a:xfrm>
          <a:off x="0" y="0"/>
          <a:ext cx="0" cy="0"/>
          <a:chOff x="0" y="0"/>
          <a:chExt cx="0" cy="0"/>
        </a:xfrm>
      </p:grpSpPr>
      <p:sp>
        <p:nvSpPr>
          <p:cNvPr id="35" name="Google Shape;35;p21"/>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7" name="Google Shape;37;p2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0" name="Shape 40"/>
        <p:cNvGrpSpPr/>
        <p:nvPr/>
      </p:nvGrpSpPr>
      <p:grpSpPr>
        <a:xfrm>
          <a:off x="0" y="0"/>
          <a:ext cx="0" cy="0"/>
          <a:chOff x="0" y="0"/>
          <a:chExt cx="0" cy="0"/>
        </a:xfrm>
      </p:grpSpPr>
      <p:sp>
        <p:nvSpPr>
          <p:cNvPr id="41" name="Google Shape;41;p2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3" name="Google Shape;43;p22"/>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2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7" name="Shape 47"/>
        <p:cNvGrpSpPr/>
        <p:nvPr/>
      </p:nvGrpSpPr>
      <p:grpSpPr>
        <a:xfrm>
          <a:off x="0" y="0"/>
          <a:ext cx="0" cy="0"/>
          <a:chOff x="0" y="0"/>
          <a:chExt cx="0" cy="0"/>
        </a:xfrm>
      </p:grpSpPr>
      <p:sp>
        <p:nvSpPr>
          <p:cNvPr id="48" name="Google Shape;48;p2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50" name="Google Shape;50;p23"/>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1" name="Google Shape;51;p23"/>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52" name="Google Shape;52;p23"/>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3" name="Google Shape;53;p2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6" name="Shape 56"/>
        <p:cNvGrpSpPr/>
        <p:nvPr/>
      </p:nvGrpSpPr>
      <p:grpSpPr>
        <a:xfrm>
          <a:off x="0" y="0"/>
          <a:ext cx="0" cy="0"/>
          <a:chOff x="0" y="0"/>
          <a:chExt cx="0" cy="0"/>
        </a:xfrm>
      </p:grpSpPr>
      <p:sp>
        <p:nvSpPr>
          <p:cNvPr id="57" name="Google Shape;57;p2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61" name="Shape 61"/>
        <p:cNvGrpSpPr/>
        <p:nvPr/>
      </p:nvGrpSpPr>
      <p:grpSpPr>
        <a:xfrm>
          <a:off x="0" y="0"/>
          <a:ext cx="0" cy="0"/>
          <a:chOff x="0" y="0"/>
          <a:chExt cx="0" cy="0"/>
        </a:xfrm>
      </p:grpSpPr>
      <p:sp>
        <p:nvSpPr>
          <p:cNvPr id="62" name="Google Shape;62;p2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3570644" y="767419"/>
            <a:ext cx="8115230" cy="5330952"/>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Corbel"/>
                <a:ea typeface="Corbel"/>
                <a:cs typeface="Corbel"/>
                <a:sym typeface="Corbe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Corbel"/>
                <a:ea typeface="Corbel"/>
                <a:cs typeface="Corbel"/>
                <a:sym typeface="Corbe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68" name="Google Shape;68;p26"/>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2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7"/>
          <p:cNvSpPr/>
          <p:nvPr/>
        </p:nvSpPr>
        <p:spPr>
          <a:xfrm>
            <a:off x="11815864" y="758952"/>
            <a:ext cx="384048" cy="5330952"/>
          </a:xfrm>
          <a:prstGeom prst="rect">
            <a:avLst/>
          </a:prstGeom>
          <a:solidFill>
            <a:srgbClr val="C8C8C8">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 name="Google Shape;11;p1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2" name="Google Shape;12;p1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vark-learn.com/el-cuestionario-vark/" TargetMode="Externa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rive.google.com/file/d/11b_LFnad_TW6Ip5j3H84FVUpW0l5Vv-q/view?usp=sharing" TargetMode="External"/><Relationship Id="rId4" Type="http://schemas.openxmlformats.org/officeDocument/2006/relationships/hyperlink" Target="https://doku.pub/download/dibujo-de-ingenieraa-french-thomas-eauthor-g0rwjwv43wqk" TargetMode="External"/><Relationship Id="rId5" Type="http://schemas.openxmlformats.org/officeDocument/2006/relationships/hyperlink" Target="https://doku.pub/download/dibujo-de-ingenieraa-french-thomas-eauthor-g0rwjwv43wqk" TargetMode="External"/><Relationship Id="rId6" Type="http://schemas.openxmlformats.org/officeDocument/2006/relationships/hyperlink" Target="https://doku.pub/download/dibujo-de-ingenieraa-french-thomas-eauthor-g0rwjwv43wqk" TargetMode="External"/><Relationship Id="rId7" Type="http://schemas.openxmlformats.org/officeDocument/2006/relationships/hyperlink" Target="https://unahedu-my.sharepoint.com/:b:/g/personal/julio_mossi_unah_edu_hn/EdxREKiEmCpKr1EeAu9fe5EBdo1L24CyY4rnEiw7E7KTHw?e=0eMh0z"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youtu.be/4avcp7aYa_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s://docs.google.com/document/d/1C5bwBwboJiwHmLOlNUH9M8gNNpUSqHkHgQMWOgZfDYU/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227716" y="1298448"/>
            <a:ext cx="7315200" cy="3255264"/>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5900"/>
              <a:buFont typeface="Corbel"/>
              <a:buNone/>
            </a:pPr>
            <a:r>
              <a:rPr lang="es-MX"/>
              <a:t>INTRODUCCIÓN AL DIBUJO TÉCNICO</a:t>
            </a:r>
            <a:endParaRPr/>
          </a:p>
        </p:txBody>
      </p:sp>
      <p:sp>
        <p:nvSpPr>
          <p:cNvPr id="89" name="Google Shape;89;p1"/>
          <p:cNvSpPr txBox="1"/>
          <p:nvPr>
            <p:ph idx="1" type="subTitle"/>
          </p:nvPr>
        </p:nvSpPr>
        <p:spPr>
          <a:xfrm>
            <a:off x="1227716" y="4145751"/>
            <a:ext cx="7315200" cy="914400"/>
          </a:xfrm>
          <a:prstGeom prst="rect">
            <a:avLst/>
          </a:prstGeom>
          <a:noFill/>
          <a:ln>
            <a:noFill/>
          </a:ln>
        </p:spPr>
        <p:txBody>
          <a:bodyPr anchorCtr="0" anchor="t" bIns="45700" lIns="91425" spcFirstLastPara="1" rIns="91425" wrap="square" tIns="45700">
            <a:noAutofit/>
          </a:bodyPr>
          <a:lstStyle/>
          <a:p>
            <a:pPr indent="-355600" lvl="0" marL="457200" rtl="0" algn="r">
              <a:lnSpc>
                <a:spcPct val="90000"/>
              </a:lnSpc>
              <a:spcBef>
                <a:spcPts val="1200"/>
              </a:spcBef>
              <a:spcAft>
                <a:spcPts val="0"/>
              </a:spcAft>
              <a:buSzPts val="2200"/>
              <a:buNone/>
            </a:pPr>
            <a:r>
              <a:rPr b="1" lang="es-MX" sz="2800"/>
              <a:t>UNIDAD  </a:t>
            </a:r>
            <a:r>
              <a:rPr b="1" lang="es-MX" sz="4000"/>
              <a:t>1</a:t>
            </a:r>
            <a:endParaRPr b="1" sz="2800"/>
          </a:p>
        </p:txBody>
      </p:sp>
      <p:sp>
        <p:nvSpPr>
          <p:cNvPr id="90" name="Google Shape;90;p1"/>
          <p:cNvSpPr txBox="1"/>
          <p:nvPr/>
        </p:nvSpPr>
        <p:spPr>
          <a:xfrm>
            <a:off x="4727448" y="4875485"/>
            <a:ext cx="38154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MX" sz="1400" u="none" cap="none" strike="noStrike">
                <a:solidFill>
                  <a:schemeClr val="lt1"/>
                </a:solidFill>
                <a:latin typeface="Arial"/>
                <a:ea typeface="Arial"/>
                <a:cs typeface="Arial"/>
                <a:sym typeface="Arial"/>
              </a:rPr>
              <a:t>DIBUJO TECNICO 1 PARA LA INGENIERIA</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500457" y="1278324"/>
            <a:ext cx="2834640" cy="1346982"/>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SzPts val="3200"/>
              <a:buNone/>
            </a:pPr>
            <a:r>
              <a:rPr lang="es-MX"/>
              <a:t>ACTIVIDADES Y RETO</a:t>
            </a:r>
            <a:endParaRPr/>
          </a:p>
        </p:txBody>
      </p:sp>
      <p:sp>
        <p:nvSpPr>
          <p:cNvPr id="173" name="Google Shape;173;p10"/>
          <p:cNvSpPr txBox="1"/>
          <p:nvPr>
            <p:ph idx="1" type="body"/>
          </p:nvPr>
        </p:nvSpPr>
        <p:spPr>
          <a:xfrm>
            <a:off x="3642826" y="-14069"/>
            <a:ext cx="7934885" cy="6843107"/>
          </a:xfrm>
          <a:prstGeom prst="rect">
            <a:avLst/>
          </a:prstGeom>
          <a:noFill/>
          <a:ln>
            <a:noFill/>
          </a:ln>
        </p:spPr>
        <p:txBody>
          <a:bodyPr anchorCtr="0" anchor="ctr" bIns="45700" lIns="91425" spcFirstLastPara="1" rIns="91425" wrap="square" tIns="45700">
            <a:noAutofit/>
          </a:bodyPr>
          <a:lstStyle/>
          <a:p>
            <a:pPr indent="0" lvl="0" marL="101600" rtl="0" algn="l">
              <a:lnSpc>
                <a:spcPct val="90000"/>
              </a:lnSpc>
              <a:spcBef>
                <a:spcPts val="1200"/>
              </a:spcBef>
              <a:spcAft>
                <a:spcPts val="0"/>
              </a:spcAft>
              <a:buSzPts val="2000"/>
              <a:buNone/>
            </a:pPr>
            <a:r>
              <a:rPr b="1" lang="es-MX"/>
              <a:t>ACTIVIDADES</a:t>
            </a:r>
            <a:endParaRPr/>
          </a:p>
          <a:p>
            <a:pPr indent="-457200" lvl="0" marL="558800" rtl="0" algn="l">
              <a:lnSpc>
                <a:spcPct val="90000"/>
              </a:lnSpc>
              <a:spcBef>
                <a:spcPts val="1200"/>
              </a:spcBef>
              <a:spcAft>
                <a:spcPts val="0"/>
              </a:spcAft>
              <a:buSzPts val="2000"/>
              <a:buFont typeface="Arial"/>
              <a:buAutoNum type="arabicPeriod"/>
            </a:pPr>
            <a:r>
              <a:rPr lang="es-MX"/>
              <a:t>Foro de presentación</a:t>
            </a:r>
            <a:endParaRPr/>
          </a:p>
          <a:p>
            <a:pPr indent="-457200" lvl="0" marL="558800" rtl="0" algn="l">
              <a:lnSpc>
                <a:spcPct val="90000"/>
              </a:lnSpc>
              <a:spcBef>
                <a:spcPts val="1200"/>
              </a:spcBef>
              <a:spcAft>
                <a:spcPts val="0"/>
              </a:spcAft>
              <a:buSzPts val="2000"/>
              <a:buFont typeface="Arial"/>
              <a:buAutoNum type="arabicPeriod"/>
            </a:pPr>
            <a:r>
              <a:rPr lang="es-MX"/>
              <a:t>Prueba VARK</a:t>
            </a:r>
            <a:endParaRPr/>
          </a:p>
          <a:p>
            <a:pPr indent="-457200" lvl="0" marL="558800" rtl="0" algn="l">
              <a:lnSpc>
                <a:spcPct val="90000"/>
              </a:lnSpc>
              <a:spcBef>
                <a:spcPts val="1200"/>
              </a:spcBef>
              <a:spcAft>
                <a:spcPts val="0"/>
              </a:spcAft>
              <a:buSzPts val="2000"/>
              <a:buFont typeface="Arial"/>
              <a:buAutoNum type="arabicPeriod"/>
            </a:pPr>
            <a:r>
              <a:rPr lang="es-MX"/>
              <a:t>Letras y números.</a:t>
            </a:r>
            <a:endParaRPr/>
          </a:p>
          <a:p>
            <a:pPr indent="0" lvl="0" marL="101600" rtl="0" algn="l">
              <a:lnSpc>
                <a:spcPct val="90000"/>
              </a:lnSpc>
              <a:spcBef>
                <a:spcPts val="1200"/>
              </a:spcBef>
              <a:spcAft>
                <a:spcPts val="0"/>
              </a:spcAft>
              <a:buSzPts val="2000"/>
              <a:buNone/>
            </a:pPr>
            <a:r>
              <a:rPr b="1" lang="es-MX"/>
              <a:t>RETO</a:t>
            </a:r>
            <a:endParaRPr/>
          </a:p>
          <a:p>
            <a:pPr indent="-457200" lvl="0" marL="558800" rtl="0" algn="l">
              <a:lnSpc>
                <a:spcPct val="90000"/>
              </a:lnSpc>
              <a:spcBef>
                <a:spcPts val="1200"/>
              </a:spcBef>
              <a:spcAft>
                <a:spcPts val="0"/>
              </a:spcAft>
              <a:buSzPts val="2000"/>
              <a:buFont typeface="Arial"/>
              <a:buAutoNum type="arabicPeriod"/>
            </a:pPr>
            <a:r>
              <a:rPr lang="es-MX"/>
              <a:t>Reto 1: Investigación</a:t>
            </a:r>
            <a:endParaRPr/>
          </a:p>
          <a:p>
            <a:pPr indent="0" lvl="0" marL="101600" rtl="0" algn="l">
              <a:lnSpc>
                <a:spcPct val="90000"/>
              </a:lnSpc>
              <a:spcBef>
                <a:spcPts val="1200"/>
              </a:spcBef>
              <a:spcAft>
                <a:spcPts val="0"/>
              </a:spcAft>
              <a:buSzPts val="2000"/>
              <a:buNone/>
            </a:pPr>
            <a:r>
              <a:rPr b="1" lang="es-MX"/>
              <a:t>EQUIPO</a:t>
            </a:r>
            <a:endParaRPr/>
          </a:p>
          <a:p>
            <a:pPr indent="-457200" lvl="0" marL="558800" rtl="0" algn="l">
              <a:lnSpc>
                <a:spcPct val="90000"/>
              </a:lnSpc>
              <a:spcBef>
                <a:spcPts val="1200"/>
              </a:spcBef>
              <a:spcAft>
                <a:spcPts val="0"/>
              </a:spcAft>
              <a:buSzPts val="2000"/>
              <a:buFont typeface="Arial"/>
              <a:buAutoNum type="arabicPeriod"/>
            </a:pPr>
            <a:r>
              <a:rPr lang="es-MX"/>
              <a:t>Compra de Instrumentos de dibujo</a:t>
            </a:r>
            <a:endParaRPr/>
          </a:p>
          <a:p>
            <a:pPr indent="0" lvl="0" marL="101600" rtl="0" algn="l">
              <a:lnSpc>
                <a:spcPct val="90000"/>
              </a:lnSpc>
              <a:spcBef>
                <a:spcPts val="1200"/>
              </a:spcBef>
              <a:spcAft>
                <a:spcPts val="0"/>
              </a:spcAft>
              <a:buSzPts val="2000"/>
              <a:buNone/>
            </a:pPr>
            <a:r>
              <a:rPr b="1" lang="es-MX"/>
              <a:t>LIBROS de referencia</a:t>
            </a:r>
            <a:endParaRPr/>
          </a:p>
          <a:p>
            <a:pPr indent="-457200" lvl="0" marL="558800" rtl="0" algn="l">
              <a:lnSpc>
                <a:spcPct val="90000"/>
              </a:lnSpc>
              <a:spcBef>
                <a:spcPts val="1200"/>
              </a:spcBef>
              <a:spcAft>
                <a:spcPts val="0"/>
              </a:spcAft>
              <a:buSzPts val="2000"/>
              <a:buFont typeface="Arial"/>
              <a:buAutoNum type="arabicPeriod"/>
            </a:pPr>
            <a:r>
              <a:rPr lang="es-MX"/>
              <a:t>DIBUJO de INGENIERÍA de French y Vierck. </a:t>
            </a:r>
            <a:endParaRPr/>
          </a:p>
          <a:p>
            <a:pPr indent="-457200" lvl="0" marL="558800" rtl="0" algn="l">
              <a:lnSpc>
                <a:spcPct val="90000"/>
              </a:lnSpc>
              <a:spcBef>
                <a:spcPts val="1200"/>
              </a:spcBef>
              <a:spcAft>
                <a:spcPts val="0"/>
              </a:spcAft>
              <a:buSzPts val="2000"/>
              <a:buFont typeface="Arial"/>
              <a:buAutoNum type="arabicPeriod"/>
            </a:pPr>
            <a:r>
              <a:rPr lang="es-MX"/>
              <a:t>DIBUJO Y COMUNICACIÓN GRÁFICA por Giesecke Mitchell,  Spencer Hill, Dygdon, Novak  Lockhart</a:t>
            </a:r>
            <a:endParaRPr b="1"/>
          </a:p>
        </p:txBody>
      </p:sp>
      <p:sp>
        <p:nvSpPr>
          <p:cNvPr id="174" name="Google Shape;174;p10"/>
          <p:cNvSpPr/>
          <p:nvPr/>
        </p:nvSpPr>
        <p:spPr>
          <a:xfrm>
            <a:off x="500457" y="2544002"/>
            <a:ext cx="2771336" cy="2554545"/>
          </a:xfrm>
          <a:prstGeom prst="rect">
            <a:avLst/>
          </a:prstGeom>
          <a:noFill/>
          <a:ln>
            <a:noFill/>
          </a:ln>
        </p:spPr>
        <p:txBody>
          <a:bodyPr anchorCtr="0" anchor="t" bIns="45700" lIns="91425" spcFirstLastPara="1" rIns="91425" wrap="square" tIns="45700">
            <a:spAutoFit/>
          </a:bodyPr>
          <a:lstStyle/>
          <a:p>
            <a:pPr indent="0" lvl="0" marL="101600" marR="0" rtl="0" algn="r">
              <a:lnSpc>
                <a:spcPct val="100000"/>
              </a:lnSpc>
              <a:spcBef>
                <a:spcPts val="0"/>
              </a:spcBef>
              <a:spcAft>
                <a:spcPts val="0"/>
              </a:spcAft>
              <a:buClr>
                <a:srgbClr val="000000"/>
              </a:buClr>
              <a:buSzPts val="2000"/>
              <a:buFont typeface="Arial"/>
              <a:buNone/>
            </a:pPr>
            <a:r>
              <a:rPr b="1" i="0" lang="es-MX" sz="2000" u="none" cap="none" strike="noStrike">
                <a:solidFill>
                  <a:schemeClr val="lt1"/>
                </a:solidFill>
                <a:latin typeface="Arial"/>
                <a:ea typeface="Arial"/>
                <a:cs typeface="Arial"/>
                <a:sym typeface="Arial"/>
              </a:rPr>
              <a:t>Para dar inicio a este proceso de aprendizaje, en este primer encuentro, deberá realizar las asignaciones que a continuación se presentan: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61723" y="1116736"/>
            <a:ext cx="3223260" cy="237744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SzPts val="3200"/>
              <a:buNone/>
            </a:pPr>
            <a:r>
              <a:rPr lang="es-MX"/>
              <a:t>FORO DE PRESENTACIÓN</a:t>
            </a:r>
            <a:endParaRPr/>
          </a:p>
        </p:txBody>
      </p:sp>
      <p:sp>
        <p:nvSpPr>
          <p:cNvPr id="180" name="Google Shape;180;p11"/>
          <p:cNvSpPr txBox="1"/>
          <p:nvPr>
            <p:ph idx="1" type="body"/>
          </p:nvPr>
        </p:nvSpPr>
        <p:spPr>
          <a:xfrm>
            <a:off x="4135198" y="933856"/>
            <a:ext cx="6499977" cy="5120640"/>
          </a:xfrm>
          <a:prstGeom prst="rect">
            <a:avLst/>
          </a:prstGeom>
          <a:noFill/>
          <a:ln>
            <a:noFill/>
          </a:ln>
        </p:spPr>
        <p:txBody>
          <a:bodyPr anchorCtr="0" anchor="ctr" bIns="45700" lIns="91425" spcFirstLastPara="1" rIns="91425" wrap="square" tIns="45700">
            <a:noAutofit/>
          </a:bodyPr>
          <a:lstStyle/>
          <a:p>
            <a:pPr indent="-457200" lvl="0" marL="558800" rtl="0" algn="just">
              <a:lnSpc>
                <a:spcPct val="90000"/>
              </a:lnSpc>
              <a:spcBef>
                <a:spcPts val="1200"/>
              </a:spcBef>
              <a:spcAft>
                <a:spcPts val="0"/>
              </a:spcAft>
              <a:buSzPts val="2000"/>
              <a:buFont typeface="Arial"/>
              <a:buAutoNum type="arabicPeriod"/>
            </a:pPr>
            <a:r>
              <a:rPr b="1" lang="es-MX"/>
              <a:t>Foro de presentación</a:t>
            </a:r>
            <a:r>
              <a:rPr lang="es-MX"/>
              <a:t>. Los animo a participar, </a:t>
            </a:r>
            <a:r>
              <a:rPr b="1" lang="es-MX" u="sng"/>
              <a:t>ahora</a:t>
            </a:r>
            <a:r>
              <a:rPr lang="es-MX"/>
              <a:t>, en el </a:t>
            </a:r>
            <a:r>
              <a:rPr lang="es-MX" u="sng"/>
              <a:t>Foro de Presentación </a:t>
            </a:r>
            <a:r>
              <a:rPr lang="es-MX"/>
              <a:t>de su aula virtual. Por favor escriba su nombre, rama de la Ingeniería que estudia, conocimientos previos de dibujo y sus expectativas de la asignatura. Favor actualizar su Perfil, colocando una foto reciente y toda su información personal.</a:t>
            </a:r>
            <a:endParaRPr/>
          </a:p>
          <a:p>
            <a:pPr indent="0" lvl="0" marL="101600" rtl="0" algn="just">
              <a:lnSpc>
                <a:spcPct val="90000"/>
              </a:lnSpc>
              <a:spcBef>
                <a:spcPts val="1200"/>
              </a:spcBef>
              <a:spcAft>
                <a:spcPts val="0"/>
              </a:spcAft>
              <a:buSzPts val="2000"/>
              <a:buNone/>
            </a:pPr>
            <a:r>
              <a:rPr b="1" lang="es-MX">
                <a:solidFill>
                  <a:srgbClr val="C00000"/>
                </a:solidFill>
              </a:rPr>
              <a:t>Esta actividad estará habilitada hasta el día 25 de Febrero del 2021 a las 11:55pm.</a:t>
            </a:r>
            <a:endParaRPr/>
          </a:p>
          <a:p>
            <a:pPr indent="-330200" lvl="0" marL="558800" rtl="0" algn="just">
              <a:lnSpc>
                <a:spcPct val="90000"/>
              </a:lnSpc>
              <a:spcBef>
                <a:spcPts val="1200"/>
              </a:spcBef>
              <a:spcAft>
                <a:spcPts val="0"/>
              </a:spcAft>
              <a:buSzPts val="2000"/>
              <a:buFont typeface="Arial"/>
              <a:buNone/>
            </a:pPr>
            <a:r>
              <a:t/>
            </a:r>
            <a:endParaRPr/>
          </a:p>
        </p:txBody>
      </p:sp>
      <p:sp>
        <p:nvSpPr>
          <p:cNvPr id="181" name="Google Shape;181;p11"/>
          <p:cNvSpPr txBox="1"/>
          <p:nvPr>
            <p:ph idx="2" type="body"/>
          </p:nvPr>
        </p:nvSpPr>
        <p:spPr>
          <a:xfrm>
            <a:off x="450343" y="3353499"/>
            <a:ext cx="2834640" cy="2321990"/>
          </a:xfrm>
          <a:prstGeom prst="rect">
            <a:avLst/>
          </a:prstGeom>
          <a:noFill/>
          <a:ln>
            <a:noFill/>
          </a:ln>
        </p:spPr>
        <p:txBody>
          <a:bodyPr anchorCtr="0" anchor="t" bIns="45700" lIns="91425" spcFirstLastPara="1" rIns="91425" wrap="square" tIns="45700">
            <a:noAutofit/>
          </a:bodyPr>
          <a:lstStyle/>
          <a:p>
            <a:pPr indent="-228600" lvl="0" marL="457200" rtl="0" algn="r">
              <a:lnSpc>
                <a:spcPct val="100000"/>
              </a:lnSpc>
              <a:spcBef>
                <a:spcPts val="1200"/>
              </a:spcBef>
              <a:spcAft>
                <a:spcPts val="0"/>
              </a:spcAft>
              <a:buSzPts val="1400"/>
              <a:buNone/>
            </a:pPr>
            <a:r>
              <a:rPr lang="es-MX" sz="2400"/>
              <a:t>ACTIVIDAD </a:t>
            </a:r>
            <a:r>
              <a:rPr lang="es-MX" sz="3200"/>
              <a:t>1</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474058" y="1116736"/>
            <a:ext cx="2834640" cy="237744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200"/>
              <a:buFont typeface="Corbel"/>
              <a:buNone/>
            </a:pPr>
            <a:r>
              <a:rPr lang="es-MX"/>
              <a:t>PRUEBA VARK</a:t>
            </a:r>
            <a:endParaRPr/>
          </a:p>
        </p:txBody>
      </p:sp>
      <p:sp>
        <p:nvSpPr>
          <p:cNvPr id="187" name="Google Shape;187;p12"/>
          <p:cNvSpPr txBox="1"/>
          <p:nvPr>
            <p:ph idx="1" type="body"/>
          </p:nvPr>
        </p:nvSpPr>
        <p:spPr>
          <a:xfrm>
            <a:off x="3837932" y="514646"/>
            <a:ext cx="7315200" cy="5391443"/>
          </a:xfrm>
          <a:prstGeom prst="rect">
            <a:avLst/>
          </a:prstGeom>
          <a:noFill/>
          <a:ln>
            <a:noFill/>
          </a:ln>
        </p:spPr>
        <p:txBody>
          <a:bodyPr anchorCtr="0" anchor="ctr" bIns="45700" lIns="91425" spcFirstLastPara="1" rIns="91425" wrap="square" tIns="45700">
            <a:noAutofit/>
          </a:bodyPr>
          <a:lstStyle/>
          <a:p>
            <a:pPr indent="-55877" lvl="0" marL="182880" rtl="0" algn="l">
              <a:lnSpc>
                <a:spcPct val="80000"/>
              </a:lnSpc>
              <a:spcBef>
                <a:spcPts val="0"/>
              </a:spcBef>
              <a:spcAft>
                <a:spcPts val="0"/>
              </a:spcAft>
              <a:buSzPts val="2000"/>
              <a:buNone/>
            </a:pPr>
            <a:r>
              <a:t/>
            </a:r>
            <a:endParaRPr/>
          </a:p>
          <a:p>
            <a:pPr indent="-55877" lvl="0" marL="182880" rtl="0" algn="l">
              <a:lnSpc>
                <a:spcPct val="80000"/>
              </a:lnSpc>
              <a:spcBef>
                <a:spcPts val="1200"/>
              </a:spcBef>
              <a:spcAft>
                <a:spcPts val="0"/>
              </a:spcAft>
              <a:buSzPts val="2000"/>
              <a:buNone/>
            </a:pPr>
            <a:r>
              <a:t/>
            </a:r>
            <a:endParaRPr/>
          </a:p>
          <a:p>
            <a:pPr indent="-55877" lvl="0" marL="182880" rtl="0" algn="l">
              <a:lnSpc>
                <a:spcPct val="80000"/>
              </a:lnSpc>
              <a:spcBef>
                <a:spcPts val="1200"/>
              </a:spcBef>
              <a:spcAft>
                <a:spcPts val="0"/>
              </a:spcAft>
              <a:buSzPts val="2000"/>
              <a:buNone/>
            </a:pPr>
            <a:r>
              <a:t/>
            </a:r>
            <a:endParaRPr/>
          </a:p>
          <a:p>
            <a:pPr indent="-55877" lvl="0" marL="182880" rtl="0" algn="l">
              <a:lnSpc>
                <a:spcPct val="80000"/>
              </a:lnSpc>
              <a:spcBef>
                <a:spcPts val="1200"/>
              </a:spcBef>
              <a:spcAft>
                <a:spcPts val="0"/>
              </a:spcAft>
              <a:buSzPts val="2000"/>
              <a:buNone/>
            </a:pPr>
            <a:r>
              <a:t/>
            </a:r>
            <a:endParaRPr/>
          </a:p>
          <a:p>
            <a:pPr indent="-182880" lvl="0" marL="182880" rtl="0" algn="l">
              <a:lnSpc>
                <a:spcPct val="80000"/>
              </a:lnSpc>
              <a:spcBef>
                <a:spcPts val="1200"/>
              </a:spcBef>
              <a:spcAft>
                <a:spcPts val="0"/>
              </a:spcAft>
              <a:buSzPts val="2000"/>
              <a:buChar char="●"/>
            </a:pPr>
            <a:r>
              <a:rPr lang="es-MX"/>
              <a:t>El sistema VARK evalúa cuatro modalidades de aprendizaje en los alumnos: visual, auditiva, de lectura/escritura y cenestésica. Permite al entrevistado que identifique su modo dominante de aprendizaje. Como la mayoría de las situaciones de aprendizaje requieren el uso de más de una modalidad, también proporciona una evaluación de forma que el alumno aplica las cuatro modalidades en las actividades de aprendizaje. VARK puede aplicarse en la enseñanza en clase tradicional, el trabajo y los deportes.</a:t>
            </a:r>
            <a:endParaRPr/>
          </a:p>
          <a:p>
            <a:pPr indent="-182880" lvl="0" marL="182880" rtl="0" algn="l">
              <a:lnSpc>
                <a:spcPct val="80000"/>
              </a:lnSpc>
              <a:spcBef>
                <a:spcPts val="1200"/>
              </a:spcBef>
              <a:spcAft>
                <a:spcPts val="0"/>
              </a:spcAft>
              <a:buSzPts val="2000"/>
              <a:buChar char="●"/>
            </a:pPr>
            <a:r>
              <a:rPr lang="es-MX"/>
              <a:t>En esta clase debe realizar la prueba Vark. Para tal efecto, favor visitar, ahora, el enlace </a:t>
            </a:r>
            <a:r>
              <a:rPr lang="es-MX" u="sng">
                <a:solidFill>
                  <a:schemeClr val="hlink"/>
                </a:solidFill>
                <a:hlinkClick r:id="rId3"/>
              </a:rPr>
              <a:t>https://vark-learn.com/el-cuestionario-vark/</a:t>
            </a:r>
            <a:r>
              <a:rPr lang="es-MX"/>
              <a:t>, contesta las preguntas que mejor expliquen tu preferencia, posteriormente hacer una captura de pantalla de los resultados, guardarlas en tu computadora o usb y subirlas al aula virtual donde dice: “Prueba VARK”. </a:t>
            </a:r>
            <a:endParaRPr/>
          </a:p>
          <a:p>
            <a:pPr indent="-182880" lvl="0" marL="182880" rtl="0" algn="l">
              <a:lnSpc>
                <a:spcPct val="80000"/>
              </a:lnSpc>
              <a:spcBef>
                <a:spcPts val="1200"/>
              </a:spcBef>
              <a:spcAft>
                <a:spcPts val="0"/>
              </a:spcAft>
              <a:buSzPts val="2000"/>
              <a:buChar char="●"/>
            </a:pPr>
            <a:r>
              <a:rPr b="1" lang="es-MX">
                <a:solidFill>
                  <a:srgbClr val="FF0000"/>
                </a:solidFill>
              </a:rPr>
              <a:t>Fecha de entrega: 10 de Febrero del 2021</a:t>
            </a:r>
            <a:endParaRPr b="1">
              <a:solidFill>
                <a:srgbClr val="FF0000"/>
              </a:solidFill>
            </a:endParaRPr>
          </a:p>
          <a:p>
            <a:pPr indent="-182880" lvl="0" marL="182880" rtl="0" algn="l">
              <a:lnSpc>
                <a:spcPct val="80000"/>
              </a:lnSpc>
              <a:spcBef>
                <a:spcPts val="1200"/>
              </a:spcBef>
              <a:spcAft>
                <a:spcPts val="0"/>
              </a:spcAft>
              <a:buSzPts val="2000"/>
              <a:buChar char="●"/>
            </a:pPr>
            <a:r>
              <a:rPr b="1" lang="es-MX"/>
              <a:t>Nota: Si usted la realizó en los días antes de iniciar esta sesión, no debe repetirlo</a:t>
            </a:r>
            <a:r>
              <a:rPr lang="es-MX"/>
              <a:t>.</a:t>
            </a:r>
            <a:endParaRPr/>
          </a:p>
          <a:p>
            <a:pPr indent="0" lvl="0" marL="0" rtl="0" algn="l">
              <a:lnSpc>
                <a:spcPct val="80000"/>
              </a:lnSpc>
              <a:spcBef>
                <a:spcPts val="1200"/>
              </a:spcBef>
              <a:spcAft>
                <a:spcPts val="0"/>
              </a:spcAft>
              <a:buSzPts val="2000"/>
              <a:buNone/>
            </a:pPr>
            <a:r>
              <a:rPr lang="es-MX"/>
              <a:t> </a:t>
            </a:r>
            <a:endParaRPr/>
          </a:p>
        </p:txBody>
      </p:sp>
      <p:sp>
        <p:nvSpPr>
          <p:cNvPr id="188" name="Google Shape;188;p12"/>
          <p:cNvSpPr txBox="1"/>
          <p:nvPr>
            <p:ph idx="2" type="body"/>
          </p:nvPr>
        </p:nvSpPr>
        <p:spPr>
          <a:xfrm>
            <a:off x="368574" y="3494176"/>
            <a:ext cx="2834640" cy="232199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1" lang="es-MX" sz="2000"/>
              <a:t>ACTIVIDAD </a:t>
            </a:r>
            <a:r>
              <a:rPr b="1" lang="es-MX" sz="2800"/>
              <a:t>2</a:t>
            </a:r>
            <a:endParaRPr b="1" sz="2000"/>
          </a:p>
        </p:txBody>
      </p:sp>
      <p:pic>
        <p:nvPicPr>
          <p:cNvPr id="189" name="Google Shape;189;p12"/>
          <p:cNvPicPr preferRelativeResize="0"/>
          <p:nvPr/>
        </p:nvPicPr>
        <p:blipFill rotWithShape="1">
          <a:blip r:embed="rId4">
            <a:alphaModFix/>
          </a:blip>
          <a:srcRect b="0" l="0" r="0" t="0"/>
          <a:stretch/>
        </p:blipFill>
        <p:spPr>
          <a:xfrm>
            <a:off x="5856203" y="291674"/>
            <a:ext cx="3278651" cy="82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200"/>
              <a:buFont typeface="Corbel"/>
              <a:buNone/>
            </a:pPr>
            <a:r>
              <a:rPr lang="es-MX"/>
              <a:t>LETRAS Y NÚMEROS</a:t>
            </a:r>
            <a:endParaRPr/>
          </a:p>
        </p:txBody>
      </p:sp>
      <p:sp>
        <p:nvSpPr>
          <p:cNvPr id="195" name="Google Shape;195;p13"/>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1" lang="es-MX" sz="2000"/>
              <a:t>ACTIVIDAD </a:t>
            </a:r>
            <a:r>
              <a:rPr b="1" lang="es-MX" sz="3200"/>
              <a:t>3</a:t>
            </a:r>
            <a:endParaRPr b="1" sz="3200"/>
          </a:p>
        </p:txBody>
      </p:sp>
      <p:sp>
        <p:nvSpPr>
          <p:cNvPr id="196" name="Google Shape;196;p13"/>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p>
            <a:pPr indent="-355600" lvl="0" marL="457200" rtl="0" algn="l">
              <a:lnSpc>
                <a:spcPct val="90000"/>
              </a:lnSpc>
              <a:spcBef>
                <a:spcPts val="1200"/>
              </a:spcBef>
              <a:spcAft>
                <a:spcPts val="0"/>
              </a:spcAft>
              <a:buSzPts val="2000"/>
              <a:buChar char="●"/>
            </a:pPr>
            <a:r>
              <a:rPr lang="es-MX" sz="1800">
                <a:latin typeface="Arial"/>
                <a:ea typeface="Arial"/>
                <a:cs typeface="Arial"/>
                <a:sym typeface="Arial"/>
              </a:rPr>
              <a:t>En esta unidad, desarrollará la actividad 3, “TRAZO DE LETRAS Y NÚMEROS”. El propósito no es enseñarle el alfabeto y los números, mas bien, el estilo y forma de dibujo de las mismas para esta asignatura.</a:t>
            </a:r>
            <a:endParaRPr/>
          </a:p>
          <a:p>
            <a:pPr indent="-355600" lvl="0" marL="457200" rtl="0" algn="l">
              <a:lnSpc>
                <a:spcPct val="90000"/>
              </a:lnSpc>
              <a:spcBef>
                <a:spcPts val="1200"/>
              </a:spcBef>
              <a:spcAft>
                <a:spcPts val="0"/>
              </a:spcAft>
              <a:buSzPts val="2000"/>
              <a:buChar char="●"/>
            </a:pPr>
            <a:r>
              <a:rPr lang="es-MX" sz="1800">
                <a:latin typeface="Arial"/>
                <a:ea typeface="Arial"/>
                <a:cs typeface="Arial"/>
                <a:sym typeface="Arial"/>
              </a:rPr>
              <a:t>Para llevar a cabo esta actividad, haga clic en el siguiente enlace </a:t>
            </a:r>
            <a:r>
              <a:rPr lang="es-MX" sz="1800">
                <a:solidFill>
                  <a:srgbClr val="0000FF"/>
                </a:solidFill>
                <a:latin typeface="Arial"/>
                <a:ea typeface="Arial"/>
                <a:cs typeface="Arial"/>
                <a:sym typeface="Arial"/>
              </a:rPr>
              <a:t>https://drive.google.com/file/d/1B-GpOIx50SAwLfsxkShhGsw-b4X9nUdo/view?usp=sharing</a:t>
            </a:r>
            <a:r>
              <a:rPr lang="es-MX" sz="1800">
                <a:solidFill>
                  <a:srgbClr val="FF0000"/>
                </a:solidFill>
                <a:latin typeface="Arial"/>
                <a:ea typeface="Arial"/>
                <a:cs typeface="Arial"/>
                <a:sym typeface="Arial"/>
              </a:rPr>
              <a:t> </a:t>
            </a:r>
            <a:r>
              <a:rPr lang="es-MX" sz="1800">
                <a:latin typeface="Arial"/>
                <a:ea typeface="Arial"/>
                <a:cs typeface="Arial"/>
                <a:sym typeface="Arial"/>
              </a:rPr>
              <a:t>o diríjase a la actividad 3 en su aula virtual. Desarrollela y, al terminar, siga las siguientes instrucciones:</a:t>
            </a:r>
            <a:endParaRPr/>
          </a:p>
          <a:p>
            <a:pPr indent="0" lvl="0" marL="101600" rtl="0" algn="l">
              <a:lnSpc>
                <a:spcPct val="90000"/>
              </a:lnSpc>
              <a:spcBef>
                <a:spcPts val="1200"/>
              </a:spcBef>
              <a:spcAft>
                <a:spcPts val="0"/>
              </a:spcAft>
              <a:buSzPts val="2000"/>
              <a:buNone/>
            </a:pPr>
            <a:r>
              <a:rPr lang="es-MX" sz="1800">
                <a:latin typeface="Arial"/>
                <a:ea typeface="Arial"/>
                <a:cs typeface="Arial"/>
                <a:sym typeface="Arial"/>
              </a:rPr>
              <a:t>Al finalizar, guarden su documento en su computadora o memoria USB, nómbrelo de la siguiente forma:</a:t>
            </a:r>
            <a:endParaRPr sz="1800">
              <a:latin typeface="Arial"/>
              <a:ea typeface="Arial"/>
              <a:cs typeface="Arial"/>
              <a:sym typeface="Arial"/>
            </a:endParaRPr>
          </a:p>
          <a:p>
            <a:pPr indent="0" lvl="0" marL="101600" rtl="0" algn="just">
              <a:lnSpc>
                <a:spcPct val="115000"/>
              </a:lnSpc>
              <a:spcBef>
                <a:spcPts val="0"/>
              </a:spcBef>
              <a:spcAft>
                <a:spcPts val="0"/>
              </a:spcAft>
              <a:buSzPts val="2000"/>
              <a:buNone/>
            </a:pPr>
            <a:r>
              <a:rPr lang="es-MX" sz="1800">
                <a:latin typeface="Arial"/>
                <a:ea typeface="Arial"/>
                <a:cs typeface="Arial"/>
                <a:sym typeface="Arial"/>
              </a:rPr>
              <a:t>suApellido_suNombre_nombre de la tarea.pdf   </a:t>
            </a:r>
            <a:endParaRPr sz="1800">
              <a:latin typeface="Arial"/>
              <a:ea typeface="Arial"/>
              <a:cs typeface="Arial"/>
              <a:sym typeface="Arial"/>
            </a:endParaRPr>
          </a:p>
          <a:p>
            <a:pPr indent="-355600" lvl="0" marL="457200" rtl="0" algn="just">
              <a:lnSpc>
                <a:spcPct val="115000"/>
              </a:lnSpc>
              <a:spcBef>
                <a:spcPts val="1000"/>
              </a:spcBef>
              <a:spcAft>
                <a:spcPts val="0"/>
              </a:spcAft>
              <a:buSzPts val="2000"/>
              <a:buChar char="●"/>
            </a:pPr>
            <a:r>
              <a:rPr lang="es-MX" sz="1800">
                <a:latin typeface="Arial"/>
                <a:ea typeface="Arial"/>
                <a:cs typeface="Arial"/>
                <a:sym typeface="Arial"/>
              </a:rPr>
              <a:t>   Por Ejemplo:         </a:t>
            </a:r>
            <a:r>
              <a:rPr b="1" lang="es-MX" sz="1800">
                <a:solidFill>
                  <a:srgbClr val="A72326"/>
                </a:solidFill>
                <a:latin typeface="Arial"/>
                <a:ea typeface="Arial"/>
                <a:cs typeface="Arial"/>
                <a:sym typeface="Arial"/>
              </a:rPr>
              <a:t>Pérez_Juan_Actividad 3.pdf</a:t>
            </a:r>
            <a:endParaRPr b="1" sz="1800">
              <a:solidFill>
                <a:srgbClr val="A72326"/>
              </a:solidFill>
              <a:latin typeface="Arial"/>
              <a:ea typeface="Arial"/>
              <a:cs typeface="Arial"/>
              <a:sym typeface="Arial"/>
            </a:endParaRPr>
          </a:p>
          <a:p>
            <a:pPr indent="0" lvl="0" marL="101600" rtl="0" algn="l">
              <a:lnSpc>
                <a:spcPct val="90000"/>
              </a:lnSpc>
              <a:spcBef>
                <a:spcPts val="2200"/>
              </a:spcBef>
              <a:spcAft>
                <a:spcPts val="0"/>
              </a:spcAft>
              <a:buSzPts val="2000"/>
              <a:buNone/>
            </a:pPr>
            <a:r>
              <a:rPr lang="es-MX" sz="1800">
                <a:latin typeface="Arial"/>
                <a:ea typeface="Arial"/>
                <a:cs typeface="Arial"/>
                <a:sym typeface="Arial"/>
              </a:rPr>
              <a:t>Y deberá subir el archivo al Aula Virtual en el espacio “Actividad 3: ENTREGA TRAZO DE LETRAS Y NÚMEROS” </a:t>
            </a:r>
            <a:endParaRPr sz="1800">
              <a:latin typeface="Arial"/>
              <a:ea typeface="Arial"/>
              <a:cs typeface="Arial"/>
              <a:sym typeface="Arial"/>
            </a:endParaRPr>
          </a:p>
          <a:p>
            <a:pPr indent="-355600" lvl="0" marL="457200" rtl="0" algn="l">
              <a:lnSpc>
                <a:spcPct val="90000"/>
              </a:lnSpc>
              <a:spcBef>
                <a:spcPts val="1200"/>
              </a:spcBef>
              <a:spcAft>
                <a:spcPts val="0"/>
              </a:spcAft>
              <a:buSzPts val="2000"/>
              <a:buChar char="●"/>
            </a:pPr>
            <a:r>
              <a:rPr b="1" lang="es-MX">
                <a:solidFill>
                  <a:srgbClr val="FF0000"/>
                </a:solidFill>
              </a:rPr>
              <a:t>Fecha de entrega: 03 de febrero del 2021 a las 23:55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256031" y="1143000"/>
            <a:ext cx="3063943" cy="237744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3200"/>
              <a:buFont typeface="Corbel"/>
              <a:buNone/>
            </a:pPr>
            <a:r>
              <a:rPr lang="es-MX"/>
              <a:t>INVESTIGACIÓN</a:t>
            </a:r>
            <a:endParaRPr/>
          </a:p>
        </p:txBody>
      </p:sp>
      <p:sp>
        <p:nvSpPr>
          <p:cNvPr id="202" name="Google Shape;202;p14"/>
          <p:cNvSpPr txBox="1"/>
          <p:nvPr>
            <p:ph idx="2" type="body"/>
          </p:nvPr>
        </p:nvSpPr>
        <p:spPr>
          <a:xfrm>
            <a:off x="370682" y="3429000"/>
            <a:ext cx="2834640" cy="232199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1" lang="es-MX" sz="2000"/>
              <a:t>RETO </a:t>
            </a:r>
            <a:r>
              <a:rPr b="1" lang="es-MX" sz="2800"/>
              <a:t>1</a:t>
            </a:r>
            <a:endParaRPr b="1" sz="2800"/>
          </a:p>
        </p:txBody>
      </p:sp>
      <p:sp>
        <p:nvSpPr>
          <p:cNvPr id="203" name="Google Shape;203;p14"/>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p>
            <a:pPr indent="-355600" lvl="0" marL="457200" rtl="0" algn="l">
              <a:lnSpc>
                <a:spcPct val="90000"/>
              </a:lnSpc>
              <a:spcBef>
                <a:spcPts val="1200"/>
              </a:spcBef>
              <a:spcAft>
                <a:spcPts val="0"/>
              </a:spcAft>
              <a:buSzPts val="2000"/>
              <a:buChar char="●"/>
            </a:pPr>
            <a:r>
              <a:rPr lang="es-MX" sz="1800">
                <a:latin typeface="Arial"/>
                <a:ea typeface="Arial"/>
                <a:cs typeface="Arial"/>
                <a:sym typeface="Arial"/>
              </a:rPr>
              <a:t>Para llevar a cabo esta actividad, haga clic en el siguiente enlace (enlace)  o diríjase a RETO 1 en su aula virtual. Desarrollela y, al terminar siga las siguientes instrucciones:</a:t>
            </a:r>
            <a:endParaRPr/>
          </a:p>
          <a:p>
            <a:pPr indent="0" lvl="0" marL="101600" rtl="0" algn="l">
              <a:lnSpc>
                <a:spcPct val="90000"/>
              </a:lnSpc>
              <a:spcBef>
                <a:spcPts val="1200"/>
              </a:spcBef>
              <a:spcAft>
                <a:spcPts val="0"/>
              </a:spcAft>
              <a:buSzPts val="2000"/>
              <a:buNone/>
            </a:pPr>
            <a:r>
              <a:rPr lang="es-MX" sz="1800">
                <a:latin typeface="Arial"/>
                <a:ea typeface="Arial"/>
                <a:cs typeface="Arial"/>
                <a:sym typeface="Arial"/>
              </a:rPr>
              <a:t>Al finalizar, guarden su documento en su computadora o memoria USB, nómbrelo de la siguiente forma:</a:t>
            </a:r>
            <a:endParaRPr sz="1800">
              <a:latin typeface="Arial"/>
              <a:ea typeface="Arial"/>
              <a:cs typeface="Arial"/>
              <a:sym typeface="Arial"/>
            </a:endParaRPr>
          </a:p>
          <a:p>
            <a:pPr indent="0" lvl="0" marL="101600" rtl="0" algn="just">
              <a:lnSpc>
                <a:spcPct val="115000"/>
              </a:lnSpc>
              <a:spcBef>
                <a:spcPts val="0"/>
              </a:spcBef>
              <a:spcAft>
                <a:spcPts val="0"/>
              </a:spcAft>
              <a:buSzPts val="2000"/>
              <a:buNone/>
            </a:pPr>
            <a:r>
              <a:rPr lang="es-MX" sz="1800">
                <a:latin typeface="Arial"/>
                <a:ea typeface="Arial"/>
                <a:cs typeface="Arial"/>
                <a:sym typeface="Arial"/>
              </a:rPr>
              <a:t>suApellido_suNombre_nombre de la tarea.pdf   </a:t>
            </a:r>
            <a:endParaRPr sz="1800">
              <a:latin typeface="Arial"/>
              <a:ea typeface="Arial"/>
              <a:cs typeface="Arial"/>
              <a:sym typeface="Arial"/>
            </a:endParaRPr>
          </a:p>
          <a:p>
            <a:pPr indent="-355600" lvl="0" marL="457200" rtl="0" algn="just">
              <a:lnSpc>
                <a:spcPct val="115000"/>
              </a:lnSpc>
              <a:spcBef>
                <a:spcPts val="1000"/>
              </a:spcBef>
              <a:spcAft>
                <a:spcPts val="0"/>
              </a:spcAft>
              <a:buSzPts val="2000"/>
              <a:buChar char="●"/>
            </a:pPr>
            <a:r>
              <a:rPr lang="es-MX" sz="1800">
                <a:latin typeface="Arial"/>
                <a:ea typeface="Arial"/>
                <a:cs typeface="Arial"/>
                <a:sym typeface="Arial"/>
              </a:rPr>
              <a:t>   Por Ejemplo:         </a:t>
            </a:r>
            <a:r>
              <a:rPr b="1" lang="es-MX" sz="1800">
                <a:solidFill>
                  <a:srgbClr val="A72326"/>
                </a:solidFill>
                <a:latin typeface="Arial"/>
                <a:ea typeface="Arial"/>
                <a:cs typeface="Arial"/>
                <a:sym typeface="Arial"/>
              </a:rPr>
              <a:t>Pérez_Juan_RETO 1.pdf</a:t>
            </a:r>
            <a:endParaRPr b="1" sz="1800">
              <a:solidFill>
                <a:srgbClr val="A72326"/>
              </a:solidFill>
              <a:latin typeface="Arial"/>
              <a:ea typeface="Arial"/>
              <a:cs typeface="Arial"/>
              <a:sym typeface="Arial"/>
            </a:endParaRPr>
          </a:p>
          <a:p>
            <a:pPr indent="0" lvl="0" marL="101600" rtl="0" algn="l">
              <a:lnSpc>
                <a:spcPct val="90000"/>
              </a:lnSpc>
              <a:spcBef>
                <a:spcPts val="2200"/>
              </a:spcBef>
              <a:spcAft>
                <a:spcPts val="0"/>
              </a:spcAft>
              <a:buSzPts val="2000"/>
              <a:buNone/>
            </a:pPr>
            <a:r>
              <a:rPr lang="es-MX" sz="1800">
                <a:latin typeface="Arial"/>
                <a:ea typeface="Arial"/>
                <a:cs typeface="Arial"/>
                <a:sym typeface="Arial"/>
              </a:rPr>
              <a:t>Y deberá subir el archivo al Aula Virtual en el espacio “Aquí suba el documento de RETO 1” </a:t>
            </a:r>
            <a:endParaRPr sz="1800">
              <a:latin typeface="Arial"/>
              <a:ea typeface="Arial"/>
              <a:cs typeface="Arial"/>
              <a:sym typeface="Arial"/>
            </a:endParaRPr>
          </a:p>
          <a:p>
            <a:pPr indent="-355600" lvl="0" marL="457200" rtl="0" algn="l">
              <a:lnSpc>
                <a:spcPct val="90000"/>
              </a:lnSpc>
              <a:spcBef>
                <a:spcPts val="1200"/>
              </a:spcBef>
              <a:spcAft>
                <a:spcPts val="0"/>
              </a:spcAft>
              <a:buSzPts val="2000"/>
              <a:buChar char="●"/>
            </a:pPr>
            <a:r>
              <a:rPr b="1" lang="es-MX">
                <a:solidFill>
                  <a:srgbClr val="FF0000"/>
                </a:solidFill>
              </a:rPr>
              <a:t>Fecha de entrega: 10 de Febrero del 2021.</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0" y="1818249"/>
            <a:ext cx="3319974" cy="237744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200"/>
              <a:buFont typeface="Corbel"/>
              <a:buNone/>
            </a:pPr>
            <a:r>
              <a:rPr lang="es-MX"/>
              <a:t>INSTRUMENTOS DE DIBUJO</a:t>
            </a:r>
            <a:br>
              <a:rPr lang="es-MX"/>
            </a:br>
            <a:r>
              <a:rPr lang="es-MX"/>
              <a:t>y</a:t>
            </a:r>
            <a:br>
              <a:rPr lang="es-MX"/>
            </a:br>
            <a:r>
              <a:rPr lang="es-MX"/>
              <a:t>LIBROS</a:t>
            </a:r>
            <a:endParaRPr/>
          </a:p>
        </p:txBody>
      </p:sp>
      <p:sp>
        <p:nvSpPr>
          <p:cNvPr id="209" name="Google Shape;209;p15"/>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p>
            <a:pPr indent="0" lvl="0" marL="101600" rtl="0" algn="l">
              <a:lnSpc>
                <a:spcPct val="90000"/>
              </a:lnSpc>
              <a:spcBef>
                <a:spcPts val="1200"/>
              </a:spcBef>
              <a:spcAft>
                <a:spcPts val="0"/>
              </a:spcAft>
              <a:buSzPts val="2000"/>
              <a:buNone/>
            </a:pPr>
            <a:r>
              <a:rPr b="1" lang="es-MX" sz="1800">
                <a:latin typeface="Arial"/>
                <a:ea typeface="Arial"/>
                <a:cs typeface="Arial"/>
                <a:sym typeface="Arial"/>
              </a:rPr>
              <a:t>INSTRUMENTOS DE DIBUJO</a:t>
            </a:r>
            <a:endParaRPr/>
          </a:p>
          <a:p>
            <a:pPr indent="-355600" lvl="0" marL="457200" rtl="0" algn="l">
              <a:lnSpc>
                <a:spcPct val="90000"/>
              </a:lnSpc>
              <a:spcBef>
                <a:spcPts val="1200"/>
              </a:spcBef>
              <a:spcAft>
                <a:spcPts val="0"/>
              </a:spcAft>
              <a:buSzPts val="2000"/>
              <a:buChar char="●"/>
            </a:pPr>
            <a:r>
              <a:rPr lang="es-MX" sz="1800">
                <a:latin typeface="Arial"/>
                <a:ea typeface="Arial"/>
                <a:cs typeface="Arial"/>
                <a:sym typeface="Arial"/>
              </a:rPr>
              <a:t>Para llevar a cabo esta actividad, Debe comprar los instrumentos de dibujo manual que puede ver en el enlace siguiente o en su aula virtual:</a:t>
            </a:r>
            <a:endParaRPr/>
          </a:p>
          <a:p>
            <a:pPr indent="0" lvl="1" marL="571500" rtl="0" algn="l">
              <a:lnSpc>
                <a:spcPct val="90000"/>
              </a:lnSpc>
              <a:spcBef>
                <a:spcPts val="250"/>
              </a:spcBef>
              <a:spcAft>
                <a:spcPts val="0"/>
              </a:spcAft>
              <a:buSzPts val="1800"/>
              <a:buNone/>
            </a:pPr>
            <a:r>
              <a:rPr lang="es-MX" sz="1600">
                <a:latin typeface="Arial"/>
                <a:ea typeface="Arial"/>
                <a:cs typeface="Arial"/>
                <a:sym typeface="Arial"/>
              </a:rPr>
              <a:t> </a:t>
            </a:r>
            <a:endParaRPr/>
          </a:p>
          <a:p>
            <a:pPr indent="0" lvl="1" marL="571500" rtl="0" algn="l">
              <a:lnSpc>
                <a:spcPct val="90000"/>
              </a:lnSpc>
              <a:spcBef>
                <a:spcPts val="250"/>
              </a:spcBef>
              <a:spcAft>
                <a:spcPts val="0"/>
              </a:spcAft>
              <a:buSzPts val="1800"/>
              <a:buNone/>
            </a:pPr>
            <a:r>
              <a:rPr lang="es-MX" u="sng">
                <a:solidFill>
                  <a:schemeClr val="hlink"/>
                </a:solidFill>
                <a:hlinkClick r:id="rId3"/>
              </a:rPr>
              <a:t>https://drive.google.com/file/d/11b_LFnad_TW6Ip5j3H84FVUpW0l5Vv-q/view?usp=sharing</a:t>
            </a:r>
            <a:endParaRPr/>
          </a:p>
          <a:p>
            <a:pPr indent="0" lvl="1" marL="571500" rtl="0" algn="l">
              <a:lnSpc>
                <a:spcPct val="90000"/>
              </a:lnSpc>
              <a:spcBef>
                <a:spcPts val="250"/>
              </a:spcBef>
              <a:spcAft>
                <a:spcPts val="0"/>
              </a:spcAft>
              <a:buSzPts val="1800"/>
              <a:buNone/>
            </a:pPr>
            <a:r>
              <a:t/>
            </a:r>
            <a:endParaRPr/>
          </a:p>
          <a:p>
            <a:pPr indent="0" lvl="0" marL="101600" rtl="0" algn="l">
              <a:lnSpc>
                <a:spcPct val="90000"/>
              </a:lnSpc>
              <a:spcBef>
                <a:spcPts val="1200"/>
              </a:spcBef>
              <a:spcAft>
                <a:spcPts val="0"/>
              </a:spcAft>
              <a:buSzPts val="2000"/>
              <a:buNone/>
            </a:pPr>
            <a:r>
              <a:rPr b="1" lang="es-MX" sz="1800">
                <a:latin typeface="Arial"/>
                <a:ea typeface="Arial"/>
                <a:cs typeface="Arial"/>
                <a:sym typeface="Arial"/>
              </a:rPr>
              <a:t>LIBROS O TEXTOS</a:t>
            </a:r>
            <a:endParaRPr/>
          </a:p>
          <a:p>
            <a:pPr indent="-355600" lvl="0" marL="457200" rtl="0" algn="l">
              <a:lnSpc>
                <a:spcPct val="90000"/>
              </a:lnSpc>
              <a:spcBef>
                <a:spcPts val="1200"/>
              </a:spcBef>
              <a:spcAft>
                <a:spcPts val="0"/>
              </a:spcAft>
              <a:buSzPts val="2000"/>
              <a:buChar char="●"/>
            </a:pPr>
            <a:r>
              <a:rPr lang="es-MX" sz="1800">
                <a:latin typeface="Arial"/>
                <a:ea typeface="Arial"/>
                <a:cs typeface="Arial"/>
                <a:sym typeface="Arial"/>
              </a:rPr>
              <a:t>Como referencia de estudio de texto, descargue los siguientes enlaces de dos textos que le servirán para el desarrollo de esta asignatura</a:t>
            </a:r>
            <a:endParaRPr/>
          </a:p>
          <a:p>
            <a:pPr indent="-342900" lvl="1" marL="914400" rtl="0" algn="l">
              <a:lnSpc>
                <a:spcPct val="90000"/>
              </a:lnSpc>
              <a:spcBef>
                <a:spcPts val="250"/>
              </a:spcBef>
              <a:spcAft>
                <a:spcPts val="0"/>
              </a:spcAft>
              <a:buSzPts val="1800"/>
              <a:buChar char="●"/>
            </a:pPr>
            <a:r>
              <a:rPr b="1" lang="es-MX" sz="1600"/>
              <a:t>DIBUJO PARA INGENIERÍA por French y Vierck</a:t>
            </a:r>
            <a:r>
              <a:rPr lang="es-MX" sz="1600"/>
              <a:t>.  Descargar aqu</a:t>
            </a:r>
            <a:r>
              <a:rPr lang="es-MX" sz="1600" u="sng">
                <a:solidFill>
                  <a:schemeClr val="hlink"/>
                </a:solidFill>
                <a:hlinkClick r:id="rId4"/>
              </a:rPr>
              <a:t>í</a:t>
            </a:r>
            <a:r>
              <a:rPr lang="es-MX" sz="1600"/>
              <a:t>: </a:t>
            </a:r>
            <a:r>
              <a:rPr b="1" lang="es-MX" sz="1600" u="sng">
                <a:solidFill>
                  <a:schemeClr val="hlink"/>
                </a:solidFill>
                <a:hlinkClick r:id="rId5"/>
              </a:rPr>
              <a:t>https://doku.pub/download/dibujo-de-ingenieraa-french-thomas-eauthor-g0rwjwv43wqk</a:t>
            </a:r>
            <a:endParaRPr b="1" sz="1600" u="sng"/>
          </a:p>
          <a:p>
            <a:pPr indent="-342900" lvl="1" marL="914400" rtl="0" algn="l">
              <a:lnSpc>
                <a:spcPct val="90000"/>
              </a:lnSpc>
              <a:spcBef>
                <a:spcPts val="250"/>
              </a:spcBef>
              <a:spcAft>
                <a:spcPts val="0"/>
              </a:spcAft>
              <a:buSzPts val="1800"/>
              <a:buChar char="●"/>
            </a:pPr>
            <a:r>
              <a:rPr b="1" lang="es-MX" sz="1600"/>
              <a:t>DIBUJO Y COMUNICACIÓN GRÁFICA por Giesecke Mitchell,  Spencer Hill, Dygdon, Novak  Lockhart. </a:t>
            </a:r>
            <a:r>
              <a:rPr lang="es-MX" sz="1600"/>
              <a:t>Descargar aqu</a:t>
            </a:r>
            <a:r>
              <a:rPr lang="es-MX" sz="1600" u="sng">
                <a:solidFill>
                  <a:schemeClr val="hlink"/>
                </a:solidFill>
                <a:hlinkClick r:id="rId6"/>
              </a:rPr>
              <a:t>í</a:t>
            </a:r>
            <a:r>
              <a:rPr lang="es-MX" sz="1600"/>
              <a:t>: </a:t>
            </a:r>
            <a:endParaRPr b="1" sz="1600"/>
          </a:p>
          <a:p>
            <a:pPr indent="0" lvl="1" marL="571500" rtl="0" algn="l">
              <a:lnSpc>
                <a:spcPct val="90000"/>
              </a:lnSpc>
              <a:spcBef>
                <a:spcPts val="250"/>
              </a:spcBef>
              <a:spcAft>
                <a:spcPts val="0"/>
              </a:spcAft>
              <a:buSzPts val="1800"/>
              <a:buNone/>
            </a:pPr>
            <a:r>
              <a:rPr b="1" lang="es-MX" sz="1600" u="sng">
                <a:solidFill>
                  <a:schemeClr val="hlink"/>
                </a:solidFill>
                <a:hlinkClick r:id="rId7"/>
              </a:rPr>
              <a:t>https://unahedu-my.sharepoint.com/:b:/g/personal/julio_mossi_unah_edu_hn/EdxREKiEmCpKr1EeAu9fe5EBdo1L24CyY4rnEiw7E7KTHw?e=0eMh0z</a:t>
            </a:r>
            <a:r>
              <a:rPr b="1" lang="es-MX" sz="1600"/>
              <a:t> </a:t>
            </a:r>
            <a:endParaRPr sz="1000"/>
          </a:p>
          <a:p>
            <a:pPr indent="-228600" lvl="1" marL="914400" rtl="0" algn="l">
              <a:lnSpc>
                <a:spcPct val="90000"/>
              </a:lnSpc>
              <a:spcBef>
                <a:spcPts val="250"/>
              </a:spcBef>
              <a:spcAft>
                <a:spcPts val="0"/>
              </a:spcAft>
              <a:buSzPts val="1800"/>
              <a:buNone/>
            </a:pPr>
            <a:r>
              <a:t/>
            </a:r>
            <a:endParaRPr b="1" sz="16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type="title"/>
          </p:nvPr>
        </p:nvSpPr>
        <p:spPr>
          <a:xfrm>
            <a:off x="495183" y="1227406"/>
            <a:ext cx="2834640" cy="237744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SzPts val="3200"/>
              <a:buNone/>
            </a:pPr>
            <a:r>
              <a:rPr lang="es-MX"/>
              <a:t>BIBLIOGRAFÍA</a:t>
            </a:r>
            <a:endParaRPr/>
          </a:p>
        </p:txBody>
      </p:sp>
      <p:sp>
        <p:nvSpPr>
          <p:cNvPr id="215" name="Google Shape;215;p16"/>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p>
            <a:pPr indent="-355600" lvl="0" marL="457200" rtl="0" algn="l">
              <a:lnSpc>
                <a:spcPct val="90000"/>
              </a:lnSpc>
              <a:spcBef>
                <a:spcPts val="1200"/>
              </a:spcBef>
              <a:spcAft>
                <a:spcPts val="0"/>
              </a:spcAft>
              <a:buSzPts val="2000"/>
              <a:buChar char="●"/>
            </a:pPr>
            <a:r>
              <a:rPr b="1" lang="es-MX">
                <a:latin typeface="Arial"/>
                <a:ea typeface="Arial"/>
                <a:cs typeface="Arial"/>
                <a:sym typeface="Arial"/>
              </a:rPr>
              <a:t>* libro de dibujo técnico en ingeniera. Bogollubov/civilgeeks.com</a:t>
            </a:r>
            <a:endParaRPr/>
          </a:p>
          <a:p>
            <a:pPr indent="-355600" lvl="0" marL="457200" rtl="0" algn="l">
              <a:lnSpc>
                <a:spcPct val="90000"/>
              </a:lnSpc>
              <a:spcBef>
                <a:spcPts val="1200"/>
              </a:spcBef>
              <a:spcAft>
                <a:spcPts val="0"/>
              </a:spcAft>
              <a:buSzPts val="2000"/>
              <a:buChar char="●"/>
            </a:pPr>
            <a:r>
              <a:rPr b="1" lang="es-MX">
                <a:latin typeface="Arial"/>
                <a:ea typeface="Arial"/>
                <a:cs typeface="Arial"/>
                <a:sym typeface="Arial"/>
              </a:rPr>
              <a:t>* dibujo y diseño en ingeniería edición 6. Jensen helsel / Matías bailati …</a:t>
            </a:r>
            <a:endParaRPr/>
          </a:p>
          <a:p>
            <a:pPr indent="-355600" lvl="0" marL="457200" rtl="0" algn="l">
              <a:lnSpc>
                <a:spcPct val="90000"/>
              </a:lnSpc>
              <a:spcBef>
                <a:spcPts val="1200"/>
              </a:spcBef>
              <a:spcAft>
                <a:spcPts val="0"/>
              </a:spcAft>
              <a:buSzPts val="2000"/>
              <a:buChar char="●"/>
            </a:pPr>
            <a:r>
              <a:rPr b="1" lang="es-MX">
                <a:latin typeface="Arial"/>
                <a:ea typeface="Arial"/>
                <a:cs typeface="Arial"/>
                <a:sym typeface="Arial"/>
              </a:rPr>
              <a:t>* video. </a:t>
            </a:r>
            <a:r>
              <a:rPr b="1" lang="es-MX" u="sng">
                <a:solidFill>
                  <a:schemeClr val="hlink"/>
                </a:solidFill>
                <a:latin typeface="Arial"/>
                <a:ea typeface="Arial"/>
                <a:cs typeface="Arial"/>
                <a:sym typeface="Arial"/>
                <a:hlinkClick r:id="rId3"/>
              </a:rPr>
              <a:t>https://youtu.be/4avcp7aYa_4</a:t>
            </a:r>
            <a:endParaRPr b="1">
              <a:latin typeface="Arial"/>
              <a:ea typeface="Arial"/>
              <a:cs typeface="Arial"/>
              <a:sym typeface="Arial"/>
            </a:endParaRPr>
          </a:p>
          <a:p>
            <a:pPr indent="-355600" lvl="0" marL="457200" rtl="0" algn="l">
              <a:lnSpc>
                <a:spcPct val="90000"/>
              </a:lnSpc>
              <a:spcBef>
                <a:spcPts val="1200"/>
              </a:spcBef>
              <a:spcAft>
                <a:spcPts val="0"/>
              </a:spcAft>
              <a:buSzPts val="2000"/>
              <a:buChar char="●"/>
            </a:pPr>
            <a:r>
              <a:rPr b="1" lang="es-MX"/>
              <a:t>DIBUJO PARA INGENIERIA por French y Vierck</a:t>
            </a:r>
            <a:endParaRPr/>
          </a:p>
          <a:p>
            <a:pPr indent="-355600" lvl="0" marL="457200" rtl="0" algn="l">
              <a:lnSpc>
                <a:spcPct val="90000"/>
              </a:lnSpc>
              <a:spcBef>
                <a:spcPts val="1200"/>
              </a:spcBef>
              <a:spcAft>
                <a:spcPts val="0"/>
              </a:spcAft>
              <a:buSzPts val="2000"/>
              <a:buChar char="●"/>
            </a:pPr>
            <a:r>
              <a:rPr b="1" lang="es-MX"/>
              <a:t>DIBUJO Y COMUNICACIÓN GRÁFICA por Giesecke Mitchell,  Spencer Hill, Dygdon, Novak  Lockhart</a:t>
            </a:r>
            <a:endParaRPr b="1">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126612" y="1243345"/>
            <a:ext cx="3217281" cy="237744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200"/>
              <a:buFont typeface="Corbel"/>
              <a:buNone/>
            </a:pPr>
            <a:r>
              <a:rPr b="1" lang="es-MX"/>
              <a:t>PRESENTACIÓN DE LA ASIGNATURA</a:t>
            </a:r>
            <a:endParaRPr b="1"/>
          </a:p>
        </p:txBody>
      </p:sp>
      <p:sp>
        <p:nvSpPr>
          <p:cNvPr id="96" name="Google Shape;96;p2"/>
          <p:cNvSpPr/>
          <p:nvPr/>
        </p:nvSpPr>
        <p:spPr>
          <a:xfrm>
            <a:off x="4192171" y="1243345"/>
            <a:ext cx="5978770" cy="397031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0" i="0" lang="es-MX" sz="2800" u="none" cap="none" strike="noStrike">
                <a:solidFill>
                  <a:srgbClr val="000000"/>
                </a:solidFill>
                <a:latin typeface="Arial"/>
                <a:ea typeface="Arial"/>
                <a:cs typeface="Arial"/>
                <a:sym typeface="Arial"/>
              </a:rPr>
              <a:t>Al finalizar esta unidad, el alumno será capaz de conocer el alcance del dibujo técnico en la ingeniería, como medio de expresión, mediante una investigación orientada al descubrimiento de la importancia de esta materia en su campo profesional.</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382641" y="1116736"/>
            <a:ext cx="2834640" cy="237744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200"/>
              <a:buFont typeface="Corbel"/>
              <a:buNone/>
            </a:pPr>
            <a:r>
              <a:rPr b="1" lang="es-MX" sz="2800"/>
              <a:t>BIENVENIDA</a:t>
            </a:r>
            <a:endParaRPr b="1" sz="2800"/>
          </a:p>
        </p:txBody>
      </p:sp>
      <p:sp>
        <p:nvSpPr>
          <p:cNvPr id="102" name="Google Shape;102;p3"/>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p>
            <a:pPr indent="-182880" lvl="0" marL="182880" rtl="0" algn="just">
              <a:lnSpc>
                <a:spcPct val="70000"/>
              </a:lnSpc>
              <a:spcBef>
                <a:spcPts val="0"/>
              </a:spcBef>
              <a:spcAft>
                <a:spcPts val="0"/>
              </a:spcAft>
              <a:buSzPts val="1700"/>
              <a:buChar char="●"/>
            </a:pPr>
            <a:r>
              <a:rPr b="1" lang="es-MX"/>
              <a:t>Estimados estudiantes,!!! sean todos bienvenidos a la asignatura de DIBUJO TÉCNICO I de Ingeniería !!!</a:t>
            </a:r>
            <a:endParaRPr/>
          </a:p>
          <a:p>
            <a:pPr indent="0" lvl="0" marL="0" rtl="0" algn="just">
              <a:lnSpc>
                <a:spcPct val="70000"/>
              </a:lnSpc>
              <a:spcBef>
                <a:spcPts val="0"/>
              </a:spcBef>
              <a:spcAft>
                <a:spcPts val="0"/>
              </a:spcAft>
              <a:buSzPts val="1700"/>
              <a:buNone/>
            </a:pPr>
            <a:r>
              <a:t/>
            </a:r>
            <a:endParaRPr/>
          </a:p>
          <a:p>
            <a:pPr indent="-182880" lvl="0" marL="182880" rtl="0" algn="just">
              <a:lnSpc>
                <a:spcPct val="70000"/>
              </a:lnSpc>
              <a:spcBef>
                <a:spcPts val="0"/>
              </a:spcBef>
              <a:spcAft>
                <a:spcPts val="0"/>
              </a:spcAft>
              <a:buSzPts val="1700"/>
              <a:buChar char="●"/>
            </a:pPr>
            <a:r>
              <a:rPr lang="es-MX"/>
              <a:t>Soy el </a:t>
            </a:r>
            <a:r>
              <a:rPr b="1" lang="es-MX"/>
              <a:t>Arq. Karina Ivonne Ruiz Mc. Carthy</a:t>
            </a:r>
            <a:r>
              <a:rPr lang="es-MX"/>
              <a:t>, docente horario de la UNAH desde mayo de 1994 y será un placer impartirles y acompañarlos en esta nueva experiencia educativa. </a:t>
            </a:r>
            <a:endParaRPr/>
          </a:p>
          <a:p>
            <a:pPr indent="-74928" lvl="0" marL="182880" rtl="0" algn="just">
              <a:lnSpc>
                <a:spcPct val="70000"/>
              </a:lnSpc>
              <a:spcBef>
                <a:spcPts val="0"/>
              </a:spcBef>
              <a:spcAft>
                <a:spcPts val="0"/>
              </a:spcAft>
              <a:buSzPts val="1700"/>
              <a:buNone/>
            </a:pPr>
            <a:r>
              <a:t/>
            </a:r>
            <a:endParaRPr/>
          </a:p>
          <a:p>
            <a:pPr indent="-182880" lvl="0" marL="182880" rtl="0" algn="just">
              <a:lnSpc>
                <a:spcPct val="70000"/>
              </a:lnSpc>
              <a:spcBef>
                <a:spcPts val="0"/>
              </a:spcBef>
              <a:spcAft>
                <a:spcPts val="0"/>
              </a:spcAft>
              <a:buSzPts val="1700"/>
              <a:buChar char="●"/>
            </a:pPr>
            <a:r>
              <a:rPr lang="es-MX"/>
              <a:t>Como docente en línea, mi papel será como mediador y facilitador del aprendizaje, utilizando este nuevo concepto de educación a distancia en el que ustedes desarrollarán un </a:t>
            </a:r>
            <a:r>
              <a:rPr b="1" lang="es-MX" u="sng"/>
              <a:t>estudio independiente </a:t>
            </a:r>
            <a:r>
              <a:rPr lang="es-MX"/>
              <a:t>controlando tiempo, espacio, ritmo de estudio, actividades, etc. lo cual, al ser adaptable a su tiempo personal, le permite estar al día con esta actividad.</a:t>
            </a:r>
            <a:endParaRPr/>
          </a:p>
          <a:p>
            <a:pPr indent="0" lvl="0" marL="0" rtl="0" algn="just">
              <a:lnSpc>
                <a:spcPct val="70000"/>
              </a:lnSpc>
              <a:spcBef>
                <a:spcPts val="0"/>
              </a:spcBef>
              <a:spcAft>
                <a:spcPts val="0"/>
              </a:spcAft>
              <a:buSzPts val="1700"/>
              <a:buNone/>
            </a:pPr>
            <a:r>
              <a:t/>
            </a:r>
            <a:endParaRPr/>
          </a:p>
          <a:p>
            <a:pPr indent="-182880" lvl="0" marL="182880" rtl="0" algn="just">
              <a:lnSpc>
                <a:spcPct val="70000"/>
              </a:lnSpc>
              <a:spcBef>
                <a:spcPts val="0"/>
              </a:spcBef>
              <a:spcAft>
                <a:spcPts val="0"/>
              </a:spcAft>
              <a:buSzPts val="1700"/>
              <a:buChar char="●"/>
            </a:pPr>
            <a:r>
              <a:rPr lang="es-MX"/>
              <a:t>Este espacio de aprendizaje se desarrollará mediante la modalidad de </a:t>
            </a:r>
            <a:r>
              <a:rPr b="1" lang="es-MX"/>
              <a:t>actividades y reto </a:t>
            </a:r>
            <a:r>
              <a:rPr lang="es-MX"/>
              <a:t>durante el período de clases, dos veces por semana, 3 horas por sesión. Una vez iniciada la sesión, esta permanecerá abierta para que pueda trabajar a su propio ritmo.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315820" y="1116735"/>
            <a:ext cx="2834640" cy="237744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200"/>
              <a:buFont typeface="Corbel"/>
              <a:buNone/>
            </a:pPr>
            <a:r>
              <a:rPr lang="es-MX" sz="2800"/>
              <a:t>FORMA DE TRABAJO</a:t>
            </a:r>
            <a:endParaRPr sz="2800"/>
          </a:p>
        </p:txBody>
      </p:sp>
      <p:sp>
        <p:nvSpPr>
          <p:cNvPr id="108" name="Google Shape;108;p4"/>
          <p:cNvSpPr txBox="1"/>
          <p:nvPr>
            <p:ph idx="1" type="body"/>
          </p:nvPr>
        </p:nvSpPr>
        <p:spPr>
          <a:xfrm>
            <a:off x="3579523" y="1002018"/>
            <a:ext cx="8096661" cy="4984315"/>
          </a:xfrm>
          <a:prstGeom prst="rect">
            <a:avLst/>
          </a:prstGeom>
          <a:noFill/>
          <a:ln>
            <a:noFill/>
          </a:ln>
        </p:spPr>
        <p:txBody>
          <a:bodyPr anchorCtr="0" anchor="ctr" bIns="45700" lIns="91425" spcFirstLastPara="1" rIns="91425" wrap="square" tIns="45700">
            <a:noAutofit/>
          </a:bodyPr>
          <a:lstStyle/>
          <a:p>
            <a:pPr indent="-177800" lvl="0" marL="285750" rtl="0" algn="just">
              <a:lnSpc>
                <a:spcPct val="70000"/>
              </a:lnSpc>
              <a:spcBef>
                <a:spcPts val="1200"/>
              </a:spcBef>
              <a:spcAft>
                <a:spcPts val="0"/>
              </a:spcAft>
              <a:buSzPts val="1700"/>
              <a:buFont typeface="Arial"/>
              <a:buNone/>
            </a:pPr>
            <a:r>
              <a:t/>
            </a:r>
            <a:endParaRPr b="1" sz="1800">
              <a:latin typeface="Corbel"/>
              <a:ea typeface="Corbel"/>
              <a:cs typeface="Corbel"/>
              <a:sym typeface="Corbel"/>
            </a:endParaRPr>
          </a:p>
          <a:p>
            <a:pPr indent="-285750" lvl="0" marL="285750" rtl="0" algn="just">
              <a:lnSpc>
                <a:spcPct val="70000"/>
              </a:lnSpc>
              <a:spcBef>
                <a:spcPts val="1200"/>
              </a:spcBef>
              <a:spcAft>
                <a:spcPts val="0"/>
              </a:spcAft>
              <a:buSzPts val="1700"/>
              <a:buFont typeface="Arial"/>
              <a:buChar char="•"/>
            </a:pPr>
            <a:r>
              <a:rPr b="1" lang="es-MX" sz="1800">
                <a:latin typeface="Corbel"/>
                <a:ea typeface="Corbel"/>
                <a:cs typeface="Corbel"/>
                <a:sym typeface="Corbel"/>
              </a:rPr>
              <a:t>Comunicación e interacción</a:t>
            </a:r>
            <a:r>
              <a:rPr lang="es-MX" sz="1800">
                <a:latin typeface="Corbel"/>
                <a:ea typeface="Corbel"/>
                <a:cs typeface="Corbel"/>
                <a:sym typeface="Corbel"/>
              </a:rPr>
              <a:t>: Esta se realizará a través de su aula virtual en plataforma y Foros, y, como medios alternos, el correo electrónico institucional. Dentro de los Foros tenemos:</a:t>
            </a:r>
            <a:endParaRPr/>
          </a:p>
          <a:p>
            <a:pPr indent="-182880" lvl="2" marL="1097280" rtl="0" algn="just">
              <a:lnSpc>
                <a:spcPct val="70000"/>
              </a:lnSpc>
              <a:spcBef>
                <a:spcPts val="1200"/>
              </a:spcBef>
              <a:spcAft>
                <a:spcPts val="0"/>
              </a:spcAft>
              <a:buSzPts val="1700"/>
              <a:buChar char="●"/>
            </a:pPr>
            <a:r>
              <a:rPr lang="es-MX" sz="1800">
                <a:latin typeface="Corbel"/>
                <a:ea typeface="Corbel"/>
                <a:cs typeface="Corbel"/>
                <a:sym typeface="Corbel"/>
              </a:rPr>
              <a:t> </a:t>
            </a:r>
            <a:r>
              <a:rPr b="1" lang="es-MX" sz="1800">
                <a:latin typeface="Corbel"/>
                <a:ea typeface="Corbel"/>
                <a:cs typeface="Corbel"/>
                <a:sym typeface="Corbel"/>
              </a:rPr>
              <a:t>CONSULTAS ACADÉMICAS: </a:t>
            </a:r>
            <a:r>
              <a:rPr lang="es-MX" sz="1800">
                <a:latin typeface="Corbel"/>
                <a:ea typeface="Corbel"/>
                <a:cs typeface="Corbel"/>
                <a:sym typeface="Corbel"/>
              </a:rPr>
              <a:t>en este se les invita a participar y exponer sus conocimientos, ideas, dudas o comentarios respecto al curso.</a:t>
            </a:r>
            <a:endParaRPr sz="1800">
              <a:latin typeface="Corbel"/>
              <a:ea typeface="Corbel"/>
              <a:cs typeface="Corbel"/>
              <a:sym typeface="Corbel"/>
            </a:endParaRPr>
          </a:p>
          <a:p>
            <a:pPr indent="-182880" lvl="2" marL="1097280" rtl="0" algn="just">
              <a:lnSpc>
                <a:spcPct val="70000"/>
              </a:lnSpc>
              <a:spcBef>
                <a:spcPts val="1200"/>
              </a:spcBef>
              <a:spcAft>
                <a:spcPts val="0"/>
              </a:spcAft>
              <a:buSzPts val="1700"/>
              <a:buChar char="●"/>
            </a:pPr>
            <a:r>
              <a:rPr lang="es-MX" sz="1800">
                <a:latin typeface="Corbel"/>
                <a:ea typeface="Corbel"/>
                <a:cs typeface="Corbel"/>
                <a:sym typeface="Corbel"/>
              </a:rPr>
              <a:t> </a:t>
            </a:r>
            <a:r>
              <a:rPr b="1" lang="es-MX" sz="1800">
                <a:latin typeface="Corbel"/>
                <a:ea typeface="Corbel"/>
                <a:cs typeface="Corbel"/>
                <a:sym typeface="Corbel"/>
              </a:rPr>
              <a:t>CAFETERÍA:</a:t>
            </a:r>
            <a:r>
              <a:rPr lang="es-MX" sz="1800">
                <a:latin typeface="Corbel"/>
                <a:ea typeface="Corbel"/>
                <a:cs typeface="Corbel"/>
                <a:sym typeface="Corbel"/>
              </a:rPr>
              <a:t> En este se les invita a intercambiar saludos, comentarios personales, aficiones y dudas </a:t>
            </a:r>
            <a:r>
              <a:rPr b="1" lang="es-MX" sz="1800" u="sng">
                <a:latin typeface="Corbel"/>
                <a:ea typeface="Corbel"/>
                <a:cs typeface="Corbel"/>
                <a:sym typeface="Corbel"/>
              </a:rPr>
              <a:t>no</a:t>
            </a:r>
            <a:r>
              <a:rPr lang="es-MX" sz="1800">
                <a:latin typeface="Corbel"/>
                <a:ea typeface="Corbel"/>
                <a:cs typeface="Corbel"/>
                <a:sym typeface="Corbel"/>
              </a:rPr>
              <a:t> académicas, como una especie de recreo.</a:t>
            </a:r>
            <a:endParaRPr/>
          </a:p>
          <a:p>
            <a:pPr indent="-182880" lvl="2" marL="1097280" rtl="0" algn="just">
              <a:lnSpc>
                <a:spcPct val="70000"/>
              </a:lnSpc>
              <a:spcBef>
                <a:spcPts val="1200"/>
              </a:spcBef>
              <a:spcAft>
                <a:spcPts val="0"/>
              </a:spcAft>
              <a:buSzPts val="1700"/>
              <a:buChar char="●"/>
            </a:pPr>
            <a:r>
              <a:rPr b="1" lang="es-MX" sz="1800">
                <a:latin typeface="Corbel"/>
                <a:ea typeface="Corbel"/>
                <a:cs typeface="Corbel"/>
                <a:sym typeface="Corbel"/>
              </a:rPr>
              <a:t>CORREO ELECTRÓNICO: </a:t>
            </a:r>
            <a:r>
              <a:rPr lang="es-MX" sz="1800">
                <a:latin typeface="Corbel"/>
                <a:ea typeface="Corbel"/>
                <a:cs typeface="Corbel"/>
                <a:sym typeface="Corbel"/>
              </a:rPr>
              <a:t>A través de su correo electrónico institucional, podrá recibir y enviar, cuando sea necesario, sus preguntas, comentarios y aquello que , por razones varias, no pudieran subir a su aula virtual.</a:t>
            </a:r>
            <a:endParaRPr sz="1800"/>
          </a:p>
          <a:p>
            <a:pPr indent="-65403" lvl="0" marL="182880" rtl="0" algn="just">
              <a:lnSpc>
                <a:spcPct val="80000"/>
              </a:lnSpc>
              <a:spcBef>
                <a:spcPts val="0"/>
              </a:spcBef>
              <a:spcAft>
                <a:spcPts val="0"/>
              </a:spcAft>
              <a:buSzPts val="1850"/>
              <a:buNone/>
            </a:pPr>
            <a:r>
              <a:t/>
            </a:r>
            <a:endParaRPr b="1" sz="1800"/>
          </a:p>
          <a:p>
            <a:pPr indent="-182880" lvl="0" marL="182880" rtl="0" algn="just">
              <a:lnSpc>
                <a:spcPct val="80000"/>
              </a:lnSpc>
              <a:spcBef>
                <a:spcPts val="0"/>
              </a:spcBef>
              <a:spcAft>
                <a:spcPts val="0"/>
              </a:spcAft>
              <a:buSzPts val="1850"/>
              <a:buChar char="●"/>
            </a:pPr>
            <a:r>
              <a:rPr b="1" lang="es-MX" sz="1800"/>
              <a:t>Asesoría</a:t>
            </a:r>
            <a:r>
              <a:rPr lang="es-MX" sz="1800"/>
              <a:t>: la asignatura se desarrollará por el sistema de aprendizaje en línea. El docente será un mediador y facilitador del aprendizaje. El horario de consultas se realizará durante la clase y, a través del correo electrónico en horarios hábiles.</a:t>
            </a:r>
            <a:endParaRPr sz="1800"/>
          </a:p>
          <a:p>
            <a:pPr indent="-182880" lvl="0" marL="182880" rtl="0" algn="just">
              <a:lnSpc>
                <a:spcPct val="80000"/>
              </a:lnSpc>
              <a:spcBef>
                <a:spcPts val="1200"/>
              </a:spcBef>
              <a:spcAft>
                <a:spcPts val="0"/>
              </a:spcAft>
              <a:buSzPts val="1850"/>
              <a:buChar char="●"/>
            </a:pPr>
            <a:r>
              <a:rPr b="1" lang="es-MX" sz="1800"/>
              <a:t>Actividades:</a:t>
            </a:r>
            <a:r>
              <a:rPr lang="es-MX" sz="1800"/>
              <a:t> las actividades de aprendizaje que se les proponen en cada unidad de su aula virtual- Estas tienen como objeto evaluar su comprensión y dominio del tema propuesto. Entre las </a:t>
            </a:r>
            <a:r>
              <a:rPr b="1" lang="es-MX" sz="1800"/>
              <a:t>actividades</a:t>
            </a:r>
            <a:r>
              <a:rPr lang="es-MX" sz="1800"/>
              <a:t> a realizar están: </a:t>
            </a:r>
            <a:r>
              <a:rPr b="1" lang="es-MX" sz="1800"/>
              <a:t>foros, evaluaciones o exámenes cortos, tareas , láminas, y retos.</a:t>
            </a:r>
            <a:endParaRPr b="1" sz="1800"/>
          </a:p>
        </p:txBody>
      </p:sp>
      <p:sp>
        <p:nvSpPr>
          <p:cNvPr id="109" name="Google Shape;109;p4"/>
          <p:cNvSpPr/>
          <p:nvPr/>
        </p:nvSpPr>
        <p:spPr>
          <a:xfrm>
            <a:off x="3812345" y="829997"/>
            <a:ext cx="7201954" cy="626005"/>
          </a:xfrm>
          <a:prstGeom prst="rect">
            <a:avLst/>
          </a:prstGeom>
          <a:noFill/>
          <a:ln>
            <a:noFill/>
          </a:ln>
        </p:spPr>
        <p:txBody>
          <a:bodyPr anchorCtr="0" anchor="t" bIns="45700" lIns="91425" spcFirstLastPara="1" rIns="91425" wrap="square" tIns="45700">
            <a:spAutoFit/>
          </a:bodyPr>
          <a:lstStyle/>
          <a:p>
            <a:pPr indent="0" lvl="0" marL="0" marR="0" rtl="0" algn="just">
              <a:lnSpc>
                <a:spcPct val="70000"/>
              </a:lnSpc>
              <a:spcBef>
                <a:spcPts val="0"/>
              </a:spcBef>
              <a:spcAft>
                <a:spcPts val="0"/>
              </a:spcAft>
              <a:buClr>
                <a:srgbClr val="000000"/>
              </a:buClr>
              <a:buSzPts val="2400"/>
              <a:buFont typeface="Arial"/>
              <a:buNone/>
            </a:pPr>
            <a:r>
              <a:rPr b="0" i="0" lang="es-MX" sz="2400" u="none" cap="none" strike="noStrike">
                <a:solidFill>
                  <a:srgbClr val="000000"/>
                </a:solidFill>
                <a:latin typeface="Corbel"/>
                <a:ea typeface="Corbel"/>
                <a:cs typeface="Corbel"/>
                <a:sym typeface="Corbel"/>
              </a:rPr>
              <a:t>Nuestra </a:t>
            </a:r>
            <a:r>
              <a:rPr b="1" i="0" lang="es-MX" sz="2400" u="none" cap="none" strike="noStrike">
                <a:solidFill>
                  <a:srgbClr val="000000"/>
                </a:solidFill>
                <a:latin typeface="Corbel"/>
                <a:ea typeface="Corbel"/>
                <a:cs typeface="Corbel"/>
                <a:sym typeface="Corbel"/>
              </a:rPr>
              <a:t>forma de trabajo</a:t>
            </a:r>
            <a:r>
              <a:rPr b="0" i="0" lang="es-MX" sz="2400" u="none" cap="none" strike="noStrike">
                <a:solidFill>
                  <a:srgbClr val="000000"/>
                </a:solidFill>
                <a:latin typeface="Corbel"/>
                <a:ea typeface="Corbel"/>
                <a:cs typeface="Corbel"/>
                <a:sym typeface="Corbel"/>
              </a:rPr>
              <a:t>  se realizará de la siguiente manera: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326370" y="1114864"/>
            <a:ext cx="2834640" cy="237744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200"/>
              <a:buFont typeface="Corbel"/>
              <a:buNone/>
            </a:pPr>
            <a:r>
              <a:rPr b="1" lang="es-MX" sz="2400"/>
              <a:t>REGLAS DE LA ASIGNATURA</a:t>
            </a:r>
            <a:endParaRPr b="1" sz="2400"/>
          </a:p>
        </p:txBody>
      </p:sp>
      <p:sp>
        <p:nvSpPr>
          <p:cNvPr id="115" name="Google Shape;115;p5"/>
          <p:cNvSpPr txBox="1"/>
          <p:nvPr>
            <p:ph idx="1" type="body"/>
          </p:nvPr>
        </p:nvSpPr>
        <p:spPr>
          <a:xfrm>
            <a:off x="3755369" y="2111913"/>
            <a:ext cx="7315200" cy="3154679"/>
          </a:xfrm>
          <a:prstGeom prst="rect">
            <a:avLst/>
          </a:prstGeom>
          <a:noFill/>
          <a:ln>
            <a:noFill/>
          </a:ln>
        </p:spPr>
        <p:txBody>
          <a:bodyPr anchorCtr="0" anchor="ctr" bIns="45700" lIns="91425" spcFirstLastPara="1" rIns="91425" wrap="square" tIns="45700">
            <a:noAutofit/>
          </a:bodyPr>
          <a:lstStyle/>
          <a:p>
            <a:pPr indent="-355600" lvl="0" marL="457200" rtl="0" algn="l">
              <a:lnSpc>
                <a:spcPct val="90000"/>
              </a:lnSpc>
              <a:spcBef>
                <a:spcPts val="1200"/>
              </a:spcBef>
              <a:spcAft>
                <a:spcPts val="0"/>
              </a:spcAft>
              <a:buSzPts val="2000"/>
              <a:buChar char="●"/>
            </a:pPr>
            <a:r>
              <a:rPr lang="es-MX"/>
              <a:t>En los foros y durante el desarrollo de la asignatura, se debe observar buen comportamiento.</a:t>
            </a:r>
            <a:endParaRPr/>
          </a:p>
          <a:p>
            <a:pPr indent="-355600" lvl="0" marL="457200" rtl="0" algn="l">
              <a:lnSpc>
                <a:spcPct val="90000"/>
              </a:lnSpc>
              <a:spcBef>
                <a:spcPts val="1200"/>
              </a:spcBef>
              <a:spcAft>
                <a:spcPts val="0"/>
              </a:spcAft>
              <a:buSzPts val="2000"/>
              <a:buChar char="●"/>
            </a:pPr>
            <a:r>
              <a:rPr lang="es-MX"/>
              <a:t>Los foros se deben usar únicamente para la actividad descrita.</a:t>
            </a:r>
            <a:endParaRPr/>
          </a:p>
          <a:p>
            <a:pPr indent="-355600" lvl="0" marL="457200" rtl="0" algn="l">
              <a:lnSpc>
                <a:spcPct val="90000"/>
              </a:lnSpc>
              <a:spcBef>
                <a:spcPts val="1200"/>
              </a:spcBef>
              <a:spcAft>
                <a:spcPts val="0"/>
              </a:spcAft>
              <a:buSzPts val="2000"/>
              <a:buChar char="●"/>
            </a:pPr>
            <a:r>
              <a:rPr lang="es-MX"/>
              <a:t>Toda actividad tendrá un tiempo límite de entrega. Después de finalizado el período de entrega, no se aceptaran actividades.</a:t>
            </a:r>
            <a:endParaRPr/>
          </a:p>
          <a:p>
            <a:pPr indent="0" lvl="0" marL="101600" rtl="0" algn="l">
              <a:lnSpc>
                <a:spcPct val="90000"/>
              </a:lnSpc>
              <a:spcBef>
                <a:spcPts val="1200"/>
              </a:spcBef>
              <a:spcAft>
                <a:spcPts val="0"/>
              </a:spcAft>
              <a:buSzPts val="2000"/>
              <a:buNone/>
            </a:pPr>
            <a:r>
              <a:t/>
            </a:r>
            <a:endParaRPr/>
          </a:p>
          <a:p>
            <a:pPr indent="-228600" lvl="0" marL="457200" rtl="0" algn="l">
              <a:lnSpc>
                <a:spcPct val="90000"/>
              </a:lnSpc>
              <a:spcBef>
                <a:spcPts val="1200"/>
              </a:spcBef>
              <a:spcAft>
                <a:spcPts val="0"/>
              </a:spcAft>
              <a:buSzPts val="2000"/>
              <a:buNone/>
            </a:pPr>
            <a:r>
              <a:t/>
            </a:r>
            <a:endParaRPr/>
          </a:p>
          <a:p>
            <a:pPr indent="0" lvl="0" marL="101600" rtl="0" algn="l">
              <a:lnSpc>
                <a:spcPct val="90000"/>
              </a:lnSpc>
              <a:spcBef>
                <a:spcPts val="12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200"/>
              <a:buFont typeface="Corbel"/>
              <a:buNone/>
            </a:pPr>
            <a:r>
              <a:rPr lang="es-MX" sz="2800"/>
              <a:t>GENERALES</a:t>
            </a:r>
            <a:endParaRPr sz="2800"/>
          </a:p>
        </p:txBody>
      </p:sp>
      <p:sp>
        <p:nvSpPr>
          <p:cNvPr id="121" name="Google Shape;121;p6"/>
          <p:cNvSpPr txBox="1"/>
          <p:nvPr>
            <p:ph idx="1" type="body"/>
          </p:nvPr>
        </p:nvSpPr>
        <p:spPr>
          <a:xfrm>
            <a:off x="3825003" y="3168241"/>
            <a:ext cx="7315200" cy="2973859"/>
          </a:xfrm>
          <a:prstGeom prst="rect">
            <a:avLst/>
          </a:prstGeom>
          <a:noFill/>
          <a:ln>
            <a:noFill/>
          </a:ln>
        </p:spPr>
        <p:txBody>
          <a:bodyPr anchorCtr="0" anchor="ctr" bIns="45700" lIns="91425" spcFirstLastPara="1" rIns="91425" wrap="square" tIns="45700">
            <a:noAutofit/>
          </a:bodyPr>
          <a:lstStyle/>
          <a:p>
            <a:pPr indent="-65403" lvl="0" marL="182880" rtl="0" algn="just">
              <a:lnSpc>
                <a:spcPct val="80000"/>
              </a:lnSpc>
              <a:spcBef>
                <a:spcPts val="0"/>
              </a:spcBef>
              <a:spcAft>
                <a:spcPts val="0"/>
              </a:spcAft>
              <a:buSzPts val="1850"/>
              <a:buNone/>
            </a:pPr>
            <a:r>
              <a:t/>
            </a:r>
            <a:endParaRPr sz="2400"/>
          </a:p>
          <a:p>
            <a:pPr indent="-65403" lvl="0" marL="182880" rtl="0" algn="just">
              <a:lnSpc>
                <a:spcPct val="80000"/>
              </a:lnSpc>
              <a:spcBef>
                <a:spcPts val="0"/>
              </a:spcBef>
              <a:spcAft>
                <a:spcPts val="0"/>
              </a:spcAft>
              <a:buSzPts val="1850"/>
              <a:buNone/>
            </a:pPr>
            <a:r>
              <a:t/>
            </a:r>
            <a:endParaRPr sz="2400"/>
          </a:p>
          <a:p>
            <a:pPr indent="-182880" lvl="0" marL="182880" rtl="0" algn="just">
              <a:lnSpc>
                <a:spcPct val="80000"/>
              </a:lnSpc>
              <a:spcBef>
                <a:spcPts val="1200"/>
              </a:spcBef>
              <a:spcAft>
                <a:spcPts val="0"/>
              </a:spcAft>
              <a:buSzPts val="1850"/>
              <a:buChar char="●"/>
            </a:pPr>
            <a:r>
              <a:rPr lang="es-MX" sz="2400"/>
              <a:t>Esperando que esta asignatura les abra un abanico de posibilidades, no solo en el ámbito universitario, sino en el profesional, me despido de ustedes, no sin antes invitarlos a comenzar con esta nueva y enriquecedora experiencia. </a:t>
            </a:r>
            <a:endParaRPr sz="2400"/>
          </a:p>
          <a:p>
            <a:pPr indent="-182880" lvl="0" marL="182880" rtl="0" algn="just">
              <a:lnSpc>
                <a:spcPct val="80000"/>
              </a:lnSpc>
              <a:spcBef>
                <a:spcPts val="1200"/>
              </a:spcBef>
              <a:spcAft>
                <a:spcPts val="0"/>
              </a:spcAft>
              <a:buSzPts val="1850"/>
              <a:buChar char="●"/>
            </a:pPr>
            <a:r>
              <a:rPr b="1" lang="es-MX" sz="3600"/>
              <a:t>!Disfruten aprendiendo!</a:t>
            </a:r>
            <a:endParaRPr sz="2400"/>
          </a:p>
        </p:txBody>
      </p:sp>
      <p:sp>
        <p:nvSpPr>
          <p:cNvPr id="122" name="Google Shape;122;p6"/>
          <p:cNvSpPr/>
          <p:nvPr/>
        </p:nvSpPr>
        <p:spPr>
          <a:xfrm>
            <a:off x="3825003" y="515672"/>
            <a:ext cx="7429151" cy="3318537"/>
          </a:xfrm>
          <a:prstGeom prst="rect">
            <a:avLst/>
          </a:prstGeom>
          <a:solidFill>
            <a:srgbClr val="D6ED9B"/>
          </a:solid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2000"/>
              <a:buFont typeface="Arial"/>
              <a:buNone/>
            </a:pPr>
            <a:r>
              <a:rPr b="0" i="0" lang="es-MX" sz="2000" u="none" cap="none" strike="noStrike">
                <a:solidFill>
                  <a:srgbClr val="000000"/>
                </a:solidFill>
                <a:latin typeface="Arial"/>
                <a:ea typeface="Arial"/>
                <a:cs typeface="Arial"/>
                <a:sym typeface="Arial"/>
              </a:rPr>
              <a:t>Para llevar a cabo esta asignatura, deberá tener lo siguiente:</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rgbClr val="000000"/>
              </a:buClr>
              <a:buSzPts val="2000"/>
              <a:buFont typeface="Arial"/>
              <a:buChar char="•"/>
            </a:pPr>
            <a:r>
              <a:rPr b="0" i="0" lang="es-MX" sz="2000" u="none" cap="none" strike="noStrike">
                <a:solidFill>
                  <a:srgbClr val="000000"/>
                </a:solidFill>
                <a:latin typeface="Arial"/>
                <a:ea typeface="Arial"/>
                <a:cs typeface="Arial"/>
                <a:sym typeface="Arial"/>
              </a:rPr>
              <a:t>Acceso a una computadora o medio electrónico.</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rgbClr val="000000"/>
              </a:buClr>
              <a:buSzPts val="2000"/>
              <a:buFont typeface="Arial"/>
              <a:buChar char="•"/>
            </a:pPr>
            <a:r>
              <a:rPr b="0" i="0" lang="es-MX" sz="2000" u="none" cap="none" strike="noStrike">
                <a:solidFill>
                  <a:srgbClr val="000000"/>
                </a:solidFill>
                <a:latin typeface="Arial"/>
                <a:ea typeface="Arial"/>
                <a:cs typeface="Arial"/>
                <a:sym typeface="Arial"/>
              </a:rPr>
              <a:t>Conocimiento básico del manejo del aula virtual de la UNAH.</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rgbClr val="000000"/>
              </a:buClr>
              <a:buSzPts val="2000"/>
              <a:buFont typeface="Arial"/>
              <a:buChar char="•"/>
            </a:pPr>
            <a:r>
              <a:rPr b="0" i="0" lang="es-MX" sz="2000" u="none" cap="none" strike="noStrike">
                <a:solidFill>
                  <a:srgbClr val="000000"/>
                </a:solidFill>
                <a:latin typeface="Arial"/>
                <a:ea typeface="Arial"/>
                <a:cs typeface="Arial"/>
                <a:sym typeface="Arial"/>
              </a:rPr>
              <a:t>Acceso a internet.</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rgbClr val="000000"/>
              </a:buClr>
              <a:buSzPts val="2000"/>
              <a:buFont typeface="Arial"/>
              <a:buChar char="•"/>
            </a:pPr>
            <a:r>
              <a:rPr b="0" i="0" lang="es-MX" sz="2000" u="none" cap="none" strike="noStrike">
                <a:solidFill>
                  <a:srgbClr val="000000"/>
                </a:solidFill>
                <a:latin typeface="Arial"/>
                <a:ea typeface="Arial"/>
                <a:cs typeface="Arial"/>
                <a:sym typeface="Arial"/>
              </a:rPr>
              <a:t>Tener y poder utilizar su correo electrónico institucional.</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rgbClr val="000000"/>
              </a:buClr>
              <a:buSzPts val="2000"/>
              <a:buFont typeface="Arial"/>
              <a:buChar char="•"/>
            </a:pPr>
            <a:r>
              <a:rPr b="0" i="0" lang="es-MX" sz="2000" u="none" cap="none" strike="noStrike">
                <a:solidFill>
                  <a:srgbClr val="000000"/>
                </a:solidFill>
                <a:latin typeface="Arial"/>
                <a:ea typeface="Arial"/>
                <a:cs typeface="Arial"/>
                <a:sym typeface="Arial"/>
              </a:rPr>
              <a:t>Conocimiento general de OFFICE. (Word, Excel, Power Point.)</a:t>
            </a:r>
            <a:endParaRPr b="0" i="0" sz="2000" u="none" cap="none" strike="noStrike">
              <a:solidFill>
                <a:srgbClr val="000000"/>
              </a:solidFill>
              <a:latin typeface="Arial"/>
              <a:ea typeface="Arial"/>
              <a:cs typeface="Arial"/>
              <a:sym typeface="Arial"/>
            </a:endParaRPr>
          </a:p>
          <a:p>
            <a:pPr indent="-342900" lvl="0" marL="342900" marR="0" rtl="0" algn="l">
              <a:lnSpc>
                <a:spcPct val="107000"/>
              </a:lnSpc>
              <a:spcBef>
                <a:spcPts val="800"/>
              </a:spcBef>
              <a:spcAft>
                <a:spcPts val="0"/>
              </a:spcAft>
              <a:buClr>
                <a:srgbClr val="000000"/>
              </a:buClr>
              <a:buSzPts val="2000"/>
              <a:buFont typeface="Arial"/>
              <a:buChar char="•"/>
            </a:pPr>
            <a:r>
              <a:rPr b="0" i="0" lang="es-MX" sz="2000" u="none" cap="none" strike="noStrike">
                <a:solidFill>
                  <a:srgbClr val="000000"/>
                </a:solidFill>
                <a:latin typeface="Arial"/>
                <a:ea typeface="Arial"/>
                <a:cs typeface="Arial"/>
                <a:sym typeface="Arial"/>
              </a:rPr>
              <a:t>Compromiso de desarrollo autónomo.</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35235" y="1116675"/>
            <a:ext cx="3469800" cy="23775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200"/>
              <a:buFont typeface="Corbel"/>
              <a:buNone/>
            </a:pPr>
            <a:r>
              <a:rPr b="1" lang="es-MX" sz="2400"/>
              <a:t>PROGRAMACIÓN</a:t>
            </a:r>
            <a:br>
              <a:rPr b="1" lang="es-MX" sz="2400"/>
            </a:br>
            <a:r>
              <a:rPr b="1" lang="es-MX" sz="2400"/>
              <a:t> DIDÁCTICA</a:t>
            </a:r>
            <a:endParaRPr b="1" sz="2400"/>
          </a:p>
        </p:txBody>
      </p:sp>
      <p:pic>
        <p:nvPicPr>
          <p:cNvPr id="128" name="Google Shape;128;p7"/>
          <p:cNvPicPr preferRelativeResize="0"/>
          <p:nvPr>
            <p:ph idx="1" type="body"/>
          </p:nvPr>
        </p:nvPicPr>
        <p:blipFill rotWithShape="1">
          <a:blip r:embed="rId3">
            <a:alphaModFix/>
          </a:blip>
          <a:srcRect b="0" l="0" r="0" t="0"/>
          <a:stretch/>
        </p:blipFill>
        <p:spPr>
          <a:xfrm>
            <a:off x="4790521" y="2650014"/>
            <a:ext cx="4836300" cy="3493800"/>
          </a:xfrm>
          <a:prstGeom prst="rect">
            <a:avLst/>
          </a:prstGeom>
          <a:noFill/>
          <a:ln>
            <a:noFill/>
          </a:ln>
        </p:spPr>
      </p:pic>
      <p:sp>
        <p:nvSpPr>
          <p:cNvPr id="129" name="Google Shape;129;p7"/>
          <p:cNvSpPr txBox="1"/>
          <p:nvPr/>
        </p:nvSpPr>
        <p:spPr>
          <a:xfrm>
            <a:off x="4051496" y="655147"/>
            <a:ext cx="7019778" cy="124399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s-MX" sz="2000" u="none" cap="none" strike="noStrike">
                <a:solidFill>
                  <a:schemeClr val="dk1"/>
                </a:solidFill>
                <a:latin typeface="Corbel"/>
                <a:ea typeface="Corbel"/>
                <a:cs typeface="Corbel"/>
                <a:sym typeface="Corbel"/>
              </a:rPr>
              <a:t>Para que tengan un conocimiento general del contenido de la asignatura, les invito a leer en el aula virtual de la asignatura, la </a:t>
            </a:r>
            <a:r>
              <a:rPr b="1" i="0" lang="es-MX" sz="2000" u="none" cap="none" strike="noStrike">
                <a:solidFill>
                  <a:schemeClr val="dk1"/>
                </a:solidFill>
                <a:latin typeface="Corbel"/>
                <a:ea typeface="Corbel"/>
                <a:cs typeface="Corbel"/>
                <a:sym typeface="Corbel"/>
              </a:rPr>
              <a:t>Programación Didáctica </a:t>
            </a:r>
            <a:r>
              <a:rPr b="0" i="0" lang="es-MX" sz="2000" u="none" cap="none" strike="noStrike">
                <a:solidFill>
                  <a:schemeClr val="dk1"/>
                </a:solidFill>
                <a:latin typeface="Corbel"/>
                <a:ea typeface="Corbel"/>
                <a:cs typeface="Corbel"/>
                <a:sym typeface="Corbel"/>
              </a:rPr>
              <a:t>de este espacio pedagógico. Pueden acceder por el siguiente enlace:</a:t>
            </a:r>
            <a:endParaRPr b="0" i="0" sz="20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2000"/>
              <a:buFont typeface="Arial"/>
              <a:buNone/>
            </a:pPr>
            <a:r>
              <a:rPr lang="es-MX" sz="2000" u="sng">
                <a:solidFill>
                  <a:schemeClr val="hlink"/>
                </a:solidFill>
                <a:latin typeface="Corbel"/>
                <a:ea typeface="Corbel"/>
                <a:cs typeface="Corbel"/>
                <a:sym typeface="Corbel"/>
                <a:hlinkClick r:id="rId4"/>
              </a:rPr>
              <a:t>https://docs.google.com/document/d/1C5bwBwboJiwHmLOlNUH9M8gNNpUSqHkHgQMWOgZfDYU/edit?usp=sharing</a:t>
            </a:r>
            <a:endParaRPr sz="2000">
              <a:solidFill>
                <a:srgbClr val="0000FF"/>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0000FF"/>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103751" y="1897462"/>
            <a:ext cx="3469800" cy="23775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200"/>
              <a:buFont typeface="Corbel"/>
              <a:buNone/>
            </a:pPr>
            <a:r>
              <a:rPr b="1" lang="es-MX"/>
              <a:t>ALCANCE DEL DIBUJO TÉCNICO COMO MEDIO DE EXPRESIÓN EN LA INGENIERÍA</a:t>
            </a:r>
            <a:endParaRPr b="1"/>
          </a:p>
        </p:txBody>
      </p:sp>
      <p:sp>
        <p:nvSpPr>
          <p:cNvPr id="135" name="Google Shape;135;p8"/>
          <p:cNvSpPr txBox="1"/>
          <p:nvPr>
            <p:ph idx="1" type="body"/>
          </p:nvPr>
        </p:nvSpPr>
        <p:spPr>
          <a:xfrm>
            <a:off x="3802147" y="1519606"/>
            <a:ext cx="7044043" cy="3724056"/>
          </a:xfrm>
          <a:prstGeom prst="rect">
            <a:avLst/>
          </a:prstGeom>
          <a:noFill/>
          <a:ln>
            <a:noFill/>
          </a:ln>
        </p:spPr>
        <p:txBody>
          <a:bodyPr anchorCtr="0" anchor="ctr" bIns="45700" lIns="91425" spcFirstLastPara="1" rIns="91425" wrap="square" tIns="45700">
            <a:spAutoFit/>
          </a:bodyPr>
          <a:lstStyle/>
          <a:p>
            <a:pPr indent="0" lvl="0" marL="101600" rtl="0" algn="just">
              <a:lnSpc>
                <a:spcPct val="90000"/>
              </a:lnSpc>
              <a:spcBef>
                <a:spcPts val="1200"/>
              </a:spcBef>
              <a:spcAft>
                <a:spcPts val="0"/>
              </a:spcAft>
              <a:buSzPts val="2000"/>
              <a:buNone/>
            </a:pPr>
            <a:r>
              <a:rPr lang="es-MX" sz="2400"/>
              <a:t>El espacio de aprendizaje de Dibujo Técnico es de tipo formativo dentro del campo de la Ingeniería. </a:t>
            </a:r>
            <a:r>
              <a:rPr lang="es-MX" sz="2400" u="sng"/>
              <a:t>Desarrolla en el estudiante la capacidad de interpretar y expresar las ideas mediante el lenguaje gráfico, en dos y tres dimensiones</a:t>
            </a:r>
            <a:r>
              <a:rPr lang="es-MX" sz="2400"/>
              <a:t> aplicando los procedimientos geométricos, tendiente a estudiar los objetos ubicados en el espacio y analizando las relaciones entre los mismos, así como sus partes compositivas.</a:t>
            </a:r>
            <a:endParaRPr sz="2400"/>
          </a:p>
          <a:p>
            <a:pPr indent="-228600" lvl="0" marL="457200" rtl="0" algn="just">
              <a:lnSpc>
                <a:spcPct val="90000"/>
              </a:lnSpc>
              <a:spcBef>
                <a:spcPts val="1200"/>
              </a:spcBef>
              <a:spcAft>
                <a:spcPts val="0"/>
              </a:spcAft>
              <a:buSzPts val="20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p9"/>
          <p:cNvGrpSpPr/>
          <p:nvPr/>
        </p:nvGrpSpPr>
        <p:grpSpPr>
          <a:xfrm>
            <a:off x="8505714" y="3396776"/>
            <a:ext cx="2653383" cy="2876338"/>
            <a:chOff x="529332" y="1075"/>
            <a:chExt cx="2653383" cy="2876338"/>
          </a:xfrm>
        </p:grpSpPr>
        <p:sp>
          <p:nvSpPr>
            <p:cNvPr id="141" name="Google Shape;141;p9"/>
            <p:cNvSpPr/>
            <p:nvPr/>
          </p:nvSpPr>
          <p:spPr>
            <a:xfrm>
              <a:off x="1463632" y="1075"/>
              <a:ext cx="718665" cy="718665"/>
            </a:xfrm>
            <a:prstGeom prst="ellipse">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txBox="1"/>
            <p:nvPr/>
          </p:nvSpPr>
          <p:spPr>
            <a:xfrm>
              <a:off x="1568878" y="106321"/>
              <a:ext cx="508173" cy="508173"/>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1050"/>
                <a:buFont typeface="Arial"/>
                <a:buNone/>
              </a:pPr>
              <a:r>
                <a:rPr b="1" i="0" lang="es-MX" sz="1050" u="none" cap="none" strike="noStrike">
                  <a:solidFill>
                    <a:schemeClr val="lt1"/>
                  </a:solidFill>
                  <a:latin typeface="Arial"/>
                  <a:ea typeface="Arial"/>
                  <a:cs typeface="Arial"/>
                  <a:sym typeface="Arial"/>
                </a:rPr>
                <a:t>El Reto</a:t>
              </a:r>
              <a:endParaRPr b="1" i="0" sz="1050" u="none" cap="none" strike="noStrike">
                <a:solidFill>
                  <a:schemeClr val="lt1"/>
                </a:solidFill>
                <a:latin typeface="Arial"/>
                <a:ea typeface="Arial"/>
                <a:cs typeface="Arial"/>
                <a:sym typeface="Arial"/>
              </a:endParaRPr>
            </a:p>
          </p:txBody>
        </p:sp>
        <p:sp>
          <p:nvSpPr>
            <p:cNvPr id="143" name="Google Shape;143;p9"/>
            <p:cNvSpPr/>
            <p:nvPr/>
          </p:nvSpPr>
          <p:spPr>
            <a:xfrm rot="1800000">
              <a:off x="2189991" y="506141"/>
              <a:ext cx="190890" cy="242549"/>
            </a:xfrm>
            <a:prstGeom prst="rightArrow">
              <a:avLst>
                <a:gd fmla="val 60000" name="adj1"/>
                <a:gd fmla="val 50000" name="adj2"/>
              </a:avLst>
            </a:prstGeom>
            <a:solidFill>
              <a:srgbClr val="FCD8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9"/>
            <p:cNvSpPr txBox="1"/>
            <p:nvPr/>
          </p:nvSpPr>
          <p:spPr>
            <a:xfrm rot="1800000">
              <a:off x="2193827" y="540334"/>
              <a:ext cx="133623" cy="1455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50"/>
                <a:buFont typeface="Arial"/>
                <a:buNone/>
              </a:pPr>
              <a:r>
                <a:t/>
              </a:r>
              <a:endParaRPr b="1" i="0" sz="1050" u="none" cap="none" strike="noStrike">
                <a:solidFill>
                  <a:schemeClr val="lt1"/>
                </a:solidFill>
                <a:latin typeface="Arial"/>
                <a:ea typeface="Arial"/>
                <a:cs typeface="Arial"/>
                <a:sym typeface="Arial"/>
              </a:endParaRPr>
            </a:p>
          </p:txBody>
        </p:sp>
        <p:sp>
          <p:nvSpPr>
            <p:cNvPr id="145" name="Google Shape;145;p9"/>
            <p:cNvSpPr/>
            <p:nvPr/>
          </p:nvSpPr>
          <p:spPr>
            <a:xfrm>
              <a:off x="2397932" y="540494"/>
              <a:ext cx="718665" cy="718665"/>
            </a:xfrm>
            <a:prstGeom prst="ellipse">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9"/>
            <p:cNvSpPr txBox="1"/>
            <p:nvPr/>
          </p:nvSpPr>
          <p:spPr>
            <a:xfrm>
              <a:off x="2503178" y="645740"/>
              <a:ext cx="508173" cy="508173"/>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1050"/>
                <a:buFont typeface="Arial"/>
                <a:buNone/>
              </a:pPr>
              <a:r>
                <a:rPr b="1" i="0" lang="es-MX" sz="1050" u="none" cap="none" strike="noStrike">
                  <a:solidFill>
                    <a:schemeClr val="lt1"/>
                  </a:solidFill>
                  <a:latin typeface="Arial"/>
                  <a:ea typeface="Arial"/>
                  <a:cs typeface="Arial"/>
                  <a:sym typeface="Arial"/>
                </a:rPr>
                <a:t>Generar ideas</a:t>
              </a:r>
              <a:endParaRPr b="0" i="0" sz="1400" u="none" cap="none" strike="noStrike">
                <a:solidFill>
                  <a:srgbClr val="000000"/>
                </a:solidFill>
                <a:latin typeface="Arial"/>
                <a:ea typeface="Arial"/>
                <a:cs typeface="Arial"/>
                <a:sym typeface="Arial"/>
              </a:endParaRPr>
            </a:p>
          </p:txBody>
        </p:sp>
        <p:sp>
          <p:nvSpPr>
            <p:cNvPr id="147" name="Google Shape;147;p9"/>
            <p:cNvSpPr/>
            <p:nvPr/>
          </p:nvSpPr>
          <p:spPr>
            <a:xfrm rot="5400000">
              <a:off x="2658606" y="1318447"/>
              <a:ext cx="197316" cy="242549"/>
            </a:xfrm>
            <a:prstGeom prst="rightArrow">
              <a:avLst>
                <a:gd fmla="val 60000" name="adj1"/>
                <a:gd fmla="val 50000" name="adj2"/>
              </a:avLst>
            </a:prstGeom>
            <a:solidFill>
              <a:srgbClr val="FCD8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9"/>
            <p:cNvSpPr txBox="1"/>
            <p:nvPr/>
          </p:nvSpPr>
          <p:spPr>
            <a:xfrm rot="5400000">
              <a:off x="2688204" y="1337360"/>
              <a:ext cx="138121" cy="1455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50"/>
                <a:buFont typeface="Arial"/>
                <a:buNone/>
              </a:pPr>
              <a:r>
                <a:t/>
              </a:r>
              <a:endParaRPr b="1" i="0" sz="1050" u="none" cap="none" strike="noStrike">
                <a:solidFill>
                  <a:schemeClr val="lt1"/>
                </a:solidFill>
                <a:latin typeface="Arial"/>
                <a:ea typeface="Arial"/>
                <a:cs typeface="Arial"/>
                <a:sym typeface="Arial"/>
              </a:endParaRPr>
            </a:p>
          </p:txBody>
        </p:sp>
        <p:sp>
          <p:nvSpPr>
            <p:cNvPr id="149" name="Google Shape;149;p9"/>
            <p:cNvSpPr/>
            <p:nvPr/>
          </p:nvSpPr>
          <p:spPr>
            <a:xfrm>
              <a:off x="2331815" y="1631454"/>
              <a:ext cx="850900" cy="694417"/>
            </a:xfrm>
            <a:prstGeom prst="ellipse">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
            <p:cNvSpPr txBox="1"/>
            <p:nvPr/>
          </p:nvSpPr>
          <p:spPr>
            <a:xfrm>
              <a:off x="2456426" y="1733149"/>
              <a:ext cx="601678" cy="49102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1" i="0" lang="es-MX" sz="1000" u="none" cap="none" strike="noStrike">
                  <a:solidFill>
                    <a:schemeClr val="lt1"/>
                  </a:solidFill>
                  <a:latin typeface="Arial"/>
                  <a:ea typeface="Arial"/>
                  <a:cs typeface="Arial"/>
                  <a:sym typeface="Arial"/>
                </a:rPr>
                <a:t>Multiples perspectivas</a:t>
              </a:r>
              <a:endParaRPr b="0" i="0" sz="1400" u="none" cap="none" strike="noStrike">
                <a:solidFill>
                  <a:srgbClr val="000000"/>
                </a:solidFill>
                <a:latin typeface="Arial"/>
                <a:ea typeface="Arial"/>
                <a:cs typeface="Arial"/>
                <a:sym typeface="Arial"/>
              </a:endParaRPr>
            </a:p>
          </p:txBody>
        </p:sp>
        <p:sp>
          <p:nvSpPr>
            <p:cNvPr id="151" name="Google Shape;151;p9"/>
            <p:cNvSpPr/>
            <p:nvPr/>
          </p:nvSpPr>
          <p:spPr>
            <a:xfrm rot="9000000">
              <a:off x="2191797" y="2135139"/>
              <a:ext cx="168778" cy="242549"/>
            </a:xfrm>
            <a:prstGeom prst="rightArrow">
              <a:avLst>
                <a:gd fmla="val 60000" name="adj1"/>
                <a:gd fmla="val 50000" name="adj2"/>
              </a:avLst>
            </a:prstGeom>
            <a:solidFill>
              <a:srgbClr val="FCD8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9"/>
            <p:cNvSpPr txBox="1"/>
            <p:nvPr/>
          </p:nvSpPr>
          <p:spPr>
            <a:xfrm rot="-1800000">
              <a:off x="2239038" y="2170991"/>
              <a:ext cx="118145" cy="1455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50"/>
                <a:buFont typeface="Arial"/>
                <a:buNone/>
              </a:pPr>
              <a:r>
                <a:t/>
              </a:r>
              <a:endParaRPr b="1" i="0" sz="1050" u="none" cap="none" strike="noStrike">
                <a:solidFill>
                  <a:schemeClr val="lt1"/>
                </a:solidFill>
                <a:latin typeface="Arial"/>
                <a:ea typeface="Arial"/>
                <a:cs typeface="Arial"/>
                <a:sym typeface="Arial"/>
              </a:endParaRPr>
            </a:p>
          </p:txBody>
        </p:sp>
        <p:sp>
          <p:nvSpPr>
            <p:cNvPr id="153" name="Google Shape;153;p9"/>
            <p:cNvSpPr/>
            <p:nvPr/>
          </p:nvSpPr>
          <p:spPr>
            <a:xfrm>
              <a:off x="1463632" y="2158748"/>
              <a:ext cx="718665" cy="718665"/>
            </a:xfrm>
            <a:prstGeom prst="ellipse">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9"/>
            <p:cNvSpPr txBox="1"/>
            <p:nvPr/>
          </p:nvSpPr>
          <p:spPr>
            <a:xfrm>
              <a:off x="1568878" y="2263994"/>
              <a:ext cx="508173" cy="508173"/>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1050"/>
                <a:buFont typeface="Arial"/>
                <a:buNone/>
              </a:pPr>
              <a:r>
                <a:rPr b="1" i="0" lang="es-MX" sz="1050" u="none" cap="none" strike="noStrike">
                  <a:solidFill>
                    <a:schemeClr val="lt1"/>
                  </a:solidFill>
                  <a:latin typeface="Arial"/>
                  <a:ea typeface="Arial"/>
                  <a:cs typeface="Arial"/>
                  <a:sym typeface="Arial"/>
                </a:rPr>
                <a:t>Investigar y revisar</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rot="-9000000">
              <a:off x="1265049" y="2129798"/>
              <a:ext cx="190890" cy="242549"/>
            </a:xfrm>
            <a:prstGeom prst="rightArrow">
              <a:avLst>
                <a:gd fmla="val 60000" name="adj1"/>
                <a:gd fmla="val 50000" name="adj2"/>
              </a:avLst>
            </a:prstGeom>
            <a:solidFill>
              <a:srgbClr val="FCD8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9"/>
            <p:cNvSpPr txBox="1"/>
            <p:nvPr/>
          </p:nvSpPr>
          <p:spPr>
            <a:xfrm rot="1800000">
              <a:off x="1318480" y="2192625"/>
              <a:ext cx="133623" cy="1455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50"/>
                <a:buFont typeface="Arial"/>
                <a:buNone/>
              </a:pPr>
              <a:r>
                <a:t/>
              </a:r>
              <a:endParaRPr b="1" i="0" sz="1050" u="none" cap="none" strike="noStrike">
                <a:solidFill>
                  <a:schemeClr val="lt1"/>
                </a:solidFill>
                <a:latin typeface="Arial"/>
                <a:ea typeface="Arial"/>
                <a:cs typeface="Arial"/>
                <a:sym typeface="Arial"/>
              </a:endParaRPr>
            </a:p>
          </p:txBody>
        </p:sp>
        <p:sp>
          <p:nvSpPr>
            <p:cNvPr id="157" name="Google Shape;157;p9"/>
            <p:cNvSpPr/>
            <p:nvPr/>
          </p:nvSpPr>
          <p:spPr>
            <a:xfrm>
              <a:off x="529332" y="1619330"/>
              <a:ext cx="718665" cy="718665"/>
            </a:xfrm>
            <a:prstGeom prst="ellipse">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txBox="1"/>
            <p:nvPr/>
          </p:nvSpPr>
          <p:spPr>
            <a:xfrm>
              <a:off x="634578" y="1724576"/>
              <a:ext cx="508173" cy="508173"/>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1050"/>
                <a:buFont typeface="Arial"/>
                <a:buNone/>
              </a:pPr>
              <a:r>
                <a:rPr b="1" i="0" lang="es-MX" sz="1050" u="none" cap="none" strike="noStrike">
                  <a:solidFill>
                    <a:schemeClr val="lt1"/>
                  </a:solidFill>
                  <a:latin typeface="Arial"/>
                  <a:ea typeface="Arial"/>
                  <a:cs typeface="Arial"/>
                  <a:sym typeface="Arial"/>
                </a:rPr>
                <a:t>Probar la destreza</a:t>
              </a:r>
              <a:endParaRPr b="0" i="0" sz="1400" u="none" cap="none" strike="noStrike">
                <a:solidFill>
                  <a:srgbClr val="000000"/>
                </a:solidFill>
                <a:latin typeface="Arial"/>
                <a:ea typeface="Arial"/>
                <a:cs typeface="Arial"/>
                <a:sym typeface="Arial"/>
              </a:endParaRPr>
            </a:p>
          </p:txBody>
        </p:sp>
        <p:sp>
          <p:nvSpPr>
            <p:cNvPr id="159" name="Google Shape;159;p9"/>
            <p:cNvSpPr/>
            <p:nvPr/>
          </p:nvSpPr>
          <p:spPr>
            <a:xfrm rot="-5400000">
              <a:off x="793220" y="1323372"/>
              <a:ext cx="190890" cy="242549"/>
            </a:xfrm>
            <a:prstGeom prst="rightArrow">
              <a:avLst>
                <a:gd fmla="val 60000" name="adj1"/>
                <a:gd fmla="val 50000" name="adj2"/>
              </a:avLst>
            </a:prstGeom>
            <a:solidFill>
              <a:srgbClr val="FCD8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
            <p:cNvSpPr txBox="1"/>
            <p:nvPr/>
          </p:nvSpPr>
          <p:spPr>
            <a:xfrm rot="-5400000">
              <a:off x="821854" y="1400516"/>
              <a:ext cx="133623" cy="1455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50"/>
                <a:buFont typeface="Arial"/>
                <a:buNone/>
              </a:pPr>
              <a:r>
                <a:t/>
              </a:r>
              <a:endParaRPr b="1" i="0" sz="1050" u="none" cap="none" strike="noStrike">
                <a:solidFill>
                  <a:schemeClr val="lt1"/>
                </a:solidFill>
                <a:latin typeface="Arial"/>
                <a:ea typeface="Arial"/>
                <a:cs typeface="Arial"/>
                <a:sym typeface="Arial"/>
              </a:endParaRPr>
            </a:p>
          </p:txBody>
        </p:sp>
        <p:sp>
          <p:nvSpPr>
            <p:cNvPr id="161" name="Google Shape;161;p9"/>
            <p:cNvSpPr/>
            <p:nvPr/>
          </p:nvSpPr>
          <p:spPr>
            <a:xfrm>
              <a:off x="529332" y="540494"/>
              <a:ext cx="718665" cy="718665"/>
            </a:xfrm>
            <a:prstGeom prst="ellipse">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9"/>
            <p:cNvSpPr txBox="1"/>
            <p:nvPr/>
          </p:nvSpPr>
          <p:spPr>
            <a:xfrm>
              <a:off x="634578" y="645740"/>
              <a:ext cx="508173" cy="508173"/>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rgbClr val="000000"/>
                </a:buClr>
                <a:buSzPts val="1050"/>
                <a:buFont typeface="Arial"/>
                <a:buNone/>
              </a:pPr>
              <a:r>
                <a:rPr b="1" i="0" lang="es-MX" sz="1050" u="none" cap="none" strike="noStrike">
                  <a:solidFill>
                    <a:schemeClr val="lt1"/>
                  </a:solidFill>
                  <a:latin typeface="Arial"/>
                  <a:ea typeface="Arial"/>
                  <a:cs typeface="Arial"/>
                  <a:sym typeface="Arial"/>
                </a:rPr>
                <a:t>Publicar la solución</a:t>
              </a:r>
              <a:endParaRPr b="0" i="0" sz="1400" u="none" cap="none" strike="noStrike">
                <a:solidFill>
                  <a:srgbClr val="000000"/>
                </a:solidFill>
                <a:latin typeface="Arial"/>
                <a:ea typeface="Arial"/>
                <a:cs typeface="Arial"/>
                <a:sym typeface="Arial"/>
              </a:endParaRPr>
            </a:p>
          </p:txBody>
        </p:sp>
        <p:sp>
          <p:nvSpPr>
            <p:cNvPr id="163" name="Google Shape;163;p9"/>
            <p:cNvSpPr/>
            <p:nvPr/>
          </p:nvSpPr>
          <p:spPr>
            <a:xfrm rot="-1800000">
              <a:off x="1255691" y="511544"/>
              <a:ext cx="190890" cy="242549"/>
            </a:xfrm>
            <a:prstGeom prst="rightArrow">
              <a:avLst>
                <a:gd fmla="val 60000" name="adj1"/>
                <a:gd fmla="val 50000" name="adj2"/>
              </a:avLst>
            </a:prstGeom>
            <a:solidFill>
              <a:srgbClr val="FCD8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
            <p:cNvSpPr txBox="1"/>
            <p:nvPr/>
          </p:nvSpPr>
          <p:spPr>
            <a:xfrm rot="-1800000">
              <a:off x="1259527" y="574371"/>
              <a:ext cx="133623" cy="1455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50"/>
                <a:buFont typeface="Arial"/>
                <a:buNone/>
              </a:pPr>
              <a:r>
                <a:t/>
              </a:r>
              <a:endParaRPr b="1" i="0" sz="1050" u="none" cap="none" strike="noStrike">
                <a:solidFill>
                  <a:schemeClr val="lt1"/>
                </a:solidFill>
                <a:latin typeface="Arial"/>
                <a:ea typeface="Arial"/>
                <a:cs typeface="Arial"/>
                <a:sym typeface="Arial"/>
              </a:endParaRPr>
            </a:p>
          </p:txBody>
        </p:sp>
      </p:grpSp>
      <p:sp>
        <p:nvSpPr>
          <p:cNvPr id="165" name="Google Shape;165;p9"/>
          <p:cNvSpPr txBox="1"/>
          <p:nvPr>
            <p:ph type="title"/>
          </p:nvPr>
        </p:nvSpPr>
        <p:spPr>
          <a:xfrm>
            <a:off x="168812" y="1482434"/>
            <a:ext cx="3239440" cy="23775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200"/>
              <a:buFont typeface="Corbel"/>
              <a:buNone/>
            </a:pPr>
            <a:r>
              <a:rPr lang="es-MX"/>
              <a:t>INTRODUCCIÓN Y FINALIDAD DEL DIBUJO</a:t>
            </a:r>
            <a:endParaRPr/>
          </a:p>
        </p:txBody>
      </p:sp>
      <p:sp>
        <p:nvSpPr>
          <p:cNvPr id="166" name="Google Shape;166;p9"/>
          <p:cNvSpPr txBox="1"/>
          <p:nvPr>
            <p:ph idx="1" type="body"/>
          </p:nvPr>
        </p:nvSpPr>
        <p:spPr>
          <a:xfrm>
            <a:off x="3408252" y="543773"/>
            <a:ext cx="8280178" cy="2837660"/>
          </a:xfrm>
          <a:prstGeom prst="rect">
            <a:avLst/>
          </a:prstGeom>
          <a:noFill/>
          <a:ln>
            <a:noFill/>
          </a:ln>
        </p:spPr>
        <p:txBody>
          <a:bodyPr anchorCtr="0" anchor="ctr" bIns="45700" lIns="91425" spcFirstLastPara="1" rIns="91425" wrap="square" tIns="45700">
            <a:spAutoFit/>
          </a:bodyPr>
          <a:lstStyle/>
          <a:p>
            <a:pPr indent="0" lvl="0" marL="101600" rtl="0" algn="just">
              <a:lnSpc>
                <a:spcPct val="90000"/>
              </a:lnSpc>
              <a:spcBef>
                <a:spcPts val="1200"/>
              </a:spcBef>
              <a:spcAft>
                <a:spcPts val="0"/>
              </a:spcAft>
              <a:buSzPts val="2000"/>
              <a:buNone/>
            </a:pPr>
            <a:r>
              <a:rPr lang="es-MX" sz="1600"/>
              <a:t>Con base en lo anterior, la asignatura busca desarrollar la destreza manual, la capacidad de análisis del dibujo técnico. En otras palabras, poder interpretar, visualizar y representar la forma de los objetos; mediante el conocimiento y dominio de: </a:t>
            </a:r>
            <a:r>
              <a:rPr lang="es-MX" sz="1600" u="sng"/>
              <a:t>uso de los instrumentos, normalización de líneas y cotas, los procedimientos de geometría plana, y de la teoría de proyecciones.</a:t>
            </a:r>
            <a:endParaRPr sz="1600" u="sng"/>
          </a:p>
          <a:p>
            <a:pPr indent="0" lvl="0" marL="101600" rtl="0" algn="just">
              <a:lnSpc>
                <a:spcPct val="90000"/>
              </a:lnSpc>
              <a:spcBef>
                <a:spcPts val="1200"/>
              </a:spcBef>
              <a:spcAft>
                <a:spcPts val="0"/>
              </a:spcAft>
              <a:buSzPts val="2000"/>
              <a:buNone/>
            </a:pPr>
            <a:r>
              <a:rPr lang="es-MX" sz="1600"/>
              <a:t>Por consiguiente, es necesario que el estudiante de la materia sea constructor de sus conocimientos, asumiendo su rol en su propio proceso de formación, desplegando    una     </a:t>
            </a:r>
            <a:r>
              <a:rPr lang="es-MX" sz="1600" u="sng"/>
              <a:t>actividad     intelectual productiva   y   creadora   en   todas   las actividades a desarrollar</a:t>
            </a:r>
            <a:r>
              <a:rPr lang="es-MX" sz="1600"/>
              <a:t>, además de lo anterior, debe ser protagonista de su aprendizaje, produciendo y compartiendo el conocimiento. En otras palabras, debe </a:t>
            </a:r>
            <a:r>
              <a:rPr lang="es-MX" sz="1600" u="sng"/>
              <a:t>aprender a aprender siendo autónomo, solvente y fundamentalmente ético</a:t>
            </a:r>
            <a:r>
              <a:rPr lang="es-MX" sz="1600"/>
              <a:t>.</a:t>
            </a:r>
            <a:endParaRPr sz="1600"/>
          </a:p>
        </p:txBody>
      </p:sp>
      <p:sp>
        <p:nvSpPr>
          <p:cNvPr id="167" name="Google Shape;167;p9"/>
          <p:cNvSpPr txBox="1"/>
          <p:nvPr>
            <p:ph idx="1" type="body"/>
          </p:nvPr>
        </p:nvSpPr>
        <p:spPr>
          <a:xfrm>
            <a:off x="3408252" y="3247532"/>
            <a:ext cx="4568130" cy="2683771"/>
          </a:xfrm>
          <a:prstGeom prst="rect">
            <a:avLst/>
          </a:prstGeom>
          <a:noFill/>
          <a:ln>
            <a:noFill/>
          </a:ln>
        </p:spPr>
        <p:txBody>
          <a:bodyPr anchorCtr="0" anchor="ctr" bIns="45700" lIns="91425" spcFirstLastPara="1" rIns="91425" wrap="square" tIns="45700">
            <a:spAutoFit/>
          </a:bodyPr>
          <a:lstStyle/>
          <a:p>
            <a:pPr indent="0" lvl="0" marL="101600" rtl="0" algn="just">
              <a:lnSpc>
                <a:spcPct val="90000"/>
              </a:lnSpc>
              <a:spcBef>
                <a:spcPts val="1200"/>
              </a:spcBef>
              <a:spcAft>
                <a:spcPts val="0"/>
              </a:spcAft>
              <a:buSzPts val="2000"/>
              <a:buNone/>
            </a:pPr>
            <a:r>
              <a:rPr lang="es-MX" sz="1600"/>
              <a:t>Por todo lo anterior, esta asignatura se desarrollará con la metodología en base a actividades y Reto donde ustedes trabajaran para desarrollar un conocimiento profundo de los temas a estudiar en la materia, resolviendo problemáticas reales, “Es el propio reto lo que detona la obtención de nuevo conocimiento y los recursos o herramientas necesarios.” (Tecnológico de Monterrey, 2010) Este se alcanza mediante la realización de 6 pasos, tal como se muestra en este esquema.</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MOSSI</dc:creator>
</cp:coreProperties>
</file>