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67071-15D1-406D-B746-23898487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0E08E-DB66-49C7-8AEC-68EEB9A42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F8EB2-1628-4A70-B482-9FEBDD89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5ABB6-E053-4964-BD3E-E40EB4AB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43157-44FA-4C97-B1ED-22F014B4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2E34D-8134-4C93-A824-D7D7C6B8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889A3-D4C7-43D8-BBD3-62C3760D2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C0840-A2DE-44FF-83C7-85A40C95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6B667-8247-4390-84DF-A7E92B5C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FA667-B778-4FFC-BF11-A5B2501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DB5B3B-AC9B-413E-8F7B-C0828A8C1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9FACBD-DD3F-459A-9E86-852CBED2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FBB58-1494-4F99-B2FF-676783F3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AF5FF-646D-4315-999F-11F07B00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C967C-96F9-4B44-8793-5A0021F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6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E724B-8E88-435C-AD06-0D1C09DC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F917E-44C1-4FDA-8374-48C4AFE4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4B6CB-AB78-47BF-9915-C7A8E964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D445-E18B-4241-BCE3-E5CBADEC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168CC-E916-46FF-BFB0-B55FB190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47643-0268-4D3E-A1CF-346036D1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59E8D-D28A-482C-9AAD-A65BBB6C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DF451-EDFF-46B8-AD2F-C98A3CA7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225CA-BF47-452E-A84C-6053D8DF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52252-5B0F-41E8-9DCF-8E89F288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3531A-0B70-402F-AF54-6827866E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15B0B-FF17-4E74-9877-192D753DA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79486-79F3-4C39-A613-265F29CD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34257-91ED-4B99-AA2D-561E1E8D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4590E-FFD4-4B4D-83D0-E6D52AF5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CD2A1-CE64-4AFC-8BE4-5A2E1A6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3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2A49C-CE01-42EF-B89F-9150433A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89D49-AD0A-4165-9880-4E30E89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D2218-2D5C-4E9D-8BF8-F31356C7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175076-27BF-45FC-AD54-83B3269C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4E4A6-0C90-470A-8ABA-77466206E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6465F-A727-4CE6-B97C-2BE6C3B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C10B1D-ABF0-4FA1-94F7-7F17CFD3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E40F7D-F223-4452-9169-F43D1723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020EE-F8BC-42AA-AE53-993D50AA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B625AE-27FB-4C40-8243-6959284D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BCC9DC-A5D1-4FE0-A7E8-553C8A67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3EE5B9-2F5F-468E-B908-F966EE80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4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62076A-5442-413B-972A-425290F3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266584-199B-44E9-931F-349CEF90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60B50-BD80-4BFE-B031-14FEEBF0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C05C5-A694-4953-A72D-8E45AD95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36B2-200C-44FA-85CE-FAC18149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41202-15D4-4A51-A057-ADDC5B5A9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66531-E0AD-4BD6-8B02-38173FFE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EAF23-38E8-4D86-A5AF-68AC377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2A1E6-A1B1-454D-847E-19A69CC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8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E8BAE-196E-4D46-8283-30C916A6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822921-E58A-41D0-A990-90B3A211E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1FBF7-7B17-4547-B562-182595C5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D7FDE-A048-40AF-B9EE-AE21EA15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75FD9-5A7C-469D-9F99-728A39C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C95FD-B9EB-4706-9C15-C8675B66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63255-60F7-4897-9E08-8065DA02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B570C-009B-40DA-B506-0F1F80BA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9E030-FE4F-4111-803B-1CBA5D1FA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71BE-D03E-42CE-AA65-AD59AEE029C2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F145A-CAA1-4283-B7E9-D8501EFF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8F9FA-BBD6-458B-AC1F-87C77D4CB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4BFF-495C-45AE-B864-16F843BF7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B6804-5116-4260-ABBA-C984543ADC1F}"/>
              </a:ext>
            </a:extLst>
          </p:cNvPr>
          <p:cNvSpPr txBox="1"/>
          <p:nvPr/>
        </p:nvSpPr>
        <p:spPr>
          <a:xfrm>
            <a:off x="707702" y="670621"/>
            <a:ext cx="10608815" cy="55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의료기기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안전관리 체계 선진화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혁신 의료기기 안전관리 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생활 밀착형 의료기기 안전관리</a:t>
            </a: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국내외 의료기기 안전관리 기술 협력 방안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j-ea"/>
                <a:ea typeface="+mj-ea"/>
              </a:rPr>
              <a:t>5. In vivo</a:t>
            </a:r>
            <a:r>
              <a:rPr lang="ko-KR" altLang="en-US" b="1" dirty="0">
                <a:latin typeface="+mj-ea"/>
                <a:ea typeface="+mj-ea"/>
              </a:rPr>
              <a:t>연구의 </a:t>
            </a:r>
            <a:r>
              <a:rPr lang="en-US" altLang="ko-KR" b="1" dirty="0">
                <a:latin typeface="+mj-ea"/>
                <a:ea typeface="+mj-ea"/>
              </a:rPr>
              <a:t>In vitro </a:t>
            </a:r>
            <a:r>
              <a:rPr lang="ko-KR" altLang="en-US" b="1" dirty="0">
                <a:latin typeface="+mj-ea"/>
                <a:ea typeface="+mj-ea"/>
              </a:rPr>
              <a:t>대안 </a:t>
            </a:r>
            <a:r>
              <a:rPr lang="ko-KR" altLang="en-US" b="1" dirty="0" err="1">
                <a:latin typeface="+mj-ea"/>
                <a:ea typeface="+mj-ea"/>
              </a:rPr>
              <a:t>평가법</a:t>
            </a:r>
            <a:r>
              <a:rPr lang="ko-KR" altLang="en-US" b="1" dirty="0">
                <a:latin typeface="+mj-ea"/>
                <a:ea typeface="+mj-ea"/>
              </a:rPr>
              <a:t> 개발 </a:t>
            </a:r>
            <a:r>
              <a:rPr lang="ko-KR" altLang="en-US" b="1" dirty="0" err="1">
                <a:latin typeface="+mj-ea"/>
                <a:ea typeface="+mj-ea"/>
              </a:rPr>
              <a:t>평가법</a:t>
            </a:r>
            <a:r>
              <a:rPr lang="en-US" altLang="ko-KR" b="1" dirty="0">
                <a:latin typeface="+mj-ea"/>
                <a:ea typeface="+mj-ea"/>
              </a:rPr>
              <a:t>: OECD </a:t>
            </a:r>
            <a:r>
              <a:rPr lang="ko-KR" altLang="en-US" b="1" dirty="0">
                <a:latin typeface="+mj-ea"/>
                <a:ea typeface="+mj-ea"/>
              </a:rPr>
              <a:t>동물 대체 실험법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j-ea"/>
                <a:ea typeface="+mj-ea"/>
              </a:rPr>
              <a:t>생물학적 안전성에 대한 </a:t>
            </a:r>
            <a:r>
              <a:rPr lang="en-US" altLang="ko-KR" b="1" dirty="0">
                <a:latin typeface="+mj-ea"/>
                <a:ea typeface="+mj-ea"/>
              </a:rPr>
              <a:t>biological evaluation report (BEF) </a:t>
            </a:r>
            <a:r>
              <a:rPr lang="ko-KR" altLang="en-US" b="1" dirty="0">
                <a:latin typeface="+mj-ea"/>
                <a:ea typeface="+mj-ea"/>
              </a:rPr>
              <a:t>표준화</a:t>
            </a:r>
            <a:r>
              <a:rPr lang="en-US" altLang="ko-KR" b="1" dirty="0">
                <a:latin typeface="+mj-ea"/>
                <a:ea typeface="+mj-ea"/>
              </a:rPr>
              <a:t>, ISO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10993-1</a:t>
            </a:r>
            <a:r>
              <a:rPr lang="ko-KR" altLang="en-US" b="1" dirty="0">
                <a:latin typeface="+mj-ea"/>
                <a:ea typeface="+mj-ea"/>
              </a:rPr>
              <a:t> 개정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j-ea"/>
                <a:ea typeface="+mj-ea"/>
              </a:rPr>
              <a:t>6. </a:t>
            </a:r>
            <a:r>
              <a:rPr lang="ko-KR" altLang="en-US" b="1" dirty="0" err="1">
                <a:latin typeface="+mj-ea"/>
                <a:ea typeface="+mj-ea"/>
              </a:rPr>
              <a:t>생체모사</a:t>
            </a:r>
            <a:r>
              <a:rPr lang="ko-KR" altLang="en-US" b="1" dirty="0">
                <a:latin typeface="+mj-ea"/>
                <a:ea typeface="+mj-ea"/>
              </a:rPr>
              <a:t> 물질 기반 의료기기 비임상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en-US" b="1" dirty="0">
                <a:latin typeface="+mj-ea"/>
                <a:ea typeface="+mj-ea"/>
              </a:rPr>
              <a:t>임상 </a:t>
            </a:r>
            <a:r>
              <a:rPr lang="ko-KR" altLang="en-US" b="1" dirty="0" err="1">
                <a:latin typeface="+mj-ea"/>
                <a:ea typeface="+mj-ea"/>
              </a:rPr>
              <a:t>평가법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j-ea"/>
                <a:ea typeface="+mj-ea"/>
              </a:rPr>
              <a:t>7. </a:t>
            </a:r>
            <a:r>
              <a:rPr lang="ko-KR" altLang="en-US" b="1" dirty="0">
                <a:latin typeface="+mj-ea"/>
                <a:ea typeface="+mj-ea"/>
              </a:rPr>
              <a:t>생물학적 안전성 시험법 표준물질 개발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+mj-ea"/>
                <a:ea typeface="+mj-ea"/>
              </a:rPr>
              <a:t>8. </a:t>
            </a:r>
            <a:r>
              <a:rPr lang="ko-KR" altLang="en-US" b="1" dirty="0">
                <a:latin typeface="+mj-ea"/>
                <a:ea typeface="+mj-ea"/>
              </a:rPr>
              <a:t>의료기기 함유 성분에 대한 위험관리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유럽</a:t>
            </a:r>
            <a:r>
              <a:rPr lang="en-US" altLang="ko-KR" b="1" dirty="0">
                <a:latin typeface="+mj-ea"/>
                <a:ea typeface="+mj-ea"/>
              </a:rPr>
              <a:t> MDR </a:t>
            </a:r>
            <a:r>
              <a:rPr lang="ko-KR" altLang="en-US" b="1" dirty="0">
                <a:latin typeface="+mj-ea"/>
                <a:ea typeface="+mj-ea"/>
              </a:rPr>
              <a:t>기준</a:t>
            </a:r>
            <a:r>
              <a:rPr lang="en-US" altLang="ko-KR" b="1" dirty="0">
                <a:latin typeface="+mj-ea"/>
                <a:ea typeface="+mj-ea"/>
              </a:rPr>
              <a:t>, FDA USP </a:t>
            </a:r>
          </a:p>
          <a:p>
            <a:pPr>
              <a:lnSpc>
                <a:spcPct val="200000"/>
              </a:lnSpc>
            </a:pP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979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8F89BE-FF20-40D3-8770-43576FF8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257685"/>
            <a:ext cx="6095884" cy="37983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6233B6-21F4-4042-90EA-4BF1055C1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07" y="2064027"/>
            <a:ext cx="7617969" cy="47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stfiles.pstatic.net/MjAxOTA0MjBfMjk1/MDAxNTU1NzA2MTc1OTgz.u9OJB34Xm1eyNsyDYS0tzPwpgsbcvpzNMOz_WladktQg.tHmpRLZNaP20hRNCkl0IN22C0L2ZX7mcLstACxhMvDsg.JPEG.pronergy00/ISO_STANDARD.JPG?type=w966">
            <a:extLst>
              <a:ext uri="{FF2B5EF4-FFF2-40B4-BE49-F238E27FC236}">
                <a16:creationId xmlns:a16="http://schemas.microsoft.com/office/drawing/2014/main" id="{82CC88BE-64CE-4A09-9D09-85CDF296E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/>
          <a:stretch/>
        </p:blipFill>
        <p:spPr bwMode="auto">
          <a:xfrm>
            <a:off x="5986630" y="1412222"/>
            <a:ext cx="5810257" cy="403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files.pstatic.net/MjAxOTA0MjBfMjcg/MDAxNTU1NzA2MTU0NTcw.3yIwxB57okssoeClPe3vA46wynOnSYLmBVuSPI7e78og.I0MJppH3pCxeIGbxmXgz8dI6FENQ-nrsdrFOUjOwXkUg.JPEG.pronergy00/TESTING_SELECTION.JPG?type=w966">
            <a:extLst>
              <a:ext uri="{FF2B5EF4-FFF2-40B4-BE49-F238E27FC236}">
                <a16:creationId xmlns:a16="http://schemas.microsoft.com/office/drawing/2014/main" id="{266B043E-CE9C-4A0A-85C1-9E67F327C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" y="1418514"/>
            <a:ext cx="5973260" cy="39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67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</dc:creator>
  <cp:lastModifiedBy>u</cp:lastModifiedBy>
  <cp:revision>4</cp:revision>
  <dcterms:created xsi:type="dcterms:W3CDTF">2020-05-18T06:43:17Z</dcterms:created>
  <dcterms:modified xsi:type="dcterms:W3CDTF">2020-06-01T07:16:22Z</dcterms:modified>
</cp:coreProperties>
</file>