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9192"/>
    <a:srgbClr val="A2A4A3"/>
    <a:srgbClr val="66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02/10/2023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9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02/10/2023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4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02/10/2023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89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2" descr="Logo&#10;&#10;Description automatically generated">
            <a:extLst>
              <a:ext uri="{FF2B5EF4-FFF2-40B4-BE49-F238E27FC236}">
                <a16:creationId xmlns:a16="http://schemas.microsoft.com/office/drawing/2014/main" id="{8A5893B4-6CB0-4645-B76E-72C9C24E6D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6324" y="255786"/>
            <a:ext cx="1111199" cy="64833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F14741E-C7B8-4334-8E31-25CF5C4F68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47" y="141569"/>
            <a:ext cx="1352744" cy="89086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6F7D798-18BA-467A-9495-78D7F8BD7F59}"/>
              </a:ext>
            </a:extLst>
          </p:cNvPr>
          <p:cNvGrpSpPr/>
          <p:nvPr userDrawn="1"/>
        </p:nvGrpSpPr>
        <p:grpSpPr>
          <a:xfrm>
            <a:off x="1460090" y="-28400"/>
            <a:ext cx="6223820" cy="739428"/>
            <a:chOff x="1946787" y="-28400"/>
            <a:chExt cx="8298426" cy="739428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EB6BF7A5-D53E-49A5-AC8B-2C0E2764F356}"/>
                </a:ext>
              </a:extLst>
            </p:cNvPr>
            <p:cNvSpPr/>
            <p:nvPr/>
          </p:nvSpPr>
          <p:spPr>
            <a:xfrm>
              <a:off x="1946787" y="0"/>
              <a:ext cx="829842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9C90E53-17D0-4FF3-829B-F60FA7787275}"/>
                </a:ext>
              </a:extLst>
            </p:cNvPr>
            <p:cNvSpPr/>
            <p:nvPr/>
          </p:nvSpPr>
          <p:spPr>
            <a:xfrm rot="10800000">
              <a:off x="2223407" y="-28400"/>
              <a:ext cx="774518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lumMod val="55000"/>
                    <a:lumOff val="45000"/>
                  </a:srgbClr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FF6DEAEC-B4FC-40BC-8F44-2D1EE7118F52}"/>
                </a:ext>
              </a:extLst>
            </p:cNvPr>
            <p:cNvSpPr/>
            <p:nvPr/>
          </p:nvSpPr>
          <p:spPr>
            <a:xfrm>
              <a:off x="2394857" y="0"/>
              <a:ext cx="740228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F7796E55-184A-4B57-A603-52126408BD92}"/>
                </a:ext>
              </a:extLst>
            </p:cNvPr>
            <p:cNvSpPr/>
            <p:nvPr/>
          </p:nvSpPr>
          <p:spPr>
            <a:xfrm>
              <a:off x="2605548" y="-14199"/>
              <a:ext cx="6980904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lumMod val="55000"/>
                    <a:lumOff val="45000"/>
                  </a:srgbClr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AA447D2-A197-4E6C-B1D6-6318172F8B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0441" y="110515"/>
            <a:ext cx="4845533" cy="495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191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02/10/2023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8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02/10/2023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0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02/10/2023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9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02/10/2023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7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02/10/2023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7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02/10/2023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3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02/10/2023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5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02/10/2023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2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65D0-33EB-43E4-97C5-0F7A471D970B}" type="datetimeFigureOut">
              <a:rPr lang="en-US" smtClean="0"/>
              <a:t>02/10/2023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A9AC149-5D35-4362-917E-0BB392D0205C}"/>
              </a:ext>
            </a:extLst>
          </p:cNvPr>
          <p:cNvGrpSpPr/>
          <p:nvPr/>
        </p:nvGrpSpPr>
        <p:grpSpPr>
          <a:xfrm>
            <a:off x="7637336" y="3591365"/>
            <a:ext cx="1275640" cy="713307"/>
            <a:chOff x="7195011" y="3817384"/>
            <a:chExt cx="1451299" cy="79618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A795904-BE38-413A-9DC3-76E42A209F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706" t="20126" r="31487" b="25526"/>
            <a:stretch/>
          </p:blipFill>
          <p:spPr>
            <a:xfrm>
              <a:off x="7655089" y="3817384"/>
              <a:ext cx="991221" cy="74606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2071138-42FB-4345-9997-207E7C4F3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5011" y="3867504"/>
              <a:ext cx="686560" cy="746062"/>
            </a:xfrm>
            <a:prstGeom prst="rect">
              <a:avLst/>
            </a:prstGeom>
          </p:spPr>
        </p:pic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E38450C9-A656-41DC-BF6A-A55846CED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858" y="1063102"/>
            <a:ext cx="824661" cy="8246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28D7E6-A83E-4A34-B8EC-2396B701A1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32" t="1780" r="8962" b="15046"/>
          <a:stretch/>
        </p:blipFill>
        <p:spPr>
          <a:xfrm>
            <a:off x="5416169" y="3383769"/>
            <a:ext cx="918824" cy="9758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88C067-1360-4E9E-ADF9-391AF87BC3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794" r="15992"/>
          <a:stretch/>
        </p:blipFill>
        <p:spPr>
          <a:xfrm>
            <a:off x="948795" y="967301"/>
            <a:ext cx="611642" cy="896656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E8573682-CF1E-407F-AB41-B33FBDD637A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864" t="7172" r="22981" b="3983"/>
          <a:stretch/>
        </p:blipFill>
        <p:spPr>
          <a:xfrm>
            <a:off x="5360680" y="1020446"/>
            <a:ext cx="885191" cy="85667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714937E0-AEA6-4C25-83BC-457F5D6F97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6894" y="1028123"/>
            <a:ext cx="830586" cy="84577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7F2EDE-A71A-44D4-82F4-5FB1FD768D18}"/>
              </a:ext>
            </a:extLst>
          </p:cNvPr>
          <p:cNvSpPr/>
          <p:nvPr/>
        </p:nvSpPr>
        <p:spPr>
          <a:xfrm>
            <a:off x="5140155" y="4609779"/>
            <a:ext cx="1443431" cy="565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0AD028-2D80-4D27-AC78-60A47D256538}"/>
              </a:ext>
            </a:extLst>
          </p:cNvPr>
          <p:cNvSpPr/>
          <p:nvPr/>
        </p:nvSpPr>
        <p:spPr>
          <a:xfrm>
            <a:off x="74931" y="1917182"/>
            <a:ext cx="1878326" cy="535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64373A0-9AEF-47F1-9160-FF92200687EF}"/>
              </a:ext>
            </a:extLst>
          </p:cNvPr>
          <p:cNvGrpSpPr/>
          <p:nvPr/>
        </p:nvGrpSpPr>
        <p:grpSpPr>
          <a:xfrm>
            <a:off x="2633621" y="1730169"/>
            <a:ext cx="1723845" cy="1202572"/>
            <a:chOff x="2580846" y="1422745"/>
            <a:chExt cx="1556035" cy="1156327"/>
          </a:xfrm>
          <a:effectLst/>
        </p:grpSpPr>
        <p:sp>
          <p:nvSpPr>
            <p:cNvPr id="29" name="Frame 28">
              <a:extLst>
                <a:ext uri="{FF2B5EF4-FFF2-40B4-BE49-F238E27FC236}">
                  <a16:creationId xmlns:a16="http://schemas.microsoft.com/office/drawing/2014/main" id="{E239B33E-708C-4E16-8E49-27255262519E}"/>
                </a:ext>
              </a:extLst>
            </p:cNvPr>
            <p:cNvSpPr/>
            <p:nvPr/>
          </p:nvSpPr>
          <p:spPr>
            <a:xfrm>
              <a:off x="2580846" y="1611061"/>
              <a:ext cx="1556035" cy="968011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KARYAWAN MENGAJUKAN FORM NO.11/Rev 2-HRD</a:t>
              </a:r>
            </a:p>
          </p:txBody>
        </p:sp>
        <p:sp>
          <p:nvSpPr>
            <p:cNvPr id="30" name="Flowchart: Off-page Connector 29">
              <a:extLst>
                <a:ext uri="{FF2B5EF4-FFF2-40B4-BE49-F238E27FC236}">
                  <a16:creationId xmlns:a16="http://schemas.microsoft.com/office/drawing/2014/main" id="{7E65ACDF-2E16-4DEB-B4D8-D365ABF1AC4F}"/>
                </a:ext>
              </a:extLst>
            </p:cNvPr>
            <p:cNvSpPr/>
            <p:nvPr/>
          </p:nvSpPr>
          <p:spPr>
            <a:xfrm>
              <a:off x="2580847" y="1422745"/>
              <a:ext cx="342900" cy="388342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D517E6-EDF1-40CC-9E17-2661702E8FB1}"/>
              </a:ext>
            </a:extLst>
          </p:cNvPr>
          <p:cNvGrpSpPr/>
          <p:nvPr/>
        </p:nvGrpSpPr>
        <p:grpSpPr>
          <a:xfrm>
            <a:off x="7186602" y="1730169"/>
            <a:ext cx="1747984" cy="1201609"/>
            <a:chOff x="6800850" y="2343608"/>
            <a:chExt cx="1556036" cy="1161431"/>
          </a:xfrm>
        </p:grpSpPr>
        <p:sp>
          <p:nvSpPr>
            <p:cNvPr id="35" name="Frame 34">
              <a:extLst>
                <a:ext uri="{FF2B5EF4-FFF2-40B4-BE49-F238E27FC236}">
                  <a16:creationId xmlns:a16="http://schemas.microsoft.com/office/drawing/2014/main" id="{D01C648D-DFB9-48B2-A126-B1C932FAC331}"/>
                </a:ext>
              </a:extLst>
            </p:cNvPr>
            <p:cNvSpPr/>
            <p:nvPr/>
          </p:nvSpPr>
          <p:spPr>
            <a:xfrm>
              <a:off x="6800850" y="2503109"/>
              <a:ext cx="1556036" cy="1001930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FORM DITERIMA HRD**</a:t>
              </a:r>
            </a:p>
          </p:txBody>
        </p:sp>
        <p:sp>
          <p:nvSpPr>
            <p:cNvPr id="36" name="Flowchart: Off-page Connector 35">
              <a:extLst>
                <a:ext uri="{FF2B5EF4-FFF2-40B4-BE49-F238E27FC236}">
                  <a16:creationId xmlns:a16="http://schemas.microsoft.com/office/drawing/2014/main" id="{5FC57F9C-724C-4004-A04D-E02CD089A6F4}"/>
                </a:ext>
              </a:extLst>
            </p:cNvPr>
            <p:cNvSpPr/>
            <p:nvPr/>
          </p:nvSpPr>
          <p:spPr>
            <a:xfrm>
              <a:off x="6800850" y="2343608"/>
              <a:ext cx="342900" cy="359526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90F4C7F-D15C-4E7F-98A1-5F3713EC57B2}"/>
              </a:ext>
            </a:extLst>
          </p:cNvPr>
          <p:cNvGrpSpPr/>
          <p:nvPr/>
        </p:nvGrpSpPr>
        <p:grpSpPr>
          <a:xfrm>
            <a:off x="4930294" y="4121407"/>
            <a:ext cx="1745964" cy="1242010"/>
            <a:chOff x="4136881" y="4717295"/>
            <a:chExt cx="1556037" cy="1178929"/>
          </a:xfrm>
        </p:grpSpPr>
        <p:sp>
          <p:nvSpPr>
            <p:cNvPr id="41" name="Frame 40">
              <a:extLst>
                <a:ext uri="{FF2B5EF4-FFF2-40B4-BE49-F238E27FC236}">
                  <a16:creationId xmlns:a16="http://schemas.microsoft.com/office/drawing/2014/main" id="{A6993840-5BDA-4ED6-9BF0-FDB8988EBC02}"/>
                </a:ext>
              </a:extLst>
            </p:cNvPr>
            <p:cNvSpPr/>
            <p:nvPr/>
          </p:nvSpPr>
          <p:spPr>
            <a:xfrm>
              <a:off x="4136881" y="4928211"/>
              <a:ext cx="1556037" cy="968013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PEMBUATAN ID CARD OLEH VENDOR</a:t>
              </a:r>
            </a:p>
          </p:txBody>
        </p:sp>
        <p:sp>
          <p:nvSpPr>
            <p:cNvPr id="42" name="Flowchart: Off-page Connector 41">
              <a:extLst>
                <a:ext uri="{FF2B5EF4-FFF2-40B4-BE49-F238E27FC236}">
                  <a16:creationId xmlns:a16="http://schemas.microsoft.com/office/drawing/2014/main" id="{8DB7E1FF-C9D7-4E7F-BD58-DB66B0E20F80}"/>
                </a:ext>
              </a:extLst>
            </p:cNvPr>
            <p:cNvSpPr/>
            <p:nvPr/>
          </p:nvSpPr>
          <p:spPr>
            <a:xfrm>
              <a:off x="4136881" y="4717295"/>
              <a:ext cx="366398" cy="395245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6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C29BA49-D6E9-4229-8C30-8AE289F175D9}"/>
              </a:ext>
            </a:extLst>
          </p:cNvPr>
          <p:cNvGrpSpPr/>
          <p:nvPr/>
        </p:nvGrpSpPr>
        <p:grpSpPr>
          <a:xfrm>
            <a:off x="2643335" y="4130415"/>
            <a:ext cx="1764701" cy="1232999"/>
            <a:chOff x="1339382" y="4352980"/>
            <a:chExt cx="2199592" cy="1142079"/>
          </a:xfrm>
        </p:grpSpPr>
        <p:sp>
          <p:nvSpPr>
            <p:cNvPr id="44" name="Frame 43">
              <a:extLst>
                <a:ext uri="{FF2B5EF4-FFF2-40B4-BE49-F238E27FC236}">
                  <a16:creationId xmlns:a16="http://schemas.microsoft.com/office/drawing/2014/main" id="{36637B26-58AE-444C-B672-AA06F38A8D0B}"/>
                </a:ext>
              </a:extLst>
            </p:cNvPr>
            <p:cNvSpPr/>
            <p:nvPr/>
          </p:nvSpPr>
          <p:spPr>
            <a:xfrm>
              <a:off x="1339384" y="4527046"/>
              <a:ext cx="2199590" cy="968013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ID CARD BARU DITERIMA HRD</a:t>
              </a:r>
            </a:p>
          </p:txBody>
        </p:sp>
        <p:sp>
          <p:nvSpPr>
            <p:cNvPr id="45" name="Flowchart: Off-page Connector 44">
              <a:extLst>
                <a:ext uri="{FF2B5EF4-FFF2-40B4-BE49-F238E27FC236}">
                  <a16:creationId xmlns:a16="http://schemas.microsoft.com/office/drawing/2014/main" id="{78B02BF7-7BCA-4FDA-B429-86D8F5DC9123}"/>
                </a:ext>
              </a:extLst>
            </p:cNvPr>
            <p:cNvSpPr/>
            <p:nvPr/>
          </p:nvSpPr>
          <p:spPr>
            <a:xfrm>
              <a:off x="1339382" y="4352980"/>
              <a:ext cx="471574" cy="374093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7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96F202E-1122-4276-AD11-D1EA3E794BFA}"/>
              </a:ext>
            </a:extLst>
          </p:cNvPr>
          <p:cNvSpPr/>
          <p:nvPr/>
        </p:nvSpPr>
        <p:spPr>
          <a:xfrm>
            <a:off x="392953" y="1867448"/>
            <a:ext cx="1556036" cy="679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4FC3DE0-B271-466B-9E55-AD2E91DB8330}"/>
              </a:ext>
            </a:extLst>
          </p:cNvPr>
          <p:cNvGrpSpPr/>
          <p:nvPr/>
        </p:nvGrpSpPr>
        <p:grpSpPr>
          <a:xfrm>
            <a:off x="342635" y="1688244"/>
            <a:ext cx="1758233" cy="1212237"/>
            <a:chOff x="508719" y="2418826"/>
            <a:chExt cx="1589810" cy="1200025"/>
          </a:xfrm>
          <a:effectLst/>
        </p:grpSpPr>
        <p:sp>
          <p:nvSpPr>
            <p:cNvPr id="48" name="Frame 47">
              <a:extLst>
                <a:ext uri="{FF2B5EF4-FFF2-40B4-BE49-F238E27FC236}">
                  <a16:creationId xmlns:a16="http://schemas.microsoft.com/office/drawing/2014/main" id="{0E492449-388F-4FA8-B1C9-34B3A49D5EB7}"/>
                </a:ext>
              </a:extLst>
            </p:cNvPr>
            <p:cNvSpPr/>
            <p:nvPr/>
          </p:nvSpPr>
          <p:spPr>
            <a:xfrm>
              <a:off x="508720" y="2616922"/>
              <a:ext cx="1589809" cy="1001929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ID CARD KARYAWAN RUSAK / HILANG</a:t>
              </a:r>
            </a:p>
          </p:txBody>
        </p:sp>
        <p:sp>
          <p:nvSpPr>
            <p:cNvPr id="49" name="Flowchart: Off-page Connector 48">
              <a:extLst>
                <a:ext uri="{FF2B5EF4-FFF2-40B4-BE49-F238E27FC236}">
                  <a16:creationId xmlns:a16="http://schemas.microsoft.com/office/drawing/2014/main" id="{3B8C2AC6-104B-4A10-B810-788A5EB9F8E0}"/>
                </a:ext>
              </a:extLst>
            </p:cNvPr>
            <p:cNvSpPr/>
            <p:nvPr/>
          </p:nvSpPr>
          <p:spPr>
            <a:xfrm>
              <a:off x="508719" y="2418826"/>
              <a:ext cx="342900" cy="395018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</p:grp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A6514586-6006-48D0-9219-DF68F4C1771E}"/>
              </a:ext>
            </a:extLst>
          </p:cNvPr>
          <p:cNvSpPr/>
          <p:nvPr/>
        </p:nvSpPr>
        <p:spPr>
          <a:xfrm>
            <a:off x="2250482" y="2257425"/>
            <a:ext cx="235528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79550F9C-F0E1-4D24-90D1-02604FAC382A}"/>
              </a:ext>
            </a:extLst>
          </p:cNvPr>
          <p:cNvSpPr/>
          <p:nvPr/>
        </p:nvSpPr>
        <p:spPr>
          <a:xfrm>
            <a:off x="4513555" y="2286679"/>
            <a:ext cx="235528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9079446-6EE8-4544-B433-F407060DDEE0}"/>
              </a:ext>
            </a:extLst>
          </p:cNvPr>
          <p:cNvSpPr/>
          <p:nvPr/>
        </p:nvSpPr>
        <p:spPr>
          <a:xfrm>
            <a:off x="6795142" y="2257425"/>
            <a:ext cx="235528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9A347FF9-CEFE-4DB3-817F-177954F84F09}"/>
              </a:ext>
            </a:extLst>
          </p:cNvPr>
          <p:cNvSpPr/>
          <p:nvPr/>
        </p:nvSpPr>
        <p:spPr>
          <a:xfrm rot="10800000">
            <a:off x="6817494" y="4631510"/>
            <a:ext cx="235528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B8A0DDB0-8C68-4128-8DAD-982C58907D81}"/>
              </a:ext>
            </a:extLst>
          </p:cNvPr>
          <p:cNvSpPr/>
          <p:nvPr/>
        </p:nvSpPr>
        <p:spPr>
          <a:xfrm rot="10800000">
            <a:off x="4524818" y="4668925"/>
            <a:ext cx="235528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B1A97B79-A01D-4A70-A754-9E703055FCEF}"/>
              </a:ext>
            </a:extLst>
          </p:cNvPr>
          <p:cNvSpPr/>
          <p:nvPr/>
        </p:nvSpPr>
        <p:spPr>
          <a:xfrm rot="5400000">
            <a:off x="7942830" y="3067691"/>
            <a:ext cx="235528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0FDEEE-01F3-4F8B-9553-1AEFE7CFEA81}"/>
              </a:ext>
            </a:extLst>
          </p:cNvPr>
          <p:cNvSpPr txBox="1"/>
          <p:nvPr/>
        </p:nvSpPr>
        <p:spPr>
          <a:xfrm>
            <a:off x="1344904" y="81391"/>
            <a:ext cx="64708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dirty="0">
                <a:solidFill>
                  <a:prstClr val="white"/>
                </a:solidFill>
                <a:latin typeface="Calibri" panose="020F0502020204030204"/>
              </a:rPr>
              <a:t>FLOW PERMOHONAN PEMBUATAN ID CARD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D56F6D-C5D5-4CC4-9F82-16AB6AF7F820}"/>
              </a:ext>
            </a:extLst>
          </p:cNvPr>
          <p:cNvGrpSpPr/>
          <p:nvPr/>
        </p:nvGrpSpPr>
        <p:grpSpPr>
          <a:xfrm>
            <a:off x="4905865" y="1730169"/>
            <a:ext cx="1732338" cy="1189897"/>
            <a:chOff x="4991973" y="1598096"/>
            <a:chExt cx="1568558" cy="127507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1A80789-6F5A-4623-A756-FD928C4E9D1C}"/>
                </a:ext>
              </a:extLst>
            </p:cNvPr>
            <p:cNvGrpSpPr/>
            <p:nvPr/>
          </p:nvGrpSpPr>
          <p:grpSpPr>
            <a:xfrm>
              <a:off x="4991973" y="1598096"/>
              <a:ext cx="1568558" cy="1275076"/>
              <a:chOff x="4664219" y="1481565"/>
              <a:chExt cx="1556036" cy="1132254"/>
            </a:xfrm>
            <a:effectLst/>
          </p:grpSpPr>
          <p:sp>
            <p:nvSpPr>
              <p:cNvPr id="32" name="Frame 31">
                <a:extLst>
                  <a:ext uri="{FF2B5EF4-FFF2-40B4-BE49-F238E27FC236}">
                    <a16:creationId xmlns:a16="http://schemas.microsoft.com/office/drawing/2014/main" id="{EEB290A1-E002-4E0A-9FA6-6F5CA05E64B9}"/>
                  </a:ext>
                </a:extLst>
              </p:cNvPr>
              <p:cNvSpPr/>
              <p:nvPr/>
            </p:nvSpPr>
            <p:spPr>
              <a:xfrm>
                <a:off x="4664219" y="1645807"/>
                <a:ext cx="1556036" cy="968012"/>
              </a:xfrm>
              <a:prstGeom prst="fram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dirty="0">
                  <a:solidFill>
                    <a:schemeClr val="tx1"/>
                  </a:solidFill>
                  <a:latin typeface="Franklin Gothic Medium Cond" panose="020B0606030402020204" pitchFamily="34" charset="0"/>
                </a:endParaRPr>
              </a:p>
            </p:txBody>
          </p:sp>
          <p:sp>
            <p:nvSpPr>
              <p:cNvPr id="33" name="Flowchart: Off-page Connector 32">
                <a:extLst>
                  <a:ext uri="{FF2B5EF4-FFF2-40B4-BE49-F238E27FC236}">
                    <a16:creationId xmlns:a16="http://schemas.microsoft.com/office/drawing/2014/main" id="{DD0B0481-3372-4604-88C2-66CD7E263D23}"/>
                  </a:ext>
                </a:extLst>
              </p:cNvPr>
              <p:cNvSpPr/>
              <p:nvPr/>
            </p:nvSpPr>
            <p:spPr>
              <a:xfrm>
                <a:off x="4664219" y="1481565"/>
                <a:ext cx="342900" cy="364267"/>
              </a:xfrm>
              <a:prstGeom prst="flowChartOffpage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3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1434C45-562C-4DF9-A27B-9BD410663FCB}"/>
                </a:ext>
              </a:extLst>
            </p:cNvPr>
            <p:cNvSpPr txBox="1"/>
            <p:nvPr/>
          </p:nvSpPr>
          <p:spPr>
            <a:xfrm>
              <a:off x="5079374" y="2054898"/>
              <a:ext cx="1393756" cy="56067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Franklin Gothic Medium Cond" panose="020B0606030402020204" pitchFamily="34" charset="0"/>
                </a:rPr>
                <a:t>PERSETUJUAN ATASAN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4186440-B807-4B4A-A4EB-495FF3730C16}"/>
              </a:ext>
            </a:extLst>
          </p:cNvPr>
          <p:cNvGrpSpPr/>
          <p:nvPr/>
        </p:nvGrpSpPr>
        <p:grpSpPr>
          <a:xfrm>
            <a:off x="7236792" y="4186705"/>
            <a:ext cx="1734240" cy="1176712"/>
            <a:chOff x="7267405" y="4620475"/>
            <a:chExt cx="1837239" cy="118710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34A5FA4-11CE-4FC1-858B-7F20AC0F3645}"/>
                </a:ext>
              </a:extLst>
            </p:cNvPr>
            <p:cNvGrpSpPr/>
            <p:nvPr/>
          </p:nvGrpSpPr>
          <p:grpSpPr>
            <a:xfrm>
              <a:off x="7267405" y="4620475"/>
              <a:ext cx="1837239" cy="1187104"/>
              <a:chOff x="6022832" y="4026351"/>
              <a:chExt cx="1556036" cy="1187104"/>
            </a:xfrm>
          </p:grpSpPr>
          <p:sp>
            <p:nvSpPr>
              <p:cNvPr id="38" name="Frame 37">
                <a:extLst>
                  <a:ext uri="{FF2B5EF4-FFF2-40B4-BE49-F238E27FC236}">
                    <a16:creationId xmlns:a16="http://schemas.microsoft.com/office/drawing/2014/main" id="{15B3EA6B-7813-4BB8-AACD-45971D5CCA03}"/>
                  </a:ext>
                </a:extLst>
              </p:cNvPr>
              <p:cNvSpPr/>
              <p:nvPr/>
            </p:nvSpPr>
            <p:spPr>
              <a:xfrm>
                <a:off x="6022832" y="4211525"/>
                <a:ext cx="1556036" cy="1001930"/>
              </a:xfrm>
              <a:prstGeom prst="fram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dirty="0">
                  <a:solidFill>
                    <a:schemeClr val="tx1"/>
                  </a:solidFill>
                  <a:latin typeface="Franklin Gothic Medium Cond" panose="020B0606030402020204" pitchFamily="34" charset="0"/>
                </a:endParaRPr>
              </a:p>
            </p:txBody>
          </p:sp>
          <p:sp>
            <p:nvSpPr>
              <p:cNvPr id="39" name="Flowchart: Off-page Connector 38">
                <a:extLst>
                  <a:ext uri="{FF2B5EF4-FFF2-40B4-BE49-F238E27FC236}">
                    <a16:creationId xmlns:a16="http://schemas.microsoft.com/office/drawing/2014/main" id="{6003B5A9-93FA-4810-8176-5F61C44F46F0}"/>
                  </a:ext>
                </a:extLst>
              </p:cNvPr>
              <p:cNvSpPr/>
              <p:nvPr/>
            </p:nvSpPr>
            <p:spPr>
              <a:xfrm>
                <a:off x="6022833" y="4026351"/>
                <a:ext cx="362838" cy="399054"/>
              </a:xfrm>
              <a:prstGeom prst="flowChartOffpage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5</a:t>
                </a:r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F5E869B-3077-474F-B72E-90E3937C69A9}"/>
                </a:ext>
              </a:extLst>
            </p:cNvPr>
            <p:cNvSpPr txBox="1"/>
            <p:nvPr/>
          </p:nvSpPr>
          <p:spPr>
            <a:xfrm>
              <a:off x="7303026" y="5035249"/>
              <a:ext cx="1776679" cy="5278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HRD ORDER </a:t>
              </a:r>
              <a:r>
                <a:rPr lang="en-US" sz="1400" dirty="0">
                  <a:latin typeface="Franklin Gothic Medium Cond" panose="020B0606030402020204" pitchFamily="34" charset="0"/>
                </a:rPr>
                <a:t>KE VENDOR</a:t>
              </a:r>
              <a:endParaRPr lang="en-US" sz="1400" dirty="0">
                <a:solidFill>
                  <a:schemeClr val="tx1"/>
                </a:solidFill>
                <a:latin typeface="Franklin Gothic Medium Cond" panose="020B0606030402020204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77A3E3-B889-4A3A-B1C7-47E094B868D2}"/>
              </a:ext>
            </a:extLst>
          </p:cNvPr>
          <p:cNvGrpSpPr/>
          <p:nvPr/>
        </p:nvGrpSpPr>
        <p:grpSpPr>
          <a:xfrm>
            <a:off x="317434" y="4149128"/>
            <a:ext cx="1793012" cy="1208445"/>
            <a:chOff x="1339382" y="4370514"/>
            <a:chExt cx="2199592" cy="1124545"/>
          </a:xfrm>
        </p:grpSpPr>
        <p:sp>
          <p:nvSpPr>
            <p:cNvPr id="60" name="Frame 59">
              <a:extLst>
                <a:ext uri="{FF2B5EF4-FFF2-40B4-BE49-F238E27FC236}">
                  <a16:creationId xmlns:a16="http://schemas.microsoft.com/office/drawing/2014/main" id="{B5387CB8-7A16-4B3F-8E2D-FF107DADE608}"/>
                </a:ext>
              </a:extLst>
            </p:cNvPr>
            <p:cNvSpPr/>
            <p:nvPr/>
          </p:nvSpPr>
          <p:spPr>
            <a:xfrm>
              <a:off x="1339384" y="4527046"/>
              <a:ext cx="2199590" cy="968013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HRD DISTRIBUSI ID CARD MELALUI ADMIN BAGIAN</a:t>
              </a:r>
            </a:p>
          </p:txBody>
        </p:sp>
        <p:sp>
          <p:nvSpPr>
            <p:cNvPr id="61" name="Flowchart: Off-page Connector 60">
              <a:extLst>
                <a:ext uri="{FF2B5EF4-FFF2-40B4-BE49-F238E27FC236}">
                  <a16:creationId xmlns:a16="http://schemas.microsoft.com/office/drawing/2014/main" id="{33B4485A-6250-410D-9558-3AD1920F1350}"/>
                </a:ext>
              </a:extLst>
            </p:cNvPr>
            <p:cNvSpPr/>
            <p:nvPr/>
          </p:nvSpPr>
          <p:spPr>
            <a:xfrm>
              <a:off x="1339382" y="4370514"/>
              <a:ext cx="464128" cy="356558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8</a:t>
              </a:r>
            </a:p>
          </p:txBody>
        </p:sp>
      </p:grp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E86631A-5322-42FB-B187-3EEB6383259B}"/>
              </a:ext>
            </a:extLst>
          </p:cNvPr>
          <p:cNvSpPr/>
          <p:nvPr/>
        </p:nvSpPr>
        <p:spPr>
          <a:xfrm rot="10800000">
            <a:off x="2227227" y="4667337"/>
            <a:ext cx="235528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7D30A17-1618-414E-B2C8-6C15B225872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6570" b="26280"/>
          <a:stretch/>
        </p:blipFill>
        <p:spPr>
          <a:xfrm>
            <a:off x="213027" y="3507800"/>
            <a:ext cx="1865533" cy="608545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59D05F37-58F1-422A-8F86-E728301C7B5C}"/>
              </a:ext>
            </a:extLst>
          </p:cNvPr>
          <p:cNvGrpSpPr/>
          <p:nvPr/>
        </p:nvGrpSpPr>
        <p:grpSpPr>
          <a:xfrm>
            <a:off x="3022571" y="3382743"/>
            <a:ext cx="1042530" cy="902721"/>
            <a:chOff x="3006770" y="3494007"/>
            <a:chExt cx="1042530" cy="90272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4395-E266-40DB-A0CC-E6A9219378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68359" r="1085"/>
            <a:stretch/>
          </p:blipFill>
          <p:spPr>
            <a:xfrm>
              <a:off x="3006770" y="4063248"/>
              <a:ext cx="1042530" cy="333480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C1FFF31-0C08-4415-B750-DAE03A2FA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5794" r="15992"/>
            <a:stretch/>
          </p:blipFill>
          <p:spPr>
            <a:xfrm>
              <a:off x="3472063" y="3494007"/>
              <a:ext cx="423936" cy="62148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98693" y="6028637"/>
            <a:ext cx="6696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</a:t>
            </a:r>
          </a:p>
          <a:p>
            <a:r>
              <a:rPr lang="en-US" sz="1400" dirty="0"/>
              <a:t>  *</a:t>
            </a:r>
            <a:r>
              <a:rPr lang="en-US" sz="1400" dirty="0" err="1"/>
              <a:t>Referensi</a:t>
            </a:r>
            <a:r>
              <a:rPr lang="en-US" sz="1400" dirty="0"/>
              <a:t> </a:t>
            </a:r>
            <a:r>
              <a:rPr lang="en-US" sz="1400" dirty="0" err="1"/>
              <a:t>Ketentuan</a:t>
            </a:r>
            <a:r>
              <a:rPr lang="en-US" sz="1400" dirty="0"/>
              <a:t> HR-INT-007</a:t>
            </a:r>
          </a:p>
          <a:p>
            <a:r>
              <a:rPr lang="en-US" sz="1400" dirty="0"/>
              <a:t>**Leadtime </a:t>
            </a:r>
            <a:r>
              <a:rPr lang="en-US" sz="1400" dirty="0" err="1"/>
              <a:t>dari</a:t>
            </a:r>
            <a:r>
              <a:rPr lang="en-US" sz="1400" dirty="0"/>
              <a:t> form </a:t>
            </a:r>
            <a:r>
              <a:rPr lang="en-US" sz="1400" dirty="0" err="1"/>
              <a:t>diterima</a:t>
            </a:r>
            <a:r>
              <a:rPr lang="en-US" sz="1400" dirty="0"/>
              <a:t> HRD </a:t>
            </a:r>
            <a:r>
              <a:rPr lang="en-US" sz="1400" dirty="0" err="1"/>
              <a:t>sampai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id card </a:t>
            </a:r>
            <a:r>
              <a:rPr lang="en-US" sz="1400" dirty="0" err="1"/>
              <a:t>didistribusi</a:t>
            </a:r>
            <a:r>
              <a:rPr lang="en-US" sz="1400" dirty="0"/>
              <a:t> </a:t>
            </a:r>
            <a:r>
              <a:rPr lang="en-US" sz="1400" dirty="0" err="1"/>
              <a:t>maksimal</a:t>
            </a:r>
            <a:r>
              <a:rPr lang="en-US" sz="1400" dirty="0"/>
              <a:t> 1 </a:t>
            </a:r>
            <a:r>
              <a:rPr lang="en-US" sz="1400" dirty="0" err="1"/>
              <a:t>bulan</a:t>
            </a:r>
            <a:endParaRPr 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DCA462-7E06-442C-9807-CDD1C9052B3D}"/>
              </a:ext>
            </a:extLst>
          </p:cNvPr>
          <p:cNvSpPr txBox="1"/>
          <p:nvPr/>
        </p:nvSpPr>
        <p:spPr>
          <a:xfrm>
            <a:off x="282589" y="2852738"/>
            <a:ext cx="18783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Jika </a:t>
            </a:r>
            <a:r>
              <a:rPr lang="en-US" sz="1050" dirty="0" err="1"/>
              <a:t>hilang</a:t>
            </a:r>
            <a:r>
              <a:rPr lang="en-US" sz="1050" dirty="0"/>
              <a:t> </a:t>
            </a:r>
            <a:r>
              <a:rPr lang="en-US" sz="1050" dirty="0" err="1"/>
              <a:t>dikenakan</a:t>
            </a:r>
            <a:r>
              <a:rPr lang="en-US" sz="1050" dirty="0"/>
              <a:t> </a:t>
            </a:r>
            <a:r>
              <a:rPr lang="en-US" sz="1050" dirty="0" err="1"/>
              <a:t>potongan</a:t>
            </a:r>
            <a:r>
              <a:rPr lang="en-US" sz="1050" dirty="0"/>
              <a:t> </a:t>
            </a:r>
            <a:r>
              <a:rPr lang="en-US" sz="1050" dirty="0" err="1"/>
              <a:t>sesuai</a:t>
            </a:r>
            <a:r>
              <a:rPr lang="en-US" sz="1050" dirty="0"/>
              <a:t> </a:t>
            </a:r>
            <a:r>
              <a:rPr lang="en-US" sz="1050" dirty="0" err="1"/>
              <a:t>ketentuan</a:t>
            </a:r>
            <a:r>
              <a:rPr lang="en-US" sz="105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04793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>
            <a:extLst>
              <a:ext uri="{FF2B5EF4-FFF2-40B4-BE49-F238E27FC236}">
                <a16:creationId xmlns:a16="http://schemas.microsoft.com/office/drawing/2014/main" id="{13F9F01A-230C-4A90-A309-A12EBF4C1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18" b="38680"/>
          <a:stretch/>
        </p:blipFill>
        <p:spPr>
          <a:xfrm>
            <a:off x="2869598" y="3553659"/>
            <a:ext cx="1394145" cy="95965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E7A5B7AF-DB4B-407D-86F6-76B69B4192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4" t="22516" r="8933" b="12724"/>
          <a:stretch/>
        </p:blipFill>
        <p:spPr>
          <a:xfrm>
            <a:off x="7482625" y="3580479"/>
            <a:ext cx="1218788" cy="92192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954E683-C97C-4B82-9298-0B638E5A2693}"/>
              </a:ext>
            </a:extLst>
          </p:cNvPr>
          <p:cNvGrpSpPr/>
          <p:nvPr/>
        </p:nvGrpSpPr>
        <p:grpSpPr>
          <a:xfrm>
            <a:off x="2778037" y="977262"/>
            <a:ext cx="1515729" cy="995336"/>
            <a:chOff x="2817570" y="815580"/>
            <a:chExt cx="1515729" cy="99533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78E9AC-AF56-4689-BF76-819D8AD04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7570" y="815580"/>
              <a:ext cx="761224" cy="99533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82CEDF0-D121-4C8C-B049-A46F9ED5AE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41" t="19407" r="1415" b="18821"/>
            <a:stretch/>
          </p:blipFill>
          <p:spPr>
            <a:xfrm>
              <a:off x="3572075" y="1055082"/>
              <a:ext cx="761224" cy="568671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B25F8014-ED04-42B5-984D-9A9692F72E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5794" r="15992"/>
            <a:stretch/>
          </p:blipFill>
          <p:spPr>
            <a:xfrm>
              <a:off x="4045109" y="1164336"/>
              <a:ext cx="203156" cy="297823"/>
            </a:xfrm>
            <a:prstGeom prst="rect">
              <a:avLst/>
            </a:prstGeom>
          </p:spPr>
        </p:pic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2606C5C-95FD-4465-84B3-D165C422782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53" t="58572" r="78644" b="19697"/>
          <a:stretch/>
        </p:blipFill>
        <p:spPr>
          <a:xfrm>
            <a:off x="610009" y="1039268"/>
            <a:ext cx="1359300" cy="94389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90AD028-2D80-4D27-AC78-60A47D256538}"/>
              </a:ext>
            </a:extLst>
          </p:cNvPr>
          <p:cNvSpPr/>
          <p:nvPr/>
        </p:nvSpPr>
        <p:spPr>
          <a:xfrm>
            <a:off x="74931" y="1974332"/>
            <a:ext cx="1878326" cy="535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64373A0-9AEF-47F1-9160-FF92200687EF}"/>
              </a:ext>
            </a:extLst>
          </p:cNvPr>
          <p:cNvGrpSpPr/>
          <p:nvPr/>
        </p:nvGrpSpPr>
        <p:grpSpPr>
          <a:xfrm>
            <a:off x="2633620" y="1787319"/>
            <a:ext cx="1723845" cy="1202572"/>
            <a:chOff x="2580845" y="1422745"/>
            <a:chExt cx="1556035" cy="1156327"/>
          </a:xfrm>
          <a:effectLst/>
        </p:grpSpPr>
        <p:sp>
          <p:nvSpPr>
            <p:cNvPr id="29" name="Frame 28">
              <a:extLst>
                <a:ext uri="{FF2B5EF4-FFF2-40B4-BE49-F238E27FC236}">
                  <a16:creationId xmlns:a16="http://schemas.microsoft.com/office/drawing/2014/main" id="{E239B33E-708C-4E16-8E49-27255262519E}"/>
                </a:ext>
              </a:extLst>
            </p:cNvPr>
            <p:cNvSpPr/>
            <p:nvPr/>
          </p:nvSpPr>
          <p:spPr>
            <a:xfrm>
              <a:off x="2580845" y="1611061"/>
              <a:ext cx="1556035" cy="968011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KARYAWAN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SLOT IN / SLOT OUT</a:t>
              </a:r>
            </a:p>
          </p:txBody>
        </p:sp>
        <p:sp>
          <p:nvSpPr>
            <p:cNvPr id="30" name="Flowchart: Off-page Connector 29">
              <a:extLst>
                <a:ext uri="{FF2B5EF4-FFF2-40B4-BE49-F238E27FC236}">
                  <a16:creationId xmlns:a16="http://schemas.microsoft.com/office/drawing/2014/main" id="{7E65ACDF-2E16-4DEB-B4D8-D365ABF1AC4F}"/>
                </a:ext>
              </a:extLst>
            </p:cNvPr>
            <p:cNvSpPr/>
            <p:nvPr/>
          </p:nvSpPr>
          <p:spPr>
            <a:xfrm>
              <a:off x="2580847" y="1422745"/>
              <a:ext cx="342900" cy="388342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D517E6-EDF1-40CC-9E17-2661702E8FB1}"/>
              </a:ext>
            </a:extLst>
          </p:cNvPr>
          <p:cNvGrpSpPr/>
          <p:nvPr/>
        </p:nvGrpSpPr>
        <p:grpSpPr>
          <a:xfrm>
            <a:off x="7172247" y="1788282"/>
            <a:ext cx="1747984" cy="1201609"/>
            <a:chOff x="6800850" y="2343608"/>
            <a:chExt cx="1556036" cy="1161431"/>
          </a:xfrm>
        </p:grpSpPr>
        <p:sp>
          <p:nvSpPr>
            <p:cNvPr id="35" name="Frame 34">
              <a:extLst>
                <a:ext uri="{FF2B5EF4-FFF2-40B4-BE49-F238E27FC236}">
                  <a16:creationId xmlns:a16="http://schemas.microsoft.com/office/drawing/2014/main" id="{D01C648D-DFB9-48B2-A126-B1C932FAC331}"/>
                </a:ext>
              </a:extLst>
            </p:cNvPr>
            <p:cNvSpPr/>
            <p:nvPr/>
          </p:nvSpPr>
          <p:spPr>
            <a:xfrm>
              <a:off x="6800850" y="2503109"/>
              <a:ext cx="1556036" cy="1001930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DATA HADIR DIPROSES DI SISTEM HRD</a:t>
              </a:r>
            </a:p>
          </p:txBody>
        </p:sp>
        <p:sp>
          <p:nvSpPr>
            <p:cNvPr id="36" name="Flowchart: Off-page Connector 35">
              <a:extLst>
                <a:ext uri="{FF2B5EF4-FFF2-40B4-BE49-F238E27FC236}">
                  <a16:creationId xmlns:a16="http://schemas.microsoft.com/office/drawing/2014/main" id="{5FC57F9C-724C-4004-A04D-E02CD089A6F4}"/>
                </a:ext>
              </a:extLst>
            </p:cNvPr>
            <p:cNvSpPr/>
            <p:nvPr/>
          </p:nvSpPr>
          <p:spPr>
            <a:xfrm>
              <a:off x="6800850" y="2343608"/>
              <a:ext cx="342900" cy="359526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4a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96F202E-1122-4276-AD11-D1EA3E794BFA}"/>
              </a:ext>
            </a:extLst>
          </p:cNvPr>
          <p:cNvSpPr/>
          <p:nvPr/>
        </p:nvSpPr>
        <p:spPr>
          <a:xfrm>
            <a:off x="392953" y="1924598"/>
            <a:ext cx="1556036" cy="679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4FC3DE0-B271-466B-9E55-AD2E91DB8330}"/>
              </a:ext>
            </a:extLst>
          </p:cNvPr>
          <p:cNvGrpSpPr/>
          <p:nvPr/>
        </p:nvGrpSpPr>
        <p:grpSpPr>
          <a:xfrm>
            <a:off x="342635" y="1745394"/>
            <a:ext cx="1758233" cy="1212237"/>
            <a:chOff x="508719" y="2418826"/>
            <a:chExt cx="1589810" cy="1200025"/>
          </a:xfrm>
          <a:effectLst/>
        </p:grpSpPr>
        <p:sp>
          <p:nvSpPr>
            <p:cNvPr id="48" name="Frame 47">
              <a:extLst>
                <a:ext uri="{FF2B5EF4-FFF2-40B4-BE49-F238E27FC236}">
                  <a16:creationId xmlns:a16="http://schemas.microsoft.com/office/drawing/2014/main" id="{0E492449-388F-4FA8-B1C9-34B3A49D5EB7}"/>
                </a:ext>
              </a:extLst>
            </p:cNvPr>
            <p:cNvSpPr/>
            <p:nvPr/>
          </p:nvSpPr>
          <p:spPr>
            <a:xfrm>
              <a:off x="508720" y="2616922"/>
              <a:ext cx="1589809" cy="1001929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KARYAWAN DATANG/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PULANG KERJA</a:t>
              </a:r>
            </a:p>
          </p:txBody>
        </p:sp>
        <p:sp>
          <p:nvSpPr>
            <p:cNvPr id="49" name="Flowchart: Off-page Connector 48">
              <a:extLst>
                <a:ext uri="{FF2B5EF4-FFF2-40B4-BE49-F238E27FC236}">
                  <a16:creationId xmlns:a16="http://schemas.microsoft.com/office/drawing/2014/main" id="{3B8C2AC6-104B-4A10-B810-788A5EB9F8E0}"/>
                </a:ext>
              </a:extLst>
            </p:cNvPr>
            <p:cNvSpPr/>
            <p:nvPr/>
          </p:nvSpPr>
          <p:spPr>
            <a:xfrm>
              <a:off x="508719" y="2418826"/>
              <a:ext cx="342900" cy="395018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</p:grp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A6514586-6006-48D0-9219-DF68F4C1771E}"/>
              </a:ext>
            </a:extLst>
          </p:cNvPr>
          <p:cNvSpPr/>
          <p:nvPr/>
        </p:nvSpPr>
        <p:spPr>
          <a:xfrm>
            <a:off x="2250482" y="2314575"/>
            <a:ext cx="235528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B1A97B79-A01D-4A70-A754-9E703055FCEF}"/>
              </a:ext>
            </a:extLst>
          </p:cNvPr>
          <p:cNvSpPr/>
          <p:nvPr/>
        </p:nvSpPr>
        <p:spPr>
          <a:xfrm rot="5400000">
            <a:off x="7928207" y="3122321"/>
            <a:ext cx="358208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0FDEEE-01F3-4F8B-9553-1AEFE7CFEA81}"/>
              </a:ext>
            </a:extLst>
          </p:cNvPr>
          <p:cNvSpPr txBox="1"/>
          <p:nvPr/>
        </p:nvSpPr>
        <p:spPr>
          <a:xfrm>
            <a:off x="1344904" y="81391"/>
            <a:ext cx="64708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dirty="0">
                <a:solidFill>
                  <a:prstClr val="white"/>
                </a:solidFill>
                <a:latin typeface="Calibri" panose="020F0502020204030204"/>
              </a:rPr>
              <a:t>FLOW PENCATATAN KEHADIRAN PT YPMI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D56F6D-C5D5-4CC4-9F82-16AB6AF7F820}"/>
              </a:ext>
            </a:extLst>
          </p:cNvPr>
          <p:cNvGrpSpPr/>
          <p:nvPr/>
        </p:nvGrpSpPr>
        <p:grpSpPr>
          <a:xfrm>
            <a:off x="4914828" y="1856619"/>
            <a:ext cx="1732338" cy="1189897"/>
            <a:chOff x="4991973" y="1598096"/>
            <a:chExt cx="1568558" cy="127507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1A80789-6F5A-4623-A756-FD928C4E9D1C}"/>
                </a:ext>
              </a:extLst>
            </p:cNvPr>
            <p:cNvGrpSpPr/>
            <p:nvPr/>
          </p:nvGrpSpPr>
          <p:grpSpPr>
            <a:xfrm>
              <a:off x="4991973" y="1598096"/>
              <a:ext cx="1568558" cy="1275076"/>
              <a:chOff x="4664219" y="1481565"/>
              <a:chExt cx="1556036" cy="1132254"/>
            </a:xfrm>
            <a:effectLst/>
          </p:grpSpPr>
          <p:sp>
            <p:nvSpPr>
              <p:cNvPr id="32" name="Frame 31">
                <a:extLst>
                  <a:ext uri="{FF2B5EF4-FFF2-40B4-BE49-F238E27FC236}">
                    <a16:creationId xmlns:a16="http://schemas.microsoft.com/office/drawing/2014/main" id="{EEB290A1-E002-4E0A-9FA6-6F5CA05E64B9}"/>
                  </a:ext>
                </a:extLst>
              </p:cNvPr>
              <p:cNvSpPr/>
              <p:nvPr/>
            </p:nvSpPr>
            <p:spPr>
              <a:xfrm>
                <a:off x="4664219" y="1645807"/>
                <a:ext cx="1556036" cy="968012"/>
              </a:xfrm>
              <a:prstGeom prst="fram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dirty="0">
                  <a:solidFill>
                    <a:schemeClr val="tx1"/>
                  </a:solidFill>
                  <a:latin typeface="Franklin Gothic Medium Cond" panose="020B0606030402020204" pitchFamily="34" charset="0"/>
                </a:endParaRPr>
              </a:p>
            </p:txBody>
          </p:sp>
          <p:sp>
            <p:nvSpPr>
              <p:cNvPr id="33" name="Flowchart: Off-page Connector 32">
                <a:extLst>
                  <a:ext uri="{FF2B5EF4-FFF2-40B4-BE49-F238E27FC236}">
                    <a16:creationId xmlns:a16="http://schemas.microsoft.com/office/drawing/2014/main" id="{DD0B0481-3372-4604-88C2-66CD7E263D23}"/>
                  </a:ext>
                </a:extLst>
              </p:cNvPr>
              <p:cNvSpPr/>
              <p:nvPr/>
            </p:nvSpPr>
            <p:spPr>
              <a:xfrm>
                <a:off x="4664219" y="1481565"/>
                <a:ext cx="342900" cy="364267"/>
              </a:xfrm>
              <a:prstGeom prst="flowChartOffpage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3a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1434C45-562C-4DF9-A27B-9BD410663FCB}"/>
                </a:ext>
              </a:extLst>
            </p:cNvPr>
            <p:cNvSpPr txBox="1"/>
            <p:nvPr/>
          </p:nvSpPr>
          <p:spPr>
            <a:xfrm>
              <a:off x="5065509" y="2018253"/>
              <a:ext cx="1393756" cy="56067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Franklin Gothic Medium Cond" panose="020B0606030402020204" pitchFamily="34" charset="0"/>
                </a:rPr>
                <a:t>DATA TERSIMPAN PADA MESIN ABSEN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4186440-B807-4B4A-A4EB-495FF3730C16}"/>
              </a:ext>
            </a:extLst>
          </p:cNvPr>
          <p:cNvGrpSpPr/>
          <p:nvPr/>
        </p:nvGrpSpPr>
        <p:grpSpPr>
          <a:xfrm>
            <a:off x="7172247" y="4338569"/>
            <a:ext cx="1747985" cy="1176712"/>
            <a:chOff x="7267405" y="4620475"/>
            <a:chExt cx="1837240" cy="118710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34A5FA4-11CE-4FC1-858B-7F20AC0F3645}"/>
                </a:ext>
              </a:extLst>
            </p:cNvPr>
            <p:cNvGrpSpPr/>
            <p:nvPr/>
          </p:nvGrpSpPr>
          <p:grpSpPr>
            <a:xfrm>
              <a:off x="7267405" y="4620475"/>
              <a:ext cx="1837239" cy="1187104"/>
              <a:chOff x="6022832" y="4026351"/>
              <a:chExt cx="1556036" cy="1187104"/>
            </a:xfrm>
          </p:grpSpPr>
          <p:sp>
            <p:nvSpPr>
              <p:cNvPr id="38" name="Frame 37">
                <a:extLst>
                  <a:ext uri="{FF2B5EF4-FFF2-40B4-BE49-F238E27FC236}">
                    <a16:creationId xmlns:a16="http://schemas.microsoft.com/office/drawing/2014/main" id="{15B3EA6B-7813-4BB8-AACD-45971D5CCA03}"/>
                  </a:ext>
                </a:extLst>
              </p:cNvPr>
              <p:cNvSpPr/>
              <p:nvPr/>
            </p:nvSpPr>
            <p:spPr>
              <a:xfrm>
                <a:off x="6022832" y="4211525"/>
                <a:ext cx="1556036" cy="1001930"/>
              </a:xfrm>
              <a:prstGeom prst="fram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dirty="0">
                  <a:solidFill>
                    <a:schemeClr val="tx1"/>
                  </a:solidFill>
                  <a:latin typeface="Franklin Gothic Medium Cond" panose="020B0606030402020204" pitchFamily="34" charset="0"/>
                </a:endParaRPr>
              </a:p>
            </p:txBody>
          </p:sp>
          <p:sp>
            <p:nvSpPr>
              <p:cNvPr id="39" name="Flowchart: Off-page Connector 38">
                <a:extLst>
                  <a:ext uri="{FF2B5EF4-FFF2-40B4-BE49-F238E27FC236}">
                    <a16:creationId xmlns:a16="http://schemas.microsoft.com/office/drawing/2014/main" id="{6003B5A9-93FA-4810-8176-5F61C44F46F0}"/>
                  </a:ext>
                </a:extLst>
              </p:cNvPr>
              <p:cNvSpPr/>
              <p:nvPr/>
            </p:nvSpPr>
            <p:spPr>
              <a:xfrm>
                <a:off x="6022833" y="4026351"/>
                <a:ext cx="362838" cy="399054"/>
              </a:xfrm>
              <a:prstGeom prst="flowChartOffpage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5</a:t>
                </a:r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F5E869B-3077-474F-B72E-90E3937C69A9}"/>
                </a:ext>
              </a:extLst>
            </p:cNvPr>
            <p:cNvSpPr txBox="1"/>
            <p:nvPr/>
          </p:nvSpPr>
          <p:spPr>
            <a:xfrm>
              <a:off x="7327966" y="4980594"/>
              <a:ext cx="1776679" cy="652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DATA DIGUNAKAN UNTUK :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- PEMBAYARAN UPAH</a:t>
              </a:r>
            </a:p>
            <a:p>
              <a:r>
                <a:rPr lang="en-US" sz="1200" dirty="0">
                  <a:latin typeface="Franklin Gothic Medium Cond" panose="020B0606030402020204" pitchFamily="34" charset="0"/>
                </a:rPr>
                <a:t>- REPORT PENILAIAN</a:t>
              </a:r>
              <a:endParaRPr lang="en-US" sz="1200" dirty="0">
                <a:solidFill>
                  <a:schemeClr val="tx1"/>
                </a:solidFill>
                <a:latin typeface="Franklin Gothic Medium Cond" panose="020B0606030402020204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9275918-7A60-4D2C-98E2-C3BA6AC8F453}"/>
              </a:ext>
            </a:extLst>
          </p:cNvPr>
          <p:cNvGrpSpPr/>
          <p:nvPr/>
        </p:nvGrpSpPr>
        <p:grpSpPr>
          <a:xfrm>
            <a:off x="2636616" y="4325385"/>
            <a:ext cx="1720849" cy="1189897"/>
            <a:chOff x="4991973" y="1598096"/>
            <a:chExt cx="1568558" cy="127507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C19C453-B912-4C16-91B2-6054BEA35597}"/>
                </a:ext>
              </a:extLst>
            </p:cNvPr>
            <p:cNvGrpSpPr/>
            <p:nvPr/>
          </p:nvGrpSpPr>
          <p:grpSpPr>
            <a:xfrm>
              <a:off x="4991973" y="1598096"/>
              <a:ext cx="1568558" cy="1275076"/>
              <a:chOff x="4664219" y="1481565"/>
              <a:chExt cx="1556036" cy="1132254"/>
            </a:xfrm>
            <a:effectLst/>
          </p:grpSpPr>
          <p:sp>
            <p:nvSpPr>
              <p:cNvPr id="68" name="Frame 67">
                <a:extLst>
                  <a:ext uri="{FF2B5EF4-FFF2-40B4-BE49-F238E27FC236}">
                    <a16:creationId xmlns:a16="http://schemas.microsoft.com/office/drawing/2014/main" id="{C96FE416-F1CE-4B27-8A01-1A457112751F}"/>
                  </a:ext>
                </a:extLst>
              </p:cNvPr>
              <p:cNvSpPr/>
              <p:nvPr/>
            </p:nvSpPr>
            <p:spPr>
              <a:xfrm>
                <a:off x="4664219" y="1645807"/>
                <a:ext cx="1556036" cy="968012"/>
              </a:xfrm>
              <a:prstGeom prst="fram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dirty="0">
                  <a:solidFill>
                    <a:schemeClr val="tx1"/>
                  </a:solidFill>
                  <a:latin typeface="Franklin Gothic Medium Cond" panose="020B0606030402020204" pitchFamily="34" charset="0"/>
                </a:endParaRPr>
              </a:p>
            </p:txBody>
          </p:sp>
          <p:sp>
            <p:nvSpPr>
              <p:cNvPr id="69" name="Flowchart: Off-page Connector 68">
                <a:extLst>
                  <a:ext uri="{FF2B5EF4-FFF2-40B4-BE49-F238E27FC236}">
                    <a16:creationId xmlns:a16="http://schemas.microsoft.com/office/drawing/2014/main" id="{8D793E40-A468-4EE1-9DC3-86BC8A5A987C}"/>
                  </a:ext>
                </a:extLst>
              </p:cNvPr>
              <p:cNvSpPr/>
              <p:nvPr/>
            </p:nvSpPr>
            <p:spPr>
              <a:xfrm>
                <a:off x="4664219" y="1481565"/>
                <a:ext cx="342900" cy="364267"/>
              </a:xfrm>
              <a:prstGeom prst="flowChartOffpage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3b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0BC2158-261E-4A87-93D5-E16A64212576}"/>
                </a:ext>
              </a:extLst>
            </p:cNvPr>
            <p:cNvSpPr txBox="1"/>
            <p:nvPr/>
          </p:nvSpPr>
          <p:spPr>
            <a:xfrm>
              <a:off x="5085033" y="2049794"/>
              <a:ext cx="1393756" cy="56067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Franklin Gothic Medium Cond" panose="020B0606030402020204" pitchFamily="34" charset="0"/>
                </a:rPr>
                <a:t>KARYAWAN LAPOR ATASAN/ADMIN</a:t>
              </a:r>
            </a:p>
          </p:txBody>
        </p:sp>
      </p:grp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F551426-B61A-43EB-805C-88A2C5AB36FA}"/>
              </a:ext>
            </a:extLst>
          </p:cNvPr>
          <p:cNvSpPr/>
          <p:nvPr/>
        </p:nvSpPr>
        <p:spPr>
          <a:xfrm>
            <a:off x="4505075" y="2383874"/>
            <a:ext cx="235528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942F6131-3275-4A1D-8CA3-0433E050FE33}"/>
              </a:ext>
            </a:extLst>
          </p:cNvPr>
          <p:cNvSpPr/>
          <p:nvPr/>
        </p:nvSpPr>
        <p:spPr>
          <a:xfrm rot="5400000">
            <a:off x="3320436" y="3124475"/>
            <a:ext cx="350212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AD1EA559-2E1B-4B53-B026-91D667397DBC}"/>
              </a:ext>
            </a:extLst>
          </p:cNvPr>
          <p:cNvSpPr/>
          <p:nvPr/>
        </p:nvSpPr>
        <p:spPr>
          <a:xfrm>
            <a:off x="6797866" y="2432338"/>
            <a:ext cx="235528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EABAB0F-F1C1-48D7-8E21-2536AA1A44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2625" y="949465"/>
            <a:ext cx="1249372" cy="1043226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987AD1B1-09C1-46F1-80E8-4F867442AE88}"/>
              </a:ext>
            </a:extLst>
          </p:cNvPr>
          <p:cNvGrpSpPr/>
          <p:nvPr/>
        </p:nvGrpSpPr>
        <p:grpSpPr>
          <a:xfrm>
            <a:off x="4898687" y="4313673"/>
            <a:ext cx="1747984" cy="1201609"/>
            <a:chOff x="6800850" y="2343608"/>
            <a:chExt cx="1556036" cy="1161431"/>
          </a:xfrm>
        </p:grpSpPr>
        <p:sp>
          <p:nvSpPr>
            <p:cNvPr id="89" name="Frame 88">
              <a:extLst>
                <a:ext uri="{FF2B5EF4-FFF2-40B4-BE49-F238E27FC236}">
                  <a16:creationId xmlns:a16="http://schemas.microsoft.com/office/drawing/2014/main" id="{B1CF1CB0-102B-4AC3-A1EB-6DA5EDFFCA7C}"/>
                </a:ext>
              </a:extLst>
            </p:cNvPr>
            <p:cNvSpPr/>
            <p:nvPr/>
          </p:nvSpPr>
          <p:spPr>
            <a:xfrm>
              <a:off x="6800850" y="2503109"/>
              <a:ext cx="1556036" cy="1001930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TINDAK LANJUT/ MANUAL INPUT DI SISTEM OLEH HRD</a:t>
              </a:r>
            </a:p>
          </p:txBody>
        </p:sp>
        <p:sp>
          <p:nvSpPr>
            <p:cNvPr id="90" name="Flowchart: Off-page Connector 89">
              <a:extLst>
                <a:ext uri="{FF2B5EF4-FFF2-40B4-BE49-F238E27FC236}">
                  <a16:creationId xmlns:a16="http://schemas.microsoft.com/office/drawing/2014/main" id="{510B2B7E-1349-46ED-ACC5-8DFCA8A4178F}"/>
                </a:ext>
              </a:extLst>
            </p:cNvPr>
            <p:cNvSpPr/>
            <p:nvPr/>
          </p:nvSpPr>
          <p:spPr>
            <a:xfrm>
              <a:off x="6800850" y="2343608"/>
              <a:ext cx="342900" cy="359526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4b</a:t>
              </a:r>
            </a:p>
          </p:txBody>
        </p:sp>
      </p:grp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B21D3CA5-92B9-4FB9-9075-C804E0496E3B}"/>
              </a:ext>
            </a:extLst>
          </p:cNvPr>
          <p:cNvSpPr/>
          <p:nvPr/>
        </p:nvSpPr>
        <p:spPr>
          <a:xfrm>
            <a:off x="6790834" y="4783132"/>
            <a:ext cx="235528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D857FB3D-C6F9-4955-9EDC-C3F0550C10BF}"/>
              </a:ext>
            </a:extLst>
          </p:cNvPr>
          <p:cNvSpPr/>
          <p:nvPr/>
        </p:nvSpPr>
        <p:spPr>
          <a:xfrm>
            <a:off x="4510312" y="4793673"/>
            <a:ext cx="235528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/>
          <p:cNvSpPr txBox="1"/>
          <p:nvPr/>
        </p:nvSpPr>
        <p:spPr>
          <a:xfrm>
            <a:off x="74931" y="6043691"/>
            <a:ext cx="4581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</a:t>
            </a:r>
          </a:p>
          <a:p>
            <a:r>
              <a:rPr lang="en-US" sz="1400" dirty="0" err="1"/>
              <a:t>Referensi</a:t>
            </a:r>
            <a:r>
              <a:rPr lang="en-US" sz="1400" dirty="0"/>
              <a:t> : PKB </a:t>
            </a:r>
            <a:r>
              <a:rPr lang="en-US" sz="1400" dirty="0" err="1"/>
              <a:t>Pasal</a:t>
            </a:r>
            <a:r>
              <a:rPr lang="en-US" sz="1400" dirty="0"/>
              <a:t> 73 Ayat 6 &amp; </a:t>
            </a:r>
            <a:r>
              <a:rPr lang="en-US" sz="1400" dirty="0" err="1"/>
              <a:t>Ketentuan</a:t>
            </a:r>
            <a:r>
              <a:rPr lang="en-US" sz="1400" dirty="0"/>
              <a:t> HR-INT-002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1044" y="3073508"/>
            <a:ext cx="89537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/ </a:t>
            </a:r>
            <a:r>
              <a:rPr lang="en-US" sz="1200" dirty="0" err="1"/>
              <a:t>Gagal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C734B1-F33B-4BFD-9935-0008A9D2EDF5}"/>
              </a:ext>
            </a:extLst>
          </p:cNvPr>
          <p:cNvSpPr txBox="1"/>
          <p:nvPr/>
        </p:nvSpPr>
        <p:spPr>
          <a:xfrm>
            <a:off x="4437200" y="2052692"/>
            <a:ext cx="381751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Ya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23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1170</TotalTime>
  <Words>158</Words>
  <Application>Microsoft Office PowerPoint</Application>
  <PresentationFormat>On-screen Show (4:3)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Franklin Gothic Medium Cond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LUCKY ESA PUTERI</dc:creator>
  <cp:lastModifiedBy>Amanda Ghita Purnama</cp:lastModifiedBy>
  <cp:revision>65</cp:revision>
  <dcterms:created xsi:type="dcterms:W3CDTF">2023-08-16T04:23:45Z</dcterms:created>
  <dcterms:modified xsi:type="dcterms:W3CDTF">2023-10-02T08:05:43Z</dcterms:modified>
</cp:coreProperties>
</file>