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9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4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89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2" descr="Logo&#10;&#10;Description automatically generated">
            <a:extLst>
              <a:ext uri="{FF2B5EF4-FFF2-40B4-BE49-F238E27FC236}">
                <a16:creationId xmlns:a16="http://schemas.microsoft.com/office/drawing/2014/main" id="{8A5893B4-6CB0-4645-B76E-72C9C24E6D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6324" y="255786"/>
            <a:ext cx="1111199" cy="648339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F14741E-C7B8-4334-8E31-25CF5C4F68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47" y="141569"/>
            <a:ext cx="1352744" cy="89086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6F7D798-18BA-467A-9495-78D7F8BD7F59}"/>
              </a:ext>
            </a:extLst>
          </p:cNvPr>
          <p:cNvGrpSpPr/>
          <p:nvPr userDrawn="1"/>
        </p:nvGrpSpPr>
        <p:grpSpPr>
          <a:xfrm>
            <a:off x="1460090" y="-28400"/>
            <a:ext cx="6223820" cy="739428"/>
            <a:chOff x="1946787" y="-28400"/>
            <a:chExt cx="8298426" cy="739428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EB6BF7A5-D53E-49A5-AC8B-2C0E2764F356}"/>
                </a:ext>
              </a:extLst>
            </p:cNvPr>
            <p:cNvSpPr/>
            <p:nvPr/>
          </p:nvSpPr>
          <p:spPr>
            <a:xfrm>
              <a:off x="1946787" y="0"/>
              <a:ext cx="8298426" cy="711028"/>
            </a:xfrm>
            <a:custGeom>
              <a:avLst/>
              <a:gdLst>
                <a:gd name="connsiteX0" fmla="*/ 0 w 7787148"/>
                <a:gd name="connsiteY0" fmla="*/ 0 h 691364"/>
                <a:gd name="connsiteX1" fmla="*/ 7787148 w 7787148"/>
                <a:gd name="connsiteY1" fmla="*/ 0 h 691364"/>
                <a:gd name="connsiteX2" fmla="*/ 7787148 w 7787148"/>
                <a:gd name="connsiteY2" fmla="*/ 691364 h 691364"/>
                <a:gd name="connsiteX3" fmla="*/ 0 w 7787148"/>
                <a:gd name="connsiteY3" fmla="*/ 691364 h 691364"/>
                <a:gd name="connsiteX4" fmla="*/ 0 w 7787148"/>
                <a:gd name="connsiteY4" fmla="*/ 0 h 691364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0 w 7787148"/>
                <a:gd name="connsiteY3" fmla="*/ 691364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583700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7148" h="711028">
                  <a:moveTo>
                    <a:pt x="0" y="0"/>
                  </a:moveTo>
                  <a:lnTo>
                    <a:pt x="7787148" y="0"/>
                  </a:lnTo>
                  <a:lnTo>
                    <a:pt x="7583700" y="711028"/>
                  </a:lnTo>
                  <a:lnTo>
                    <a:pt x="226142" y="681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9C90E53-17D0-4FF3-829B-F60FA7787275}"/>
                </a:ext>
              </a:extLst>
            </p:cNvPr>
            <p:cNvSpPr/>
            <p:nvPr/>
          </p:nvSpPr>
          <p:spPr>
            <a:xfrm rot="10800000">
              <a:off x="2223407" y="-28400"/>
              <a:ext cx="7745186" cy="711028"/>
            </a:xfrm>
            <a:custGeom>
              <a:avLst/>
              <a:gdLst>
                <a:gd name="connsiteX0" fmla="*/ 0 w 7787148"/>
                <a:gd name="connsiteY0" fmla="*/ 0 h 691364"/>
                <a:gd name="connsiteX1" fmla="*/ 7787148 w 7787148"/>
                <a:gd name="connsiteY1" fmla="*/ 0 h 691364"/>
                <a:gd name="connsiteX2" fmla="*/ 7787148 w 7787148"/>
                <a:gd name="connsiteY2" fmla="*/ 691364 h 691364"/>
                <a:gd name="connsiteX3" fmla="*/ 0 w 7787148"/>
                <a:gd name="connsiteY3" fmla="*/ 691364 h 691364"/>
                <a:gd name="connsiteX4" fmla="*/ 0 w 7787148"/>
                <a:gd name="connsiteY4" fmla="*/ 0 h 691364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0 w 7787148"/>
                <a:gd name="connsiteY3" fmla="*/ 691364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583700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7148" h="711028">
                  <a:moveTo>
                    <a:pt x="0" y="0"/>
                  </a:moveTo>
                  <a:lnTo>
                    <a:pt x="7787148" y="0"/>
                  </a:lnTo>
                  <a:lnTo>
                    <a:pt x="7583700" y="711028"/>
                  </a:lnTo>
                  <a:lnTo>
                    <a:pt x="226142" y="68153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lumMod val="55000"/>
                    <a:lumOff val="45000"/>
                  </a:srgbClr>
                </a:gs>
                <a:gs pos="50000">
                  <a:srgbClr val="002060">
                    <a:alpha val="43000"/>
                    <a:lumMod val="77000"/>
                    <a:lumOff val="23000"/>
                  </a:srgbClr>
                </a:gs>
                <a:gs pos="100000">
                  <a:srgbClr val="00206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FF6DEAEC-B4FC-40BC-8F44-2D1EE7118F52}"/>
                </a:ext>
              </a:extLst>
            </p:cNvPr>
            <p:cNvSpPr/>
            <p:nvPr/>
          </p:nvSpPr>
          <p:spPr>
            <a:xfrm>
              <a:off x="2394857" y="0"/>
              <a:ext cx="7402286" cy="711028"/>
            </a:xfrm>
            <a:custGeom>
              <a:avLst/>
              <a:gdLst>
                <a:gd name="connsiteX0" fmla="*/ 0 w 7787148"/>
                <a:gd name="connsiteY0" fmla="*/ 0 h 691364"/>
                <a:gd name="connsiteX1" fmla="*/ 7787148 w 7787148"/>
                <a:gd name="connsiteY1" fmla="*/ 0 h 691364"/>
                <a:gd name="connsiteX2" fmla="*/ 7787148 w 7787148"/>
                <a:gd name="connsiteY2" fmla="*/ 691364 h 691364"/>
                <a:gd name="connsiteX3" fmla="*/ 0 w 7787148"/>
                <a:gd name="connsiteY3" fmla="*/ 691364 h 691364"/>
                <a:gd name="connsiteX4" fmla="*/ 0 w 7787148"/>
                <a:gd name="connsiteY4" fmla="*/ 0 h 691364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0 w 7787148"/>
                <a:gd name="connsiteY3" fmla="*/ 691364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583700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7148" h="711028">
                  <a:moveTo>
                    <a:pt x="0" y="0"/>
                  </a:moveTo>
                  <a:lnTo>
                    <a:pt x="7787148" y="0"/>
                  </a:lnTo>
                  <a:lnTo>
                    <a:pt x="7583700" y="711028"/>
                  </a:lnTo>
                  <a:lnTo>
                    <a:pt x="226142" y="68153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/>
                </a:gs>
                <a:gs pos="50000">
                  <a:srgbClr val="002060">
                    <a:alpha val="43000"/>
                    <a:lumMod val="77000"/>
                    <a:lumOff val="23000"/>
                  </a:srgbClr>
                </a:gs>
                <a:gs pos="100000">
                  <a:srgbClr val="002060"/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F7796E55-184A-4B57-A603-52126408BD92}"/>
                </a:ext>
              </a:extLst>
            </p:cNvPr>
            <p:cNvSpPr/>
            <p:nvPr/>
          </p:nvSpPr>
          <p:spPr>
            <a:xfrm>
              <a:off x="2605548" y="-14199"/>
              <a:ext cx="6980904" cy="711028"/>
            </a:xfrm>
            <a:custGeom>
              <a:avLst/>
              <a:gdLst>
                <a:gd name="connsiteX0" fmla="*/ 0 w 7787148"/>
                <a:gd name="connsiteY0" fmla="*/ 0 h 691364"/>
                <a:gd name="connsiteX1" fmla="*/ 7787148 w 7787148"/>
                <a:gd name="connsiteY1" fmla="*/ 0 h 691364"/>
                <a:gd name="connsiteX2" fmla="*/ 7787148 w 7787148"/>
                <a:gd name="connsiteY2" fmla="*/ 691364 h 691364"/>
                <a:gd name="connsiteX3" fmla="*/ 0 w 7787148"/>
                <a:gd name="connsiteY3" fmla="*/ 691364 h 691364"/>
                <a:gd name="connsiteX4" fmla="*/ 0 w 7787148"/>
                <a:gd name="connsiteY4" fmla="*/ 0 h 691364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0 w 7787148"/>
                <a:gd name="connsiteY3" fmla="*/ 691364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583700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7148" h="711028">
                  <a:moveTo>
                    <a:pt x="0" y="0"/>
                  </a:moveTo>
                  <a:lnTo>
                    <a:pt x="7787148" y="0"/>
                  </a:lnTo>
                  <a:lnTo>
                    <a:pt x="7583700" y="711028"/>
                  </a:lnTo>
                  <a:lnTo>
                    <a:pt x="226142" y="68153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lumMod val="55000"/>
                    <a:lumOff val="45000"/>
                  </a:srgbClr>
                </a:gs>
                <a:gs pos="50000">
                  <a:srgbClr val="002060">
                    <a:alpha val="43000"/>
                    <a:lumMod val="77000"/>
                    <a:lumOff val="23000"/>
                  </a:srgbClr>
                </a:gs>
                <a:gs pos="100000">
                  <a:srgbClr val="00206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AA447D2-A197-4E6C-B1D6-6318172F8B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0441" y="110515"/>
            <a:ext cx="4845533" cy="495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191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8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0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9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7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7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33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5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2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165D0-33EB-43E4-97C5-0F7A471D970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omputer screen with a magnifying glass and a graph&#10;&#10;Description automatically generated">
            <a:extLst>
              <a:ext uri="{FF2B5EF4-FFF2-40B4-BE49-F238E27FC236}">
                <a16:creationId xmlns:a16="http://schemas.microsoft.com/office/drawing/2014/main" id="{81CAB828-8D66-48A9-A10C-E09BAF49DD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0" t="8794" r="15496" b="26277"/>
          <a:stretch/>
        </p:blipFill>
        <p:spPr>
          <a:xfrm>
            <a:off x="7448763" y="1422527"/>
            <a:ext cx="606389" cy="5548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90AD028-2D80-4D27-AC78-60A47D256538}"/>
              </a:ext>
            </a:extLst>
          </p:cNvPr>
          <p:cNvSpPr/>
          <p:nvPr/>
        </p:nvSpPr>
        <p:spPr>
          <a:xfrm>
            <a:off x="23614" y="1073834"/>
            <a:ext cx="1878326" cy="535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D517E6-EDF1-40CC-9E17-2661702E8FB1}"/>
              </a:ext>
            </a:extLst>
          </p:cNvPr>
          <p:cNvGrpSpPr/>
          <p:nvPr/>
        </p:nvGrpSpPr>
        <p:grpSpPr>
          <a:xfrm>
            <a:off x="6181691" y="2889341"/>
            <a:ext cx="2080658" cy="1048559"/>
            <a:chOff x="6800850" y="2303084"/>
            <a:chExt cx="1556036" cy="1201955"/>
          </a:xfrm>
        </p:grpSpPr>
        <p:sp>
          <p:nvSpPr>
            <p:cNvPr id="35" name="Frame 34">
              <a:extLst>
                <a:ext uri="{FF2B5EF4-FFF2-40B4-BE49-F238E27FC236}">
                  <a16:creationId xmlns:a16="http://schemas.microsoft.com/office/drawing/2014/main" id="{D01C648D-DFB9-48B2-A126-B1C932FAC331}"/>
                </a:ext>
              </a:extLst>
            </p:cNvPr>
            <p:cNvSpPr/>
            <p:nvPr/>
          </p:nvSpPr>
          <p:spPr>
            <a:xfrm>
              <a:off x="6800850" y="2503109"/>
              <a:ext cx="1556036" cy="1001930"/>
            </a:xfrm>
            <a:prstGeom prst="frame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tx1"/>
                  </a:solidFill>
                  <a:latin typeface="Franklin Gothic Medium Cond" panose="020B0606030402020204" pitchFamily="34" charset="0"/>
                </a:rPr>
                <a:t>PRESENTASI</a:t>
              </a:r>
            </a:p>
          </p:txBody>
        </p:sp>
        <p:sp>
          <p:nvSpPr>
            <p:cNvPr id="36" name="Flowchart: Off-page Connector 35">
              <a:extLst>
                <a:ext uri="{FF2B5EF4-FFF2-40B4-BE49-F238E27FC236}">
                  <a16:creationId xmlns:a16="http://schemas.microsoft.com/office/drawing/2014/main" id="{5FC57F9C-724C-4004-A04D-E02CD089A6F4}"/>
                </a:ext>
              </a:extLst>
            </p:cNvPr>
            <p:cNvSpPr/>
            <p:nvPr/>
          </p:nvSpPr>
          <p:spPr>
            <a:xfrm>
              <a:off x="6800850" y="2303084"/>
              <a:ext cx="342900" cy="400050"/>
            </a:xfrm>
            <a:prstGeom prst="flowChartOffpageConnector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</p:grpSp>
      <p:sp>
        <p:nvSpPr>
          <p:cNvPr id="44" name="Frame 43">
            <a:extLst>
              <a:ext uri="{FF2B5EF4-FFF2-40B4-BE49-F238E27FC236}">
                <a16:creationId xmlns:a16="http://schemas.microsoft.com/office/drawing/2014/main" id="{36637B26-58AE-444C-B672-AA06F38A8D0B}"/>
              </a:ext>
            </a:extLst>
          </p:cNvPr>
          <p:cNvSpPr/>
          <p:nvPr/>
        </p:nvSpPr>
        <p:spPr>
          <a:xfrm>
            <a:off x="2635073" y="2644055"/>
            <a:ext cx="2050128" cy="799280"/>
          </a:xfrm>
          <a:prstGeom prst="frame">
            <a:avLst/>
          </a:prstGeom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>
                <a:solidFill>
                  <a:schemeClr val="tx1"/>
                </a:solidFill>
                <a:latin typeface="Franklin Gothic Medium Cond" panose="020B0606030402020204" pitchFamily="34" charset="0"/>
              </a:rPr>
              <a:t>Gagal</a:t>
            </a:r>
            <a:endParaRPr lang="en-US" sz="1600" dirty="0">
              <a:solidFill>
                <a:schemeClr val="tx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6F202E-1122-4276-AD11-D1EA3E794BFA}"/>
              </a:ext>
            </a:extLst>
          </p:cNvPr>
          <p:cNvSpPr/>
          <p:nvPr/>
        </p:nvSpPr>
        <p:spPr>
          <a:xfrm>
            <a:off x="341636" y="1024100"/>
            <a:ext cx="1556036" cy="679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0FDEEE-01F3-4F8B-9553-1AEFE7CFEA81}"/>
              </a:ext>
            </a:extLst>
          </p:cNvPr>
          <p:cNvSpPr txBox="1"/>
          <p:nvPr/>
        </p:nvSpPr>
        <p:spPr>
          <a:xfrm>
            <a:off x="1281106" y="81391"/>
            <a:ext cx="64708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b="1" dirty="0">
                <a:solidFill>
                  <a:prstClr val="white"/>
                </a:solidFill>
                <a:latin typeface="Calibri" panose="020F0502020204030204"/>
              </a:rPr>
              <a:t>FLOW PENGAJUAN KARYAWAN TELADAN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1A80789-6F5A-4623-A756-FD928C4E9D1C}"/>
              </a:ext>
            </a:extLst>
          </p:cNvPr>
          <p:cNvGrpSpPr/>
          <p:nvPr/>
        </p:nvGrpSpPr>
        <p:grpSpPr>
          <a:xfrm>
            <a:off x="5684157" y="801303"/>
            <a:ext cx="2988526" cy="1426800"/>
            <a:chOff x="5125532" y="1371042"/>
            <a:chExt cx="2988526" cy="1426800"/>
          </a:xfrm>
          <a:effectLst/>
        </p:grpSpPr>
        <p:sp>
          <p:nvSpPr>
            <p:cNvPr id="32" name="Frame 31">
              <a:extLst>
                <a:ext uri="{FF2B5EF4-FFF2-40B4-BE49-F238E27FC236}">
                  <a16:creationId xmlns:a16="http://schemas.microsoft.com/office/drawing/2014/main" id="{EEB290A1-E002-4E0A-9FA6-6F5CA05E64B9}"/>
                </a:ext>
              </a:extLst>
            </p:cNvPr>
            <p:cNvSpPr/>
            <p:nvPr/>
          </p:nvSpPr>
          <p:spPr>
            <a:xfrm>
              <a:off x="5173108" y="1494214"/>
              <a:ext cx="2940950" cy="1303628"/>
            </a:xfrm>
            <a:prstGeom prst="frame">
              <a:avLst/>
            </a:prstGeom>
            <a:ln w="12700"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>
                <a:solidFill>
                  <a:schemeClr val="tx1"/>
                </a:solidFill>
                <a:latin typeface="Franklin Gothic Medium Cond" panose="020B0606030402020204" pitchFamily="34" charset="0"/>
              </a:endParaRPr>
            </a:p>
          </p:txBody>
        </p:sp>
        <p:sp>
          <p:nvSpPr>
            <p:cNvPr id="33" name="Flowchart: Off-page Connector 32">
              <a:extLst>
                <a:ext uri="{FF2B5EF4-FFF2-40B4-BE49-F238E27FC236}">
                  <a16:creationId xmlns:a16="http://schemas.microsoft.com/office/drawing/2014/main" id="{DD0B0481-3372-4604-88C2-66CD7E263D23}"/>
                </a:ext>
              </a:extLst>
            </p:cNvPr>
            <p:cNvSpPr/>
            <p:nvPr/>
          </p:nvSpPr>
          <p:spPr>
            <a:xfrm>
              <a:off x="5125532" y="1371042"/>
              <a:ext cx="342900" cy="400050"/>
            </a:xfrm>
            <a:prstGeom prst="flowChartOffpageConnector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4FC3DE0-B271-466B-9E55-AD2E91DB8330}"/>
              </a:ext>
            </a:extLst>
          </p:cNvPr>
          <p:cNvGrpSpPr/>
          <p:nvPr/>
        </p:nvGrpSpPr>
        <p:grpSpPr>
          <a:xfrm>
            <a:off x="375770" y="911107"/>
            <a:ext cx="1589810" cy="1205057"/>
            <a:chOff x="508719" y="2413794"/>
            <a:chExt cx="1589810" cy="1205057"/>
          </a:xfrm>
          <a:effectLst/>
        </p:grpSpPr>
        <p:sp>
          <p:nvSpPr>
            <p:cNvPr id="48" name="Frame 47">
              <a:extLst>
                <a:ext uri="{FF2B5EF4-FFF2-40B4-BE49-F238E27FC236}">
                  <a16:creationId xmlns:a16="http://schemas.microsoft.com/office/drawing/2014/main" id="{0E492449-388F-4FA8-B1C9-34B3A49D5EB7}"/>
                </a:ext>
              </a:extLst>
            </p:cNvPr>
            <p:cNvSpPr/>
            <p:nvPr/>
          </p:nvSpPr>
          <p:spPr>
            <a:xfrm>
              <a:off x="508720" y="2616922"/>
              <a:ext cx="1589809" cy="1001929"/>
            </a:xfrm>
            <a:prstGeom prst="frame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1"/>
                  </a:solidFill>
                  <a:latin typeface="Franklin Gothic Medium Cond" panose="020B0606030402020204" pitchFamily="34" charset="0"/>
                </a:rPr>
                <a:t>PENGAJUAN OLEH MANAGER</a:t>
              </a:r>
            </a:p>
          </p:txBody>
        </p:sp>
        <p:sp>
          <p:nvSpPr>
            <p:cNvPr id="49" name="Flowchart: Off-page Connector 48">
              <a:extLst>
                <a:ext uri="{FF2B5EF4-FFF2-40B4-BE49-F238E27FC236}">
                  <a16:creationId xmlns:a16="http://schemas.microsoft.com/office/drawing/2014/main" id="{3B8C2AC6-104B-4A10-B810-788A5EB9F8E0}"/>
                </a:ext>
              </a:extLst>
            </p:cNvPr>
            <p:cNvSpPr/>
            <p:nvPr/>
          </p:nvSpPr>
          <p:spPr>
            <a:xfrm>
              <a:off x="508719" y="2413794"/>
              <a:ext cx="342900" cy="400050"/>
            </a:xfrm>
            <a:prstGeom prst="flowChartOffpageConnector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F1434C45-562C-4DF9-A27B-9BD410663FCB}"/>
              </a:ext>
            </a:extLst>
          </p:cNvPr>
          <p:cNvSpPr txBox="1"/>
          <p:nvPr/>
        </p:nvSpPr>
        <p:spPr>
          <a:xfrm>
            <a:off x="5922891" y="1045386"/>
            <a:ext cx="2558633" cy="1077218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Franklin Gothic Medium Cond" panose="020B0606030402020204" pitchFamily="34" charset="0"/>
              </a:rPr>
              <a:t>SELEKSI TINGKAT PERUSAHAAN</a:t>
            </a:r>
          </a:p>
          <a:p>
            <a:r>
              <a:rPr lang="en-US" sz="1600" dirty="0">
                <a:latin typeface="Franklin Gothic Medium Cond" panose="020B0606030402020204" pitchFamily="34" charset="0"/>
              </a:rPr>
              <a:t>1. ADMINISTRASI</a:t>
            </a:r>
          </a:p>
          <a:p>
            <a:r>
              <a:rPr lang="en-US" sz="1600" dirty="0">
                <a:latin typeface="Franklin Gothic Medium Cond" panose="020B0606030402020204" pitchFamily="34" charset="0"/>
              </a:rPr>
              <a:t>2. TES TULIS</a:t>
            </a:r>
          </a:p>
          <a:p>
            <a:r>
              <a:rPr lang="en-US" sz="1600" dirty="0">
                <a:latin typeface="Franklin Gothic Medium Cond" panose="020B0606030402020204" pitchFamily="34" charset="0"/>
              </a:rPr>
              <a:t>3. KUESIONER</a:t>
            </a:r>
            <a:endParaRPr lang="en-US" sz="1200" dirty="0">
              <a:latin typeface="Franklin Gothic Medium Cond" panose="020B06060304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073954-1206-436A-9D82-34B10B5F72BE}"/>
              </a:ext>
            </a:extLst>
          </p:cNvPr>
          <p:cNvSpPr txBox="1"/>
          <p:nvPr/>
        </p:nvSpPr>
        <p:spPr>
          <a:xfrm>
            <a:off x="4978179" y="3831541"/>
            <a:ext cx="758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GAGAL</a:t>
            </a:r>
            <a:endParaRPr lang="en-ID" sz="12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C4607B-E765-4E96-8CE2-F2D33F7B7A18}"/>
              </a:ext>
            </a:extLst>
          </p:cNvPr>
          <p:cNvSpPr txBox="1"/>
          <p:nvPr/>
        </p:nvSpPr>
        <p:spPr>
          <a:xfrm>
            <a:off x="3088438" y="2277420"/>
            <a:ext cx="56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TIDAK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SESUAI</a:t>
            </a:r>
            <a:endParaRPr lang="en-ID" sz="1000" b="1" dirty="0">
              <a:solidFill>
                <a:srgbClr val="FF0000"/>
              </a:solidFill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609C402-A054-44A2-BE23-435919E4F89D}"/>
              </a:ext>
            </a:extLst>
          </p:cNvPr>
          <p:cNvCxnSpPr>
            <a:cxnSpLocks/>
            <a:stCxn id="117" idx="0"/>
            <a:endCxn id="35" idx="1"/>
          </p:cNvCxnSpPr>
          <p:nvPr/>
        </p:nvCxnSpPr>
        <p:spPr>
          <a:xfrm rot="5400000" flipH="1" flipV="1">
            <a:off x="5477075" y="3659970"/>
            <a:ext cx="863717" cy="545516"/>
          </a:xfrm>
          <a:prstGeom prst="bentConnector2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C989401-2543-43C0-A341-1F8FB962B819}"/>
              </a:ext>
            </a:extLst>
          </p:cNvPr>
          <p:cNvCxnSpPr>
            <a:cxnSpLocks/>
            <a:stCxn id="35" idx="2"/>
            <a:endCxn id="117" idx="5"/>
          </p:cNvCxnSpPr>
          <p:nvPr/>
        </p:nvCxnSpPr>
        <p:spPr>
          <a:xfrm rot="5400000">
            <a:off x="6129267" y="3946821"/>
            <a:ext cx="1101675" cy="1083832"/>
          </a:xfrm>
          <a:prstGeom prst="bentConnector2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0D358B5-8155-4CD2-85D1-6B2A9B5C937E}"/>
              </a:ext>
            </a:extLst>
          </p:cNvPr>
          <p:cNvCxnSpPr>
            <a:cxnSpLocks/>
            <a:stCxn id="123" idx="3"/>
            <a:endCxn id="44" idx="0"/>
          </p:cNvCxnSpPr>
          <p:nvPr/>
        </p:nvCxnSpPr>
        <p:spPr>
          <a:xfrm flipH="1">
            <a:off x="3660137" y="2184520"/>
            <a:ext cx="1" cy="459535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F0AA16B-3D36-4F38-BE46-C98C007712D3}"/>
              </a:ext>
            </a:extLst>
          </p:cNvPr>
          <p:cNvCxnSpPr>
            <a:cxnSpLocks/>
            <a:stCxn id="123" idx="5"/>
            <a:endCxn id="32" idx="1"/>
          </p:cNvCxnSpPr>
          <p:nvPr/>
        </p:nvCxnSpPr>
        <p:spPr>
          <a:xfrm flipV="1">
            <a:off x="4198471" y="1576289"/>
            <a:ext cx="1533262" cy="4540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5B509D2-7615-449B-9359-5C5E2907939C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>
            <a:off x="7202208" y="2228103"/>
            <a:ext cx="19812" cy="835735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11990E2-66B7-49EC-8BB1-34E0DE10E59C}"/>
              </a:ext>
            </a:extLst>
          </p:cNvPr>
          <p:cNvCxnSpPr>
            <a:cxnSpLocks/>
            <a:stCxn id="48" idx="3"/>
            <a:endCxn id="123" idx="1"/>
          </p:cNvCxnSpPr>
          <p:nvPr/>
        </p:nvCxnSpPr>
        <p:spPr>
          <a:xfrm>
            <a:off x="1965580" y="1615200"/>
            <a:ext cx="1156224" cy="6489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9C0C4654-0DF7-4406-8C77-CC52EF4A02B8}"/>
              </a:ext>
            </a:extLst>
          </p:cNvPr>
          <p:cNvSpPr txBox="1"/>
          <p:nvPr/>
        </p:nvSpPr>
        <p:spPr>
          <a:xfrm>
            <a:off x="4585779" y="1292664"/>
            <a:ext cx="6906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SESUAI</a:t>
            </a:r>
            <a:endParaRPr lang="en-ID" sz="1050" b="1" dirty="0"/>
          </a:p>
        </p:txBody>
      </p:sp>
      <p:sp>
        <p:nvSpPr>
          <p:cNvPr id="117" name="Isosceles Triangle 116">
            <a:extLst>
              <a:ext uri="{FF2B5EF4-FFF2-40B4-BE49-F238E27FC236}">
                <a16:creationId xmlns:a16="http://schemas.microsoft.com/office/drawing/2014/main" id="{923BD439-4118-4D03-AA1C-9C68BE19A513}"/>
              </a:ext>
            </a:extLst>
          </p:cNvPr>
          <p:cNvSpPr/>
          <p:nvPr/>
        </p:nvSpPr>
        <p:spPr>
          <a:xfrm>
            <a:off x="4632148" y="4364586"/>
            <a:ext cx="2008053" cy="1349978"/>
          </a:xfrm>
          <a:prstGeom prst="triangle">
            <a:avLst/>
          </a:prstGeom>
          <a:noFill/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D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A81756A-EA8A-4D0E-A696-CDA49DACA150}"/>
              </a:ext>
            </a:extLst>
          </p:cNvPr>
          <p:cNvSpPr txBox="1"/>
          <p:nvPr/>
        </p:nvSpPr>
        <p:spPr>
          <a:xfrm>
            <a:off x="4958287" y="4997670"/>
            <a:ext cx="1263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Franklin Gothic Medium" panose="020B0603020102020204" pitchFamily="34" charset="0"/>
              </a:rPr>
              <a:t>JUDGMENT TRAINER</a:t>
            </a:r>
            <a:endParaRPr lang="en-ID" sz="1600" dirty="0">
              <a:latin typeface="Franklin Gothic Medium" panose="020B0603020102020204" pitchFamily="34" charset="0"/>
            </a:endParaRPr>
          </a:p>
        </p:txBody>
      </p:sp>
      <p:sp>
        <p:nvSpPr>
          <p:cNvPr id="123" name="Isosceles Triangle 122">
            <a:extLst>
              <a:ext uri="{FF2B5EF4-FFF2-40B4-BE49-F238E27FC236}">
                <a16:creationId xmlns:a16="http://schemas.microsoft.com/office/drawing/2014/main" id="{BFB4EFCE-A698-4FFB-A045-DF213964BD3C}"/>
              </a:ext>
            </a:extLst>
          </p:cNvPr>
          <p:cNvSpPr/>
          <p:nvPr/>
        </p:nvSpPr>
        <p:spPr>
          <a:xfrm>
            <a:off x="2583470" y="1058857"/>
            <a:ext cx="2153335" cy="1125663"/>
          </a:xfrm>
          <a:prstGeom prst="triangle">
            <a:avLst/>
          </a:prstGeom>
          <a:noFill/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D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F5FD66E-4C46-4C62-B744-3BB8F245DBE2}"/>
              </a:ext>
            </a:extLst>
          </p:cNvPr>
          <p:cNvSpPr txBox="1"/>
          <p:nvPr/>
        </p:nvSpPr>
        <p:spPr>
          <a:xfrm>
            <a:off x="3033976" y="1514703"/>
            <a:ext cx="12630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Franklin Gothic Medium" panose="020B0603020102020204" pitchFamily="34" charset="0"/>
              </a:rPr>
              <a:t>SELEKSI TINGKAT DIVISI</a:t>
            </a:r>
            <a:endParaRPr lang="en-ID" sz="1300" dirty="0">
              <a:latin typeface="Franklin Gothic Medium" panose="020B0603020102020204" pitchFamily="34" charset="0"/>
            </a:endParaRPr>
          </a:p>
        </p:txBody>
      </p:sp>
      <p:sp>
        <p:nvSpPr>
          <p:cNvPr id="137" name="Flowchart: Off-page Connector 136">
            <a:extLst>
              <a:ext uri="{FF2B5EF4-FFF2-40B4-BE49-F238E27FC236}">
                <a16:creationId xmlns:a16="http://schemas.microsoft.com/office/drawing/2014/main" id="{E3A57467-7E49-46DB-AFF0-C8F21ECF4173}"/>
              </a:ext>
            </a:extLst>
          </p:cNvPr>
          <p:cNvSpPr/>
          <p:nvPr/>
        </p:nvSpPr>
        <p:spPr>
          <a:xfrm>
            <a:off x="3480734" y="1154224"/>
            <a:ext cx="342900" cy="400050"/>
          </a:xfrm>
          <a:prstGeom prst="flowChartOffpage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44" name="Flowchart: Off-page Connector 143">
            <a:extLst>
              <a:ext uri="{FF2B5EF4-FFF2-40B4-BE49-F238E27FC236}">
                <a16:creationId xmlns:a16="http://schemas.microsoft.com/office/drawing/2014/main" id="{C59AC818-8433-425B-B64C-81306B82E863}"/>
              </a:ext>
            </a:extLst>
          </p:cNvPr>
          <p:cNvSpPr/>
          <p:nvPr/>
        </p:nvSpPr>
        <p:spPr>
          <a:xfrm>
            <a:off x="5429293" y="4588078"/>
            <a:ext cx="458510" cy="348995"/>
          </a:xfrm>
          <a:prstGeom prst="flowChartOffpage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146" name="Rectangle: Folded Corner 145">
            <a:extLst>
              <a:ext uri="{FF2B5EF4-FFF2-40B4-BE49-F238E27FC236}">
                <a16:creationId xmlns:a16="http://schemas.microsoft.com/office/drawing/2014/main" id="{DA502604-6BC3-4B38-A951-4AE3AA2BB34A}"/>
              </a:ext>
            </a:extLst>
          </p:cNvPr>
          <p:cNvSpPr/>
          <p:nvPr/>
        </p:nvSpPr>
        <p:spPr>
          <a:xfrm>
            <a:off x="190723" y="3443335"/>
            <a:ext cx="2178563" cy="2484359"/>
          </a:xfrm>
          <a:prstGeom prst="foldedCorner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rtl="0" eaLnBrk="1" fontAlgn="t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kern="1200" dirty="0" err="1">
                <a:solidFill>
                  <a:srgbClr val="000000"/>
                </a:solidFill>
                <a:effectLst/>
                <a:latin typeface="Franklin Gothic Medium" panose="020B0603020102020204" pitchFamily="34" charset="0"/>
                <a:cs typeface="Times New Roman" panose="02020603050405020304" pitchFamily="18" charset="0"/>
              </a:rPr>
              <a:t>Kriteria</a:t>
            </a:r>
            <a:r>
              <a:rPr lang="en-US" sz="1100" b="0" i="0" u="none" strike="noStrike" kern="1200" dirty="0">
                <a:solidFill>
                  <a:srgbClr val="000000"/>
                </a:solidFill>
                <a:effectLst/>
                <a:latin typeface="Franklin Gothic Medium" panose="020B0603020102020204" pitchFamily="34" charset="0"/>
                <a:cs typeface="Times New Roman" panose="02020603050405020304" pitchFamily="18" charset="0"/>
              </a:rPr>
              <a:t> Trainer</a:t>
            </a:r>
            <a:endParaRPr lang="en-ID" sz="1100" b="0" i="0" u="none" strike="noStrike" dirty="0">
              <a:effectLst/>
              <a:latin typeface="Franklin Gothic Medium" panose="020B0603020102020204" pitchFamily="34" charset="0"/>
            </a:endParaRPr>
          </a:p>
          <a:p>
            <a:pPr marL="283464" indent="-283464" rtl="0" eaLnBrk="1" fontAlgn="t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D" sz="11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660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1457</TotalTime>
  <Words>38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Franklin Gothic Medium</vt:lpstr>
      <vt:lpstr>Franklin Gothic Medium Cond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LUCKY ESA PUTERI</dc:creator>
  <cp:lastModifiedBy>Boby Adhi Sanjaya</cp:lastModifiedBy>
  <cp:revision>54</cp:revision>
  <dcterms:created xsi:type="dcterms:W3CDTF">2023-08-16T04:23:45Z</dcterms:created>
  <dcterms:modified xsi:type="dcterms:W3CDTF">2023-10-11T09:22:58Z</dcterms:modified>
</cp:coreProperties>
</file>