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lementary Overview Of License In India - iPleaders">
            <a:extLst>
              <a:ext uri="{FF2B5EF4-FFF2-40B4-BE49-F238E27FC236}">
                <a16:creationId xmlns:a16="http://schemas.microsoft.com/office/drawing/2014/main" id="{729A4626-EC9B-4F0E-97BD-CC50B2CF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65" y="4038608"/>
            <a:ext cx="650148" cy="6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omputer screen with a magnifying glass and a graph&#10;&#10;Description automatically generated">
            <a:extLst>
              <a:ext uri="{FF2B5EF4-FFF2-40B4-BE49-F238E27FC236}">
                <a16:creationId xmlns:a16="http://schemas.microsoft.com/office/drawing/2014/main" id="{81CAB828-8D66-48A9-A10C-E09BAF49D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8794" r="15496" b="26277"/>
          <a:stretch/>
        </p:blipFill>
        <p:spPr>
          <a:xfrm>
            <a:off x="4135213" y="1758115"/>
            <a:ext cx="966057" cy="883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23614" y="1073834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6124870" y="2932010"/>
            <a:ext cx="2137479" cy="1106597"/>
            <a:chOff x="6758356" y="2347710"/>
            <a:chExt cx="1598530" cy="1157329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>
                <a:gd name="adj1" fmla="val 7542"/>
              </a:avLst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758356" y="2347710"/>
              <a:ext cx="270709" cy="345243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44" name="Frame 43">
            <a:extLst>
              <a:ext uri="{FF2B5EF4-FFF2-40B4-BE49-F238E27FC236}">
                <a16:creationId xmlns:a16="http://schemas.microsoft.com/office/drawing/2014/main" id="{36637B26-58AE-444C-B672-AA06F38A8D0B}"/>
              </a:ext>
            </a:extLst>
          </p:cNvPr>
          <p:cNvSpPr/>
          <p:nvPr/>
        </p:nvSpPr>
        <p:spPr>
          <a:xfrm>
            <a:off x="2635073" y="3013981"/>
            <a:ext cx="2050128" cy="799280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INFORMASI KE USER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341636" y="1024100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81106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PENGAJUAN INTERNAL TRAINER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A80789-6F5A-4623-A756-FD928C4E9D1C}"/>
              </a:ext>
            </a:extLst>
          </p:cNvPr>
          <p:cNvGrpSpPr/>
          <p:nvPr/>
        </p:nvGrpSpPr>
        <p:grpSpPr>
          <a:xfrm>
            <a:off x="5703969" y="836367"/>
            <a:ext cx="2988526" cy="1426800"/>
            <a:chOff x="5125532" y="1371042"/>
            <a:chExt cx="2988526" cy="1426800"/>
          </a:xfrm>
          <a:effectLst/>
        </p:grpSpPr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EEB290A1-E002-4E0A-9FA6-6F5CA05E64B9}"/>
                </a:ext>
              </a:extLst>
            </p:cNvPr>
            <p:cNvSpPr/>
            <p:nvPr/>
          </p:nvSpPr>
          <p:spPr>
            <a:xfrm>
              <a:off x="5173108" y="1494214"/>
              <a:ext cx="2940950" cy="1303628"/>
            </a:xfrm>
            <a:prstGeom prst="frame">
              <a:avLst>
                <a:gd name="adj1" fmla="val 7945"/>
              </a:avLst>
            </a:prstGeom>
            <a:ln w="127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33" name="Flowchart: Off-page Connector 32">
              <a:extLst>
                <a:ext uri="{FF2B5EF4-FFF2-40B4-BE49-F238E27FC236}">
                  <a16:creationId xmlns:a16="http://schemas.microsoft.com/office/drawing/2014/main" id="{DD0B0481-3372-4604-88C2-66CD7E263D23}"/>
                </a:ext>
              </a:extLst>
            </p:cNvPr>
            <p:cNvSpPr/>
            <p:nvPr/>
          </p:nvSpPr>
          <p:spPr>
            <a:xfrm>
              <a:off x="5125532" y="1371042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375770" y="911107"/>
            <a:ext cx="1589810" cy="1205057"/>
            <a:chOff x="508719" y="2413794"/>
            <a:chExt cx="1589810" cy="1205057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1434C45-562C-4DF9-A27B-9BD410663FCB}"/>
              </a:ext>
            </a:extLst>
          </p:cNvPr>
          <p:cNvSpPr txBox="1"/>
          <p:nvPr/>
        </p:nvSpPr>
        <p:spPr>
          <a:xfrm>
            <a:off x="5984467" y="1076757"/>
            <a:ext cx="2382368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Franklin Gothic Medium Cond" panose="020B0606030402020204" pitchFamily="34" charset="0"/>
              </a:rPr>
              <a:t>Training </a:t>
            </a:r>
            <a:r>
              <a:rPr lang="en-US" sz="1600" dirty="0" err="1">
                <a:latin typeface="Franklin Gothic Medium Cond" panose="020B0606030402020204" pitchFamily="34" charset="0"/>
              </a:rPr>
              <a:t>pembekalan</a:t>
            </a:r>
            <a:r>
              <a:rPr lang="en-US" sz="1600" dirty="0">
                <a:latin typeface="Franklin Gothic Medium Cond" panose="020B0606030402020204" pitchFamily="34" charset="0"/>
              </a:rPr>
              <a:t> Trainer: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Franklin Gothic Medium Cond" panose="020B0606030402020204" pitchFamily="34" charset="0"/>
              </a:rPr>
              <a:t>Training of Trainer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TWI-JI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    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Tambahan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untuk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 trainer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hardskill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73954-1206-436A-9D82-34B10B5F72BE}"/>
              </a:ext>
            </a:extLst>
          </p:cNvPr>
          <p:cNvSpPr txBox="1"/>
          <p:nvPr/>
        </p:nvSpPr>
        <p:spPr>
          <a:xfrm>
            <a:off x="5101270" y="3792063"/>
            <a:ext cx="697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GAGAL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C4607B-E765-4E96-8CE2-F2D33F7B7A18}"/>
              </a:ext>
            </a:extLst>
          </p:cNvPr>
          <p:cNvSpPr txBox="1"/>
          <p:nvPr/>
        </p:nvSpPr>
        <p:spPr>
          <a:xfrm>
            <a:off x="3088438" y="2277420"/>
            <a:ext cx="56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TIDAK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SESUAI</a:t>
            </a:r>
            <a:endParaRPr lang="en-ID" sz="1000" b="1" dirty="0">
              <a:solidFill>
                <a:srgbClr val="FF0000"/>
              </a:solidFill>
            </a:endParaRPr>
          </a:p>
        </p:txBody>
      </p:sp>
      <p:sp>
        <p:nvSpPr>
          <p:cNvPr id="68" name="Frame 67">
            <a:extLst>
              <a:ext uri="{FF2B5EF4-FFF2-40B4-BE49-F238E27FC236}">
                <a16:creationId xmlns:a16="http://schemas.microsoft.com/office/drawing/2014/main" id="{A541A8EB-9FEF-4213-A0B0-D42E367EADD7}"/>
              </a:ext>
            </a:extLst>
          </p:cNvPr>
          <p:cNvSpPr/>
          <p:nvPr/>
        </p:nvSpPr>
        <p:spPr>
          <a:xfrm>
            <a:off x="2503872" y="4627167"/>
            <a:ext cx="1703456" cy="874062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INFORMASI KELULUSAN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09C402-A054-44A2-BE23-435919E4F89D}"/>
              </a:ext>
            </a:extLst>
          </p:cNvPr>
          <p:cNvCxnSpPr>
            <a:cxnSpLocks/>
            <a:stCxn id="117" idx="0"/>
            <a:endCxn id="35" idx="1"/>
          </p:cNvCxnSpPr>
          <p:nvPr/>
        </p:nvCxnSpPr>
        <p:spPr>
          <a:xfrm rot="5400000" flipH="1" flipV="1">
            <a:off x="5461758" y="3750914"/>
            <a:ext cx="911245" cy="528622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989401-2543-43C0-A341-1F8FB962B819}"/>
              </a:ext>
            </a:extLst>
          </p:cNvPr>
          <p:cNvCxnSpPr>
            <a:cxnSpLocks/>
            <a:stCxn id="35" idx="2"/>
            <a:endCxn id="117" idx="3"/>
          </p:cNvCxnSpPr>
          <p:nvPr/>
        </p:nvCxnSpPr>
        <p:spPr>
          <a:xfrm rot="5400000">
            <a:off x="6362261" y="4204438"/>
            <a:ext cx="1025591" cy="693929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2F66AA-452F-4FA7-9493-7B6C56DA663D}"/>
              </a:ext>
            </a:extLst>
          </p:cNvPr>
          <p:cNvCxnSpPr>
            <a:cxnSpLocks/>
            <a:stCxn id="117" idx="1"/>
            <a:endCxn id="68" idx="3"/>
          </p:cNvCxnSpPr>
          <p:nvPr/>
        </p:nvCxnSpPr>
        <p:spPr>
          <a:xfrm flipH="1">
            <a:off x="4207328" y="5064198"/>
            <a:ext cx="570719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BA0D401-1D25-4820-B5D1-024AFECEE407}"/>
              </a:ext>
            </a:extLst>
          </p:cNvPr>
          <p:cNvSpPr txBox="1"/>
          <p:nvPr/>
        </p:nvSpPr>
        <p:spPr>
          <a:xfrm>
            <a:off x="4442938" y="4706458"/>
            <a:ext cx="604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en-US" dirty="0"/>
              <a:t>LULUS</a:t>
            </a:r>
            <a:endParaRPr lang="en-ID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D358B5-8155-4CD2-85D1-6B2A9B5C937E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660137" y="2184520"/>
            <a:ext cx="1" cy="82946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F0AA16B-3D36-4F38-BE46-C98C007712D3}"/>
              </a:ext>
            </a:extLst>
          </p:cNvPr>
          <p:cNvCxnSpPr>
            <a:cxnSpLocks/>
            <a:stCxn id="123" idx="3"/>
            <a:endCxn id="32" idx="1"/>
          </p:cNvCxnSpPr>
          <p:nvPr/>
        </p:nvCxnSpPr>
        <p:spPr>
          <a:xfrm flipV="1">
            <a:off x="4736805" y="1611353"/>
            <a:ext cx="1014740" cy="1033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B509D2-7615-449B-9359-5C5E2907939C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222020" y="2263167"/>
            <a:ext cx="0" cy="81743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11990E2-66B7-49EC-8BB1-34E0DE10E59C}"/>
              </a:ext>
            </a:extLst>
          </p:cNvPr>
          <p:cNvCxnSpPr>
            <a:cxnSpLocks/>
            <a:stCxn id="48" idx="3"/>
            <a:endCxn id="123" idx="1"/>
          </p:cNvCxnSpPr>
          <p:nvPr/>
        </p:nvCxnSpPr>
        <p:spPr>
          <a:xfrm>
            <a:off x="1965580" y="1615200"/>
            <a:ext cx="617890" cy="648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C0C4654-0DF7-4406-8C77-CC52EF4A02B8}"/>
              </a:ext>
            </a:extLst>
          </p:cNvPr>
          <p:cNvSpPr txBox="1"/>
          <p:nvPr/>
        </p:nvSpPr>
        <p:spPr>
          <a:xfrm>
            <a:off x="4719913" y="1253385"/>
            <a:ext cx="69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SESUAI</a:t>
            </a:r>
            <a:endParaRPr lang="en-ID" sz="1050" b="1" dirty="0"/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923BD439-4118-4D03-AA1C-9C68BE19A513}"/>
              </a:ext>
            </a:extLst>
          </p:cNvPr>
          <p:cNvSpPr/>
          <p:nvPr/>
        </p:nvSpPr>
        <p:spPr>
          <a:xfrm>
            <a:off x="4778047" y="4470847"/>
            <a:ext cx="1750044" cy="1186702"/>
          </a:xfrm>
          <a:prstGeom prst="flowChartDecision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81756A-EA8A-4D0E-A696-CDA49DACA150}"/>
              </a:ext>
            </a:extLst>
          </p:cNvPr>
          <p:cNvSpPr txBox="1"/>
          <p:nvPr/>
        </p:nvSpPr>
        <p:spPr>
          <a:xfrm>
            <a:off x="5013657" y="4794919"/>
            <a:ext cx="126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JUDGEMENT</a:t>
            </a:r>
          </a:p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KELULUSAN</a:t>
            </a:r>
            <a:endParaRPr lang="en-ID" sz="1400" dirty="0">
              <a:latin typeface="Franklin Gothic Medium" panose="020B0603020102020204" pitchFamily="34" charset="0"/>
            </a:endParaRP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BFB4EFCE-A698-4FFB-A045-DF213964BD3C}"/>
              </a:ext>
            </a:extLst>
          </p:cNvPr>
          <p:cNvSpPr/>
          <p:nvPr/>
        </p:nvSpPr>
        <p:spPr>
          <a:xfrm>
            <a:off x="2583470" y="1058857"/>
            <a:ext cx="2153335" cy="1125663"/>
          </a:xfrm>
          <a:prstGeom prst="diamond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5FD66E-4C46-4C62-B744-3BB8F245DBE2}"/>
              </a:ext>
            </a:extLst>
          </p:cNvPr>
          <p:cNvSpPr txBox="1"/>
          <p:nvPr/>
        </p:nvSpPr>
        <p:spPr>
          <a:xfrm>
            <a:off x="3044199" y="1297702"/>
            <a:ext cx="12630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Franklin Gothic Medium" panose="020B0603020102020204" pitchFamily="34" charset="0"/>
              </a:rPr>
              <a:t>PENGECEKAN KRITERIA OLEH HRD</a:t>
            </a:r>
            <a:endParaRPr lang="en-ID" sz="1300" dirty="0">
              <a:latin typeface="Franklin Gothic Medium" panose="020B0603020102020204" pitchFamily="34" charset="0"/>
            </a:endParaRPr>
          </a:p>
        </p:txBody>
      </p:sp>
      <p:sp>
        <p:nvSpPr>
          <p:cNvPr id="137" name="Flowchart: Off-page Connector 136">
            <a:extLst>
              <a:ext uri="{FF2B5EF4-FFF2-40B4-BE49-F238E27FC236}">
                <a16:creationId xmlns:a16="http://schemas.microsoft.com/office/drawing/2014/main" id="{E3A57467-7E49-46DB-AFF0-C8F21ECF4173}"/>
              </a:ext>
            </a:extLst>
          </p:cNvPr>
          <p:cNvSpPr/>
          <p:nvPr/>
        </p:nvSpPr>
        <p:spPr>
          <a:xfrm>
            <a:off x="3488687" y="780762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4" name="Flowchart: Off-page Connector 143">
            <a:extLst>
              <a:ext uri="{FF2B5EF4-FFF2-40B4-BE49-F238E27FC236}">
                <a16:creationId xmlns:a16="http://schemas.microsoft.com/office/drawing/2014/main" id="{C59AC818-8433-425B-B64C-81306B82E863}"/>
              </a:ext>
            </a:extLst>
          </p:cNvPr>
          <p:cNvSpPr/>
          <p:nvPr/>
        </p:nvSpPr>
        <p:spPr>
          <a:xfrm>
            <a:off x="5486208" y="4365262"/>
            <a:ext cx="333721" cy="378263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5" name="Flowchart: Off-page Connector 144">
            <a:extLst>
              <a:ext uri="{FF2B5EF4-FFF2-40B4-BE49-F238E27FC236}">
                <a16:creationId xmlns:a16="http://schemas.microsoft.com/office/drawing/2014/main" id="{90542F22-08E6-4990-AB55-DEB7ECFF8472}"/>
              </a:ext>
            </a:extLst>
          </p:cNvPr>
          <p:cNvSpPr/>
          <p:nvPr/>
        </p:nvSpPr>
        <p:spPr>
          <a:xfrm>
            <a:off x="2470940" y="4484421"/>
            <a:ext cx="371291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46" name="Rectangle: Folded Corner 145">
            <a:extLst>
              <a:ext uri="{FF2B5EF4-FFF2-40B4-BE49-F238E27FC236}">
                <a16:creationId xmlns:a16="http://schemas.microsoft.com/office/drawing/2014/main" id="{DA502604-6BC3-4B38-A951-4AE3AA2BB34A}"/>
              </a:ext>
            </a:extLst>
          </p:cNvPr>
          <p:cNvSpPr/>
          <p:nvPr/>
        </p:nvSpPr>
        <p:spPr>
          <a:xfrm>
            <a:off x="124822" y="4120162"/>
            <a:ext cx="2178563" cy="2484359"/>
          </a:xfrm>
          <a:prstGeom prst="foldedCorner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kern="120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Kriteria</a:t>
            </a:r>
            <a:r>
              <a:rPr lang="en-US" sz="1100" b="1" i="0" u="none" strike="noStrike" kern="12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Internal Trainer :</a:t>
            </a:r>
            <a:endParaRPr lang="en-ID" sz="1100" b="1" i="0" u="none" strike="noStrike" dirty="0">
              <a:effectLst/>
              <a:latin typeface="Franklin Gothic Medium" panose="020B0603020102020204" pitchFamily="34" charset="0"/>
            </a:endParaRPr>
          </a:p>
          <a:p>
            <a:pPr marL="283464" indent="-283464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Min. Senior Opt. (OP-5)</a:t>
            </a:r>
            <a:endParaRPr lang="en-ID" sz="1100" dirty="0">
              <a:latin typeface="Franklin Gothic Medium" panose="020B0603020102020204" pitchFamily="34" charset="0"/>
            </a:endParaRPr>
          </a:p>
          <a:p>
            <a:pPr marL="283464" indent="-283464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Menguasai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modul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atau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subjek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yang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diajarkan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,</a:t>
            </a:r>
          </a:p>
          <a:p>
            <a:pPr marL="283464" indent="-283464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prosentase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kehadiran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kerja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90%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6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bulan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kern="1200" baseline="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terakhir</a:t>
            </a:r>
            <a:r>
              <a:rPr lang="en-US" sz="1100" b="0" i="0" u="none" strike="noStrike" kern="120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.</a:t>
            </a:r>
            <a:endParaRPr lang="en-ID" sz="1100" b="0" i="0" u="none" strike="noStrike" dirty="0">
              <a:effectLst/>
              <a:latin typeface="Franklin Gothic Medium" panose="020B06030201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55C4430-744C-4380-A84A-89F02964F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50" r="6822"/>
          <a:stretch/>
        </p:blipFill>
        <p:spPr bwMode="auto">
          <a:xfrm>
            <a:off x="7412615" y="2323153"/>
            <a:ext cx="1266516" cy="6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CAB722-EE33-4DBE-958D-76F9A119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7" y="4981975"/>
            <a:ext cx="1029408" cy="76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374D23CA-E8D9-4365-A6E1-AB4DE65E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7" y="4118259"/>
            <a:ext cx="1029408" cy="77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0044E5C-67E2-4B0E-B164-903DB15A9775}"/>
              </a:ext>
            </a:extLst>
          </p:cNvPr>
          <p:cNvSpPr txBox="1"/>
          <p:nvPr/>
        </p:nvSpPr>
        <p:spPr>
          <a:xfrm>
            <a:off x="-154955" y="1262301"/>
            <a:ext cx="271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PENGAJUAN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INTERNAL TRAINER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OLEH USER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38A03C-F80E-45CB-9C50-C9DC328CD4B2}"/>
              </a:ext>
            </a:extLst>
          </p:cNvPr>
          <p:cNvSpPr txBox="1"/>
          <p:nvPr/>
        </p:nvSpPr>
        <p:spPr>
          <a:xfrm>
            <a:off x="6297779" y="3115949"/>
            <a:ext cx="1870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</a:t>
            </a:r>
          </a:p>
          <a:p>
            <a:pPr marL="266700" indent="-266700">
              <a:buAutoNum type="alphaLcPeriod"/>
            </a:pPr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Post test</a:t>
            </a:r>
          </a:p>
          <a:p>
            <a:pPr marL="266700" indent="-266700">
              <a:buAutoNum type="alphaLcPeriod"/>
            </a:pPr>
            <a:r>
              <a:rPr lang="en-US" sz="16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Simulasi</a:t>
            </a:r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mengajar</a:t>
            </a:r>
            <a:endParaRPr lang="en-US" sz="16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65833F-7901-4E79-BE53-DC2C93A6B310}"/>
              </a:ext>
            </a:extLst>
          </p:cNvPr>
          <p:cNvSpPr txBox="1"/>
          <p:nvPr/>
        </p:nvSpPr>
        <p:spPr>
          <a:xfrm>
            <a:off x="812196" y="2092420"/>
            <a:ext cx="69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&lt;START&gt;</a:t>
            </a:r>
            <a:endParaRPr lang="en-ID" sz="1050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19C40-8CBA-4BBE-A64C-926507962F42}"/>
              </a:ext>
            </a:extLst>
          </p:cNvPr>
          <p:cNvSpPr txBox="1"/>
          <p:nvPr/>
        </p:nvSpPr>
        <p:spPr>
          <a:xfrm>
            <a:off x="2874104" y="5517017"/>
            <a:ext cx="943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&lt;FINISHED&gt;</a:t>
            </a:r>
            <a:endParaRPr lang="en-ID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23614" y="1073834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314626" y="-30540"/>
            <a:ext cx="647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FLOW PENGAJUAN INTERPRETER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(PENERJEMAH BAHASA JEPANG)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3B2262-E358-4941-AE2C-6EDB2E34A5ED}"/>
              </a:ext>
            </a:extLst>
          </p:cNvPr>
          <p:cNvGrpSpPr/>
          <p:nvPr/>
        </p:nvGrpSpPr>
        <p:grpSpPr>
          <a:xfrm>
            <a:off x="229727" y="828688"/>
            <a:ext cx="8568505" cy="5099998"/>
            <a:chOff x="269491" y="494152"/>
            <a:chExt cx="8568505" cy="5099998"/>
          </a:xfrm>
        </p:grpSpPr>
        <p:pic>
          <p:nvPicPr>
            <p:cNvPr id="11" name="Picture 10" descr="A computer screen with a magnifying glass and a graph&#10;&#10;Description automatically generated">
              <a:extLst>
                <a:ext uri="{FF2B5EF4-FFF2-40B4-BE49-F238E27FC236}">
                  <a16:creationId xmlns:a16="http://schemas.microsoft.com/office/drawing/2014/main" id="{81CAB828-8D66-48A9-A10C-E09BAF49D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0" t="8794" r="15496" b="26277"/>
            <a:stretch/>
          </p:blipFill>
          <p:spPr>
            <a:xfrm>
              <a:off x="6071878" y="494152"/>
              <a:ext cx="814592" cy="7453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4" name="Frame 43">
              <a:extLst>
                <a:ext uri="{FF2B5EF4-FFF2-40B4-BE49-F238E27FC236}">
                  <a16:creationId xmlns:a16="http://schemas.microsoft.com/office/drawing/2014/main" id="{36637B26-58AE-444C-B672-AA06F38A8D0B}"/>
                </a:ext>
              </a:extLst>
            </p:cNvPr>
            <p:cNvSpPr/>
            <p:nvPr/>
          </p:nvSpPr>
          <p:spPr>
            <a:xfrm>
              <a:off x="2341101" y="3033253"/>
              <a:ext cx="1895886" cy="118912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REKOMENDASI MENGGUNAKAN INTERPRETER INTERNAL (Ex-ME)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F202E-1122-4276-AD11-D1EA3E794BFA}"/>
                </a:ext>
              </a:extLst>
            </p:cNvPr>
            <p:cNvSpPr/>
            <p:nvPr/>
          </p:nvSpPr>
          <p:spPr>
            <a:xfrm>
              <a:off x="341636" y="1024100"/>
              <a:ext cx="1556036" cy="679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FC3DE0-B271-466B-9E55-AD2E91DB8330}"/>
                </a:ext>
              </a:extLst>
            </p:cNvPr>
            <p:cNvGrpSpPr/>
            <p:nvPr/>
          </p:nvGrpSpPr>
          <p:grpSpPr>
            <a:xfrm>
              <a:off x="269491" y="933375"/>
              <a:ext cx="1696089" cy="1182789"/>
              <a:chOff x="402440" y="2436062"/>
              <a:chExt cx="1696089" cy="1182789"/>
            </a:xfrm>
            <a:effectLst/>
          </p:grpSpPr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508720" y="2616922"/>
                <a:ext cx="1589809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PENGAJUAN OLEH USER (MANAGER)</a:t>
                </a:r>
              </a:p>
            </p:txBody>
          </p:sp>
          <p:sp>
            <p:nvSpPr>
              <p:cNvPr id="49" name="Flowchart: Off-page Connector 48">
                <a:extLst>
                  <a:ext uri="{FF2B5EF4-FFF2-40B4-BE49-F238E27FC236}">
                    <a16:creationId xmlns:a16="http://schemas.microsoft.com/office/drawing/2014/main" id="{3B8C2AC6-104B-4A10-B810-788A5EB9F8E0}"/>
                  </a:ext>
                </a:extLst>
              </p:cNvPr>
              <p:cNvSpPr/>
              <p:nvPr/>
            </p:nvSpPr>
            <p:spPr>
              <a:xfrm>
                <a:off x="402440" y="2436062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C2DC4F-FB7D-47D7-9E32-BCD836271B84}"/>
                </a:ext>
              </a:extLst>
            </p:cNvPr>
            <p:cNvGrpSpPr/>
            <p:nvPr/>
          </p:nvGrpSpPr>
          <p:grpSpPr>
            <a:xfrm>
              <a:off x="4638043" y="806795"/>
              <a:ext cx="1844422" cy="1329399"/>
              <a:chOff x="4638043" y="806795"/>
              <a:chExt cx="1844422" cy="13293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1A80789-6F5A-4623-A756-FD928C4E9D1C}"/>
                  </a:ext>
                </a:extLst>
              </p:cNvPr>
              <p:cNvGrpSpPr/>
              <p:nvPr/>
            </p:nvGrpSpPr>
            <p:grpSpPr>
              <a:xfrm>
                <a:off x="4638043" y="806795"/>
                <a:ext cx="1844422" cy="1329399"/>
                <a:chOff x="5046467" y="1112804"/>
                <a:chExt cx="3067591" cy="1685039"/>
              </a:xfrm>
              <a:effectLst/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EEB290A1-E002-4E0A-9FA6-6F5CA05E64B9}"/>
                    </a:ext>
                  </a:extLst>
                </p:cNvPr>
                <p:cNvSpPr/>
                <p:nvPr/>
              </p:nvSpPr>
              <p:spPr>
                <a:xfrm>
                  <a:off x="5173108" y="1494213"/>
                  <a:ext cx="2940950" cy="1303630"/>
                </a:xfrm>
                <a:prstGeom prst="frame">
                  <a:avLst/>
                </a:prstGeom>
                <a:ln w="12700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33" name="Flowchart: Off-page Connector 32">
                  <a:extLst>
                    <a:ext uri="{FF2B5EF4-FFF2-40B4-BE49-F238E27FC236}">
                      <a16:creationId xmlns:a16="http://schemas.microsoft.com/office/drawing/2014/main" id="{DD0B0481-3372-4604-88C2-66CD7E263D23}"/>
                    </a:ext>
                  </a:extLst>
                </p:cNvPr>
                <p:cNvSpPr/>
                <p:nvPr/>
              </p:nvSpPr>
              <p:spPr>
                <a:xfrm>
                  <a:off x="5046467" y="1112804"/>
                  <a:ext cx="570302" cy="421552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1434C45-562C-4DF9-A27B-9BD410663FCB}"/>
                  </a:ext>
                </a:extLst>
              </p:cNvPr>
              <p:cNvSpPr txBox="1"/>
              <p:nvPr/>
            </p:nvSpPr>
            <p:spPr>
              <a:xfrm>
                <a:off x="4776898" y="1257271"/>
                <a:ext cx="1665988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PENCARIAN KANDIDAT INTEPRETER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SESUAI KRITERIA</a:t>
                </a:r>
                <a:endParaRPr lang="en-US" sz="1100" dirty="0">
                  <a:latin typeface="Franklin Gothic Medium Cond" panose="020B0606030402020204" pitchFamily="34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C4607B-E765-4E96-8CE2-F2D33F7B7A18}"/>
                </a:ext>
              </a:extLst>
            </p:cNvPr>
            <p:cNvSpPr txBox="1"/>
            <p:nvPr/>
          </p:nvSpPr>
          <p:spPr>
            <a:xfrm>
              <a:off x="3188224" y="2195799"/>
              <a:ext cx="654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FF0000"/>
                  </a:solidFill>
                </a:rPr>
                <a:t>TIDAK</a:t>
              </a:r>
              <a:endParaRPr lang="en-ID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0D358B5-8155-4CD2-85D1-6B2A9B5C937E}"/>
                </a:ext>
              </a:extLst>
            </p:cNvPr>
            <p:cNvCxnSpPr>
              <a:cxnSpLocks/>
              <a:stCxn id="123" idx="2"/>
              <a:endCxn id="44" idx="0"/>
            </p:cNvCxnSpPr>
            <p:nvPr/>
          </p:nvCxnSpPr>
          <p:spPr>
            <a:xfrm>
              <a:off x="3286224" y="2239615"/>
              <a:ext cx="2820" cy="793638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0AA16B-3D36-4F38-BE46-C98C007712D3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4007417" y="1626603"/>
              <a:ext cx="769481" cy="5542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5B509D2-7615-449B-9359-5C5E2907939C}"/>
                </a:ext>
              </a:extLst>
            </p:cNvPr>
            <p:cNvCxnSpPr>
              <a:cxnSpLocks/>
              <a:stCxn id="60" idx="2"/>
              <a:endCxn id="35" idx="0"/>
            </p:cNvCxnSpPr>
            <p:nvPr/>
          </p:nvCxnSpPr>
          <p:spPr>
            <a:xfrm flipH="1">
              <a:off x="7953856" y="2116164"/>
              <a:ext cx="1" cy="253921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11990E2-66B7-49EC-8BB1-34E0DE10E59C}"/>
                </a:ext>
              </a:extLst>
            </p:cNvPr>
            <p:cNvCxnSpPr>
              <a:cxnSpLocks/>
              <a:stCxn id="48" idx="3"/>
              <a:endCxn id="123" idx="1"/>
            </p:cNvCxnSpPr>
            <p:nvPr/>
          </p:nvCxnSpPr>
          <p:spPr>
            <a:xfrm>
              <a:off x="1965580" y="1615200"/>
              <a:ext cx="526079" cy="1494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C0C4654-0DF7-4406-8C77-CC52EF4A02B8}"/>
                </a:ext>
              </a:extLst>
            </p:cNvPr>
            <p:cNvSpPr txBox="1"/>
            <p:nvPr/>
          </p:nvSpPr>
          <p:spPr>
            <a:xfrm>
              <a:off x="3978261" y="1308404"/>
              <a:ext cx="4708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OK</a:t>
              </a:r>
              <a:endParaRPr lang="en-ID" sz="11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B74E8B-4C79-4127-B212-20980FCEFB49}"/>
                </a:ext>
              </a:extLst>
            </p:cNvPr>
            <p:cNvGrpSpPr/>
            <p:nvPr/>
          </p:nvGrpSpPr>
          <p:grpSpPr>
            <a:xfrm>
              <a:off x="2491659" y="753465"/>
              <a:ext cx="1589129" cy="1486150"/>
              <a:chOff x="2491659" y="753465"/>
              <a:chExt cx="1589129" cy="1486150"/>
            </a:xfrm>
          </p:grpSpPr>
          <p:sp>
            <p:nvSpPr>
              <p:cNvPr id="123" name="Diamond 122">
                <a:extLst>
                  <a:ext uri="{FF2B5EF4-FFF2-40B4-BE49-F238E27FC236}">
                    <a16:creationId xmlns:a16="http://schemas.microsoft.com/office/drawing/2014/main" id="{BFB4EFCE-A698-4FFB-A045-DF213964BD3C}"/>
                  </a:ext>
                </a:extLst>
              </p:cNvPr>
              <p:cNvSpPr/>
              <p:nvPr/>
            </p:nvSpPr>
            <p:spPr>
              <a:xfrm>
                <a:off x="2491659" y="1020665"/>
                <a:ext cx="1589129" cy="1218950"/>
              </a:xfrm>
              <a:prstGeom prst="diamond">
                <a:avLst/>
              </a:prstGeom>
              <a:noFill/>
              <a:ln w="762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F5FD66E-4C46-4C62-B744-3BB8F245DBE2}"/>
                  </a:ext>
                </a:extLst>
              </p:cNvPr>
              <p:cNvSpPr txBox="1"/>
              <p:nvPr/>
            </p:nvSpPr>
            <p:spPr>
              <a:xfrm>
                <a:off x="2594415" y="1278072"/>
                <a:ext cx="134171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Franklin Gothic Medium" panose="020B0603020102020204" pitchFamily="34" charset="0"/>
                  </a:rPr>
                  <a:t>ANALISA KEBUTUHAN OLEH HRD</a:t>
                </a:r>
                <a:endParaRPr lang="en-ID" sz="13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37" name="Flowchart: Off-page Connector 136">
                <a:extLst>
                  <a:ext uri="{FF2B5EF4-FFF2-40B4-BE49-F238E27FC236}">
                    <a16:creationId xmlns:a16="http://schemas.microsoft.com/office/drawing/2014/main" id="{E3A57467-7E49-46DB-AFF0-C8F21ECF4173}"/>
                  </a:ext>
                </a:extLst>
              </p:cNvPr>
              <p:cNvSpPr/>
              <p:nvPr/>
            </p:nvSpPr>
            <p:spPr>
              <a:xfrm>
                <a:off x="3114773" y="75346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sp>
          <p:nvSpPr>
            <p:cNvPr id="146" name="Rectangle: Folded Corner 145">
              <a:extLst>
                <a:ext uri="{FF2B5EF4-FFF2-40B4-BE49-F238E27FC236}">
                  <a16:creationId xmlns:a16="http://schemas.microsoft.com/office/drawing/2014/main" id="{DA502604-6BC3-4B38-A951-4AE3AA2BB34A}"/>
                </a:ext>
              </a:extLst>
            </p:cNvPr>
            <p:cNvSpPr/>
            <p:nvPr/>
          </p:nvSpPr>
          <p:spPr>
            <a:xfrm>
              <a:off x="4726878" y="2281184"/>
              <a:ext cx="2159589" cy="1346631"/>
            </a:xfrm>
            <a:prstGeom prst="foldedCorner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t"/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Kriteria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Interpreter</a:t>
              </a:r>
              <a:endParaRPr lang="en-ID" sz="1100" dirty="0">
                <a:latin typeface="Franklin Gothic Medium" panose="020B0603020102020204" pitchFamily="34" charset="0"/>
              </a:endParaRPr>
            </a:p>
            <a:p>
              <a:pPr marL="177800" indent="-177800" fontAlgn="t">
                <a:buFont typeface="+mj-lt"/>
                <a:buAutoNum type="arabicPeriod"/>
              </a:pP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Tersertifikasi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JLPT Min. Level N2</a:t>
              </a:r>
            </a:p>
            <a:p>
              <a:pPr marL="177800" indent="-177800" fontAlgn="t">
                <a:buFont typeface="+mj-lt"/>
                <a:buAutoNum type="arabicPeriod"/>
              </a:pP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Memiliki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pengalaman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di 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bidang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manufacture</a:t>
              </a:r>
            </a:p>
            <a:p>
              <a:pPr marL="177800" indent="-177800" fontAlgn="t">
                <a:buFont typeface="+mj-lt"/>
                <a:buAutoNum type="arabicPeriod"/>
              </a:pP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melengkapi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persyaratan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administrasi</a:t>
              </a:r>
              <a:endParaRPr lang="en-US" sz="1100" b="0" i="0" u="none" strike="noStrike" kern="12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E7936D-02AE-4BCB-AC92-475B97A2F926}"/>
                </a:ext>
              </a:extLst>
            </p:cNvPr>
            <p:cNvGrpSpPr/>
            <p:nvPr/>
          </p:nvGrpSpPr>
          <p:grpSpPr>
            <a:xfrm>
              <a:off x="4729727" y="4658895"/>
              <a:ext cx="1749447" cy="935255"/>
              <a:chOff x="4742004" y="2745810"/>
              <a:chExt cx="1749447" cy="935255"/>
            </a:xfrm>
          </p:grpSpPr>
          <p:sp>
            <p:nvSpPr>
              <p:cNvPr id="68" name="Frame 67">
                <a:extLst>
                  <a:ext uri="{FF2B5EF4-FFF2-40B4-BE49-F238E27FC236}">
                    <a16:creationId xmlns:a16="http://schemas.microsoft.com/office/drawing/2014/main" id="{A541A8EB-9FEF-4213-A0B0-D42E367EADD7}"/>
                  </a:ext>
                </a:extLst>
              </p:cNvPr>
              <p:cNvSpPr/>
              <p:nvPr/>
            </p:nvSpPr>
            <p:spPr>
              <a:xfrm>
                <a:off x="4746209" y="2761793"/>
                <a:ext cx="1745242" cy="919272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144" name="Flowchart: Off-page Connector 143">
                <a:extLst>
                  <a:ext uri="{FF2B5EF4-FFF2-40B4-BE49-F238E27FC236}">
                    <a16:creationId xmlns:a16="http://schemas.microsoft.com/office/drawing/2014/main" id="{C59AC818-8433-425B-B64C-81306B82E863}"/>
                  </a:ext>
                </a:extLst>
              </p:cNvPr>
              <p:cNvSpPr/>
              <p:nvPr/>
            </p:nvSpPr>
            <p:spPr>
              <a:xfrm>
                <a:off x="4742004" y="2745810"/>
                <a:ext cx="379623" cy="348995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6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9487F3-BC0C-4DBE-B37F-3607FDF483BB}"/>
                  </a:ext>
                </a:extLst>
              </p:cNvPr>
              <p:cNvSpPr/>
              <p:nvPr/>
            </p:nvSpPr>
            <p:spPr>
              <a:xfrm>
                <a:off x="4887455" y="2826721"/>
                <a:ext cx="145283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PROSES PEMBAYARAN OLEH FINANCE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4E05DF-1ED4-44FF-86A6-CF28F4AD0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1451" y="1615238"/>
              <a:ext cx="542635" cy="200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04A56A-8DB9-4360-B8E0-1DC75356BC2B}"/>
                </a:ext>
              </a:extLst>
            </p:cNvPr>
            <p:cNvGrpSpPr/>
            <p:nvPr/>
          </p:nvGrpSpPr>
          <p:grpSpPr>
            <a:xfrm>
              <a:off x="7055239" y="1082387"/>
              <a:ext cx="1782757" cy="1033777"/>
              <a:chOff x="7041909" y="1107704"/>
              <a:chExt cx="1782757" cy="103377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DBDD637-C406-402F-92EC-B7483BFC4E7D}"/>
                  </a:ext>
                </a:extLst>
              </p:cNvPr>
              <p:cNvGrpSpPr/>
              <p:nvPr/>
            </p:nvGrpSpPr>
            <p:grpSpPr>
              <a:xfrm>
                <a:off x="7041909" y="1107704"/>
                <a:ext cx="1782757" cy="1033777"/>
                <a:chOff x="5149027" y="1487509"/>
                <a:chExt cx="2965031" cy="1310333"/>
              </a:xfrm>
              <a:effectLst/>
            </p:grpSpPr>
            <p:sp>
              <p:nvSpPr>
                <p:cNvPr id="60" name="Frame 59">
                  <a:extLst>
                    <a:ext uri="{FF2B5EF4-FFF2-40B4-BE49-F238E27FC236}">
                      <a16:creationId xmlns:a16="http://schemas.microsoft.com/office/drawing/2014/main" id="{8D7B3D55-6FC8-4147-85A8-481AD9224F43}"/>
                    </a:ext>
                  </a:extLst>
                </p:cNvPr>
                <p:cNvSpPr/>
                <p:nvPr/>
              </p:nvSpPr>
              <p:spPr>
                <a:xfrm>
                  <a:off x="5173108" y="1494214"/>
                  <a:ext cx="2940950" cy="1303628"/>
                </a:xfrm>
                <a:prstGeom prst="frame">
                  <a:avLst/>
                </a:prstGeom>
                <a:ln w="12700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61" name="Flowchart: Off-page Connector 60">
                  <a:extLst>
                    <a:ext uri="{FF2B5EF4-FFF2-40B4-BE49-F238E27FC236}">
                      <a16:creationId xmlns:a16="http://schemas.microsoft.com/office/drawing/2014/main" id="{C9EDEBB1-3CD9-4FFC-B034-B17F0E55E1DC}"/>
                    </a:ext>
                  </a:extLst>
                </p:cNvPr>
                <p:cNvSpPr/>
                <p:nvPr/>
              </p:nvSpPr>
              <p:spPr>
                <a:xfrm>
                  <a:off x="5149027" y="1487509"/>
                  <a:ext cx="545924" cy="511468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00153C-E80F-4B3C-9E41-B4FE8DE52F91}"/>
                  </a:ext>
                </a:extLst>
              </p:cNvPr>
              <p:cNvSpPr/>
              <p:nvPr/>
            </p:nvSpPr>
            <p:spPr>
              <a:xfrm>
                <a:off x="7381303" y="1333721"/>
                <a:ext cx="1118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INFORMASI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KEPADA USER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E801ED-4C0F-41CE-8358-A090F70B14DB}"/>
                </a:ext>
              </a:extLst>
            </p:cNvPr>
            <p:cNvGrpSpPr/>
            <p:nvPr/>
          </p:nvGrpSpPr>
          <p:grpSpPr>
            <a:xfrm>
              <a:off x="7069717" y="4637813"/>
              <a:ext cx="1768278" cy="936837"/>
              <a:chOff x="7089185" y="2718965"/>
              <a:chExt cx="1768278" cy="93683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7D517E6-EDF1-40CC-9E17-2661702E8FB1}"/>
                  </a:ext>
                </a:extLst>
              </p:cNvPr>
              <p:cNvGrpSpPr/>
              <p:nvPr/>
            </p:nvGrpSpPr>
            <p:grpSpPr>
              <a:xfrm>
                <a:off x="7089185" y="2718965"/>
                <a:ext cx="1768278" cy="936837"/>
                <a:chOff x="6800850" y="2483965"/>
                <a:chExt cx="1556036" cy="1021074"/>
              </a:xfrm>
            </p:grpSpPr>
            <p:sp>
              <p:nvSpPr>
                <p:cNvPr id="35" name="Frame 34">
                  <a:extLst>
                    <a:ext uri="{FF2B5EF4-FFF2-40B4-BE49-F238E27FC236}">
                      <a16:creationId xmlns:a16="http://schemas.microsoft.com/office/drawing/2014/main" id="{D01C648D-DFB9-48B2-A126-B1C932FAC331}"/>
                    </a:ext>
                  </a:extLst>
                </p:cNvPr>
                <p:cNvSpPr/>
                <p:nvPr/>
              </p:nvSpPr>
              <p:spPr>
                <a:xfrm>
                  <a:off x="6800850" y="2503109"/>
                  <a:ext cx="1556036" cy="1001930"/>
                </a:xfrm>
                <a:prstGeom prst="frame">
                  <a:avLst/>
                </a:prstGeom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36" name="Flowchart: Off-page Connector 35">
                  <a:extLst>
                    <a:ext uri="{FF2B5EF4-FFF2-40B4-BE49-F238E27FC236}">
                      <a16:creationId xmlns:a16="http://schemas.microsoft.com/office/drawing/2014/main" id="{5FC57F9C-724C-4004-A04D-E02CD089A6F4}"/>
                    </a:ext>
                  </a:extLst>
                </p:cNvPr>
                <p:cNvSpPr/>
                <p:nvPr/>
              </p:nvSpPr>
              <p:spPr>
                <a:xfrm>
                  <a:off x="6800850" y="2483965"/>
                  <a:ext cx="342900" cy="400050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8BAB4E-896F-4A20-824E-338CE2C4C668}"/>
                  </a:ext>
                </a:extLst>
              </p:cNvPr>
              <p:cNvSpPr/>
              <p:nvPr/>
            </p:nvSpPr>
            <p:spPr>
              <a:xfrm>
                <a:off x="7284020" y="2826834"/>
                <a:ext cx="1435394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INTERPRETER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BEKERJA 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SESUAI SCHEDULE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070662A-AC84-401C-B99D-D14640A2B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886" y="5106232"/>
              <a:ext cx="577588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EA2109EE-59E7-4448-AE1F-3C4D4A42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913" y="2144739"/>
            <a:ext cx="560405" cy="934221"/>
          </a:xfrm>
          <a:prstGeom prst="rect">
            <a:avLst/>
          </a:prstGeom>
        </p:spPr>
      </p:pic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F569AB0A-CF75-470F-BBB6-CC3FFCC6601A}"/>
              </a:ext>
            </a:extLst>
          </p:cNvPr>
          <p:cNvSpPr/>
          <p:nvPr/>
        </p:nvSpPr>
        <p:spPr>
          <a:xfrm>
            <a:off x="207275" y="4626823"/>
            <a:ext cx="1878327" cy="2079670"/>
          </a:xfrm>
          <a:prstGeom prst="foldedCorner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fontAlgn="t">
              <a:lnSpc>
                <a:spcPct val="150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Pertimbangan</a:t>
            </a:r>
            <a:r>
              <a:rPr lang="en-US" sz="1100" b="1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Analisa </a:t>
            </a:r>
            <a:r>
              <a:rPr lang="en-US" sz="1100" b="1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100" b="1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Interpreter:</a:t>
            </a:r>
          </a:p>
          <a:p>
            <a:pPr fontAlgn="t">
              <a:lnSpc>
                <a:spcPct val="150000"/>
              </a:lnSpc>
            </a:pPr>
            <a:endParaRPr lang="en-US" sz="500" dirty="0">
              <a:solidFill>
                <a:srgbClr val="000000"/>
              </a:solidFill>
              <a:latin typeface="Franklin Gothic Medium" panose="020B0603020102020204" pitchFamily="34" charset="0"/>
              <a:cs typeface="Times New Roman" panose="02020603050405020304" pitchFamily="18" charset="0"/>
            </a:endParaRPr>
          </a:p>
          <a:p>
            <a:pPr marL="228600" indent="-228600" fontAlgn="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Durasi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Kerja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Interpreter</a:t>
            </a:r>
          </a:p>
          <a:p>
            <a:pPr marL="228600" indent="-228600" fontAlgn="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Jenis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Pekerjaan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Interpreter</a:t>
            </a:r>
          </a:p>
          <a:p>
            <a:pPr marL="228600" indent="-228600" fontAlgn="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Ketersediaan</a:t>
            </a:r>
            <a:r>
              <a:rPr lang="en-US" sz="1100" dirty="0">
                <a:solidFill>
                  <a:srgbClr val="000000"/>
                </a:solidFill>
                <a:latin typeface="Franklin Gothic Medium" panose="020B0603020102020204" pitchFamily="34" charset="0"/>
                <a:cs typeface="Times New Roman" panose="02020603050405020304" pitchFamily="18" charset="0"/>
              </a:rPr>
              <a:t> sources Internal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EC2369-4B80-4029-988D-B65F96882FA0}"/>
              </a:ext>
            </a:extLst>
          </p:cNvPr>
          <p:cNvSpPr txBox="1"/>
          <p:nvPr/>
        </p:nvSpPr>
        <p:spPr>
          <a:xfrm>
            <a:off x="763867" y="1180630"/>
            <a:ext cx="69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&lt;START&gt;</a:t>
            </a:r>
            <a:endParaRPr lang="en-ID" sz="1050" b="1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1DE53-CD74-47D2-A146-8F8D66572501}"/>
              </a:ext>
            </a:extLst>
          </p:cNvPr>
          <p:cNvSpPr txBox="1"/>
          <p:nvPr/>
        </p:nvSpPr>
        <p:spPr>
          <a:xfrm>
            <a:off x="5094916" y="5944669"/>
            <a:ext cx="943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&lt;FINISHED&gt;</a:t>
            </a:r>
            <a:endParaRPr lang="en-ID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2D1189-6889-46C7-91D4-9AB83C4F24FC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5492531" y="2514775"/>
            <a:ext cx="11459" cy="4208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23614" y="1073834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74862" y="114486"/>
            <a:ext cx="647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FLOW PROSES SELEKSI PROMOSI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F68BC2-8897-4923-8FC0-E28454848476}"/>
              </a:ext>
            </a:extLst>
          </p:cNvPr>
          <p:cNvGrpSpPr/>
          <p:nvPr/>
        </p:nvGrpSpPr>
        <p:grpSpPr>
          <a:xfrm>
            <a:off x="-1567665" y="1014565"/>
            <a:ext cx="10486159" cy="3563406"/>
            <a:chOff x="-1567665" y="1073941"/>
            <a:chExt cx="10486159" cy="3563406"/>
          </a:xfrm>
        </p:grpSpPr>
        <p:pic>
          <p:nvPicPr>
            <p:cNvPr id="11" name="Picture 10" descr="A computer screen with a magnifying glass and a graph&#10;&#10;Description automatically generated">
              <a:extLst>
                <a:ext uri="{FF2B5EF4-FFF2-40B4-BE49-F238E27FC236}">
                  <a16:creationId xmlns:a16="http://schemas.microsoft.com/office/drawing/2014/main" id="{81CAB828-8D66-48A9-A10C-E09BAF49D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0" t="8794" r="15496" b="26277"/>
            <a:stretch/>
          </p:blipFill>
          <p:spPr>
            <a:xfrm>
              <a:off x="-1567665" y="2683667"/>
              <a:ext cx="814592" cy="7453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4" name="Frame 43">
              <a:extLst>
                <a:ext uri="{FF2B5EF4-FFF2-40B4-BE49-F238E27FC236}">
                  <a16:creationId xmlns:a16="http://schemas.microsoft.com/office/drawing/2014/main" id="{36637B26-58AE-444C-B672-AA06F38A8D0B}"/>
                </a:ext>
              </a:extLst>
            </p:cNvPr>
            <p:cNvSpPr/>
            <p:nvPr/>
          </p:nvSpPr>
          <p:spPr>
            <a:xfrm>
              <a:off x="2473244" y="2986206"/>
              <a:ext cx="1773981" cy="92406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INFORMASI KETIDAKSESUAIAN KEPADA USER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F202E-1122-4276-AD11-D1EA3E794BFA}"/>
                </a:ext>
              </a:extLst>
            </p:cNvPr>
            <p:cNvSpPr/>
            <p:nvPr/>
          </p:nvSpPr>
          <p:spPr>
            <a:xfrm>
              <a:off x="301872" y="1358636"/>
              <a:ext cx="1556036" cy="679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FC3DE0-B271-466B-9E55-AD2E91DB8330}"/>
                </a:ext>
              </a:extLst>
            </p:cNvPr>
            <p:cNvGrpSpPr/>
            <p:nvPr/>
          </p:nvGrpSpPr>
          <p:grpSpPr>
            <a:xfrm>
              <a:off x="289059" y="1393517"/>
              <a:ext cx="1794953" cy="1038852"/>
              <a:chOff x="461772" y="2561668"/>
              <a:chExt cx="1794953" cy="1038852"/>
            </a:xfrm>
            <a:effectLst/>
          </p:grpSpPr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508720" y="2598591"/>
                <a:ext cx="1748005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49" name="Flowchart: Off-page Connector 48">
                <a:extLst>
                  <a:ext uri="{FF2B5EF4-FFF2-40B4-BE49-F238E27FC236}">
                    <a16:creationId xmlns:a16="http://schemas.microsoft.com/office/drawing/2014/main" id="{3B8C2AC6-104B-4A10-B810-788A5EB9F8E0}"/>
                  </a:ext>
                </a:extLst>
              </p:cNvPr>
              <p:cNvSpPr/>
              <p:nvPr/>
            </p:nvSpPr>
            <p:spPr>
              <a:xfrm>
                <a:off x="461772" y="2561668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C4607B-E765-4E96-8CE2-F2D33F7B7A18}"/>
                </a:ext>
              </a:extLst>
            </p:cNvPr>
            <p:cNvSpPr txBox="1"/>
            <p:nvPr/>
          </p:nvSpPr>
          <p:spPr>
            <a:xfrm>
              <a:off x="2747121" y="2560222"/>
              <a:ext cx="544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NG</a:t>
              </a:r>
              <a:endParaRPr lang="en-ID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0D358B5-8155-4CD2-85D1-6B2A9B5C937E}"/>
                </a:ext>
              </a:extLst>
            </p:cNvPr>
            <p:cNvCxnSpPr>
              <a:cxnSpLocks/>
              <a:stCxn id="123" idx="2"/>
              <a:endCxn id="44" idx="0"/>
            </p:cNvCxnSpPr>
            <p:nvPr/>
          </p:nvCxnSpPr>
          <p:spPr>
            <a:xfrm>
              <a:off x="3359882" y="2560222"/>
              <a:ext cx="353" cy="42598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0AA16B-3D36-4F38-BE46-C98C007712D3}"/>
                </a:ext>
              </a:extLst>
            </p:cNvPr>
            <p:cNvCxnSpPr>
              <a:cxnSpLocks/>
              <a:stCxn id="123" idx="3"/>
              <a:endCxn id="50" idx="1"/>
            </p:cNvCxnSpPr>
            <p:nvPr/>
          </p:nvCxnSpPr>
          <p:spPr>
            <a:xfrm>
              <a:off x="4211746" y="1950747"/>
              <a:ext cx="475901" cy="1392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5B509D2-7615-449B-9359-5C5E2907939C}"/>
                </a:ext>
              </a:extLst>
            </p:cNvPr>
            <p:cNvCxnSpPr>
              <a:cxnSpLocks/>
              <a:stCxn id="60" idx="2"/>
              <a:endCxn id="35" idx="0"/>
            </p:cNvCxnSpPr>
            <p:nvPr/>
          </p:nvCxnSpPr>
          <p:spPr>
            <a:xfrm>
              <a:off x="7914094" y="2450700"/>
              <a:ext cx="3914" cy="63353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11990E2-66B7-49EC-8BB1-34E0DE10E59C}"/>
                </a:ext>
              </a:extLst>
            </p:cNvPr>
            <p:cNvCxnSpPr>
              <a:cxnSpLocks/>
              <a:stCxn id="48" idx="3"/>
              <a:endCxn id="123" idx="1"/>
            </p:cNvCxnSpPr>
            <p:nvPr/>
          </p:nvCxnSpPr>
          <p:spPr>
            <a:xfrm>
              <a:off x="2084012" y="1931405"/>
              <a:ext cx="424005" cy="19342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C0C4654-0DF7-4406-8C77-CC52EF4A02B8}"/>
                </a:ext>
              </a:extLst>
            </p:cNvPr>
            <p:cNvSpPr txBox="1"/>
            <p:nvPr/>
          </p:nvSpPr>
          <p:spPr>
            <a:xfrm>
              <a:off x="3800224" y="1576867"/>
              <a:ext cx="966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OK</a:t>
              </a:r>
              <a:endParaRPr lang="en-ID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B74E8B-4C79-4127-B212-20980FCEFB49}"/>
                </a:ext>
              </a:extLst>
            </p:cNvPr>
            <p:cNvGrpSpPr/>
            <p:nvPr/>
          </p:nvGrpSpPr>
          <p:grpSpPr>
            <a:xfrm>
              <a:off x="2508017" y="1073941"/>
              <a:ext cx="1703729" cy="1486281"/>
              <a:chOff x="2547781" y="739405"/>
              <a:chExt cx="1703729" cy="1486281"/>
            </a:xfrm>
          </p:grpSpPr>
          <p:sp>
            <p:nvSpPr>
              <p:cNvPr id="123" name="Diamond 122">
                <a:extLst>
                  <a:ext uri="{FF2B5EF4-FFF2-40B4-BE49-F238E27FC236}">
                    <a16:creationId xmlns:a16="http://schemas.microsoft.com/office/drawing/2014/main" id="{BFB4EFCE-A698-4FFB-A045-DF213964BD3C}"/>
                  </a:ext>
                </a:extLst>
              </p:cNvPr>
              <p:cNvSpPr/>
              <p:nvPr/>
            </p:nvSpPr>
            <p:spPr>
              <a:xfrm>
                <a:off x="2547781" y="1006736"/>
                <a:ext cx="1703729" cy="1218950"/>
              </a:xfrm>
              <a:prstGeom prst="diamond">
                <a:avLst/>
              </a:prstGeom>
              <a:noFill/>
              <a:ln w="762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F5FD66E-4C46-4C62-B744-3BB8F245DBE2}"/>
                  </a:ext>
                </a:extLst>
              </p:cNvPr>
              <p:cNvSpPr txBox="1"/>
              <p:nvPr/>
            </p:nvSpPr>
            <p:spPr>
              <a:xfrm>
                <a:off x="2688260" y="1368952"/>
                <a:ext cx="1399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Franklin Gothic Medium" panose="020B0603020102020204" pitchFamily="34" charset="0"/>
                  </a:rPr>
                  <a:t>PENGECEKAN KRITERIA OLEH HRD</a:t>
                </a:r>
                <a:endParaRPr lang="en-ID" sz="12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37" name="Flowchart: Off-page Connector 136">
                <a:extLst>
                  <a:ext uri="{FF2B5EF4-FFF2-40B4-BE49-F238E27FC236}">
                    <a16:creationId xmlns:a16="http://schemas.microsoft.com/office/drawing/2014/main" id="{E3A57467-7E49-46DB-AFF0-C8F21ECF4173}"/>
                  </a:ext>
                </a:extLst>
              </p:cNvPr>
              <p:cNvSpPr/>
              <p:nvPr/>
            </p:nvSpPr>
            <p:spPr>
              <a:xfrm>
                <a:off x="3226783" y="73940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4E05DF-1ED4-44FF-86A6-CF28F4AD062F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6297414" y="1949774"/>
              <a:ext cx="696908" cy="14902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04A56A-8DB9-4360-B8E0-1DC75356BC2B}"/>
                </a:ext>
              </a:extLst>
            </p:cNvPr>
            <p:cNvGrpSpPr/>
            <p:nvPr/>
          </p:nvGrpSpPr>
          <p:grpSpPr>
            <a:xfrm>
              <a:off x="6980709" y="1273966"/>
              <a:ext cx="1817524" cy="1176734"/>
              <a:chOff x="7007143" y="964747"/>
              <a:chExt cx="1817524" cy="1176734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DBDD637-C406-402F-92EC-B7483BFC4E7D}"/>
                  </a:ext>
                </a:extLst>
              </p:cNvPr>
              <p:cNvGrpSpPr/>
              <p:nvPr/>
            </p:nvGrpSpPr>
            <p:grpSpPr>
              <a:xfrm>
                <a:off x="7007143" y="964747"/>
                <a:ext cx="1817524" cy="1176734"/>
                <a:chOff x="5091204" y="1306308"/>
                <a:chExt cx="3022854" cy="1491534"/>
              </a:xfrm>
              <a:effectLst/>
            </p:grpSpPr>
            <p:sp>
              <p:nvSpPr>
                <p:cNvPr id="60" name="Frame 59">
                  <a:extLst>
                    <a:ext uri="{FF2B5EF4-FFF2-40B4-BE49-F238E27FC236}">
                      <a16:creationId xmlns:a16="http://schemas.microsoft.com/office/drawing/2014/main" id="{8D7B3D55-6FC8-4147-85A8-481AD9224F43}"/>
                    </a:ext>
                  </a:extLst>
                </p:cNvPr>
                <p:cNvSpPr/>
                <p:nvPr/>
              </p:nvSpPr>
              <p:spPr>
                <a:xfrm>
                  <a:off x="5173108" y="1494214"/>
                  <a:ext cx="2940950" cy="1303628"/>
                </a:xfrm>
                <a:prstGeom prst="frame">
                  <a:avLst/>
                </a:prstGeom>
                <a:ln w="12700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61" name="Flowchart: Off-page Connector 60">
                  <a:extLst>
                    <a:ext uri="{FF2B5EF4-FFF2-40B4-BE49-F238E27FC236}">
                      <a16:creationId xmlns:a16="http://schemas.microsoft.com/office/drawing/2014/main" id="{C9EDEBB1-3CD9-4FFC-B034-B17F0E55E1DC}"/>
                    </a:ext>
                  </a:extLst>
                </p:cNvPr>
                <p:cNvSpPr/>
                <p:nvPr/>
              </p:nvSpPr>
              <p:spPr>
                <a:xfrm>
                  <a:off x="5091204" y="1306308"/>
                  <a:ext cx="545924" cy="511468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00153C-E80F-4B3C-9E41-B4FE8DE52F91}"/>
                  </a:ext>
                </a:extLst>
              </p:cNvPr>
              <p:cNvSpPr/>
              <p:nvPr/>
            </p:nvSpPr>
            <p:spPr>
              <a:xfrm>
                <a:off x="7203336" y="1286125"/>
                <a:ext cx="147437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PENJELASAN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TAHAPAN PROMOSI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KEPADA KANDIDAT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E801ED-4C0F-41CE-8358-A090F70B14DB}"/>
                </a:ext>
              </a:extLst>
            </p:cNvPr>
            <p:cNvGrpSpPr/>
            <p:nvPr/>
          </p:nvGrpSpPr>
          <p:grpSpPr>
            <a:xfrm>
              <a:off x="6785872" y="2861826"/>
              <a:ext cx="2132622" cy="1775521"/>
              <a:chOff x="6845104" y="608442"/>
              <a:chExt cx="2132622" cy="17755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7D517E6-EDF1-40CC-9E17-2661702E8FB1}"/>
                  </a:ext>
                </a:extLst>
              </p:cNvPr>
              <p:cNvGrpSpPr/>
              <p:nvPr/>
            </p:nvGrpSpPr>
            <p:grpSpPr>
              <a:xfrm>
                <a:off x="6845104" y="608442"/>
                <a:ext cx="2107669" cy="1775521"/>
                <a:chOff x="6586070" y="183670"/>
                <a:chExt cx="1854692" cy="1935171"/>
              </a:xfrm>
            </p:grpSpPr>
            <p:sp>
              <p:nvSpPr>
                <p:cNvPr id="35" name="Frame 34">
                  <a:extLst>
                    <a:ext uri="{FF2B5EF4-FFF2-40B4-BE49-F238E27FC236}">
                      <a16:creationId xmlns:a16="http://schemas.microsoft.com/office/drawing/2014/main" id="{D01C648D-DFB9-48B2-A126-B1C932FAC331}"/>
                    </a:ext>
                  </a:extLst>
                </p:cNvPr>
                <p:cNvSpPr/>
                <p:nvPr/>
              </p:nvSpPr>
              <p:spPr>
                <a:xfrm>
                  <a:off x="6723875" y="426076"/>
                  <a:ext cx="1716887" cy="1692765"/>
                </a:xfrm>
                <a:prstGeom prst="frame">
                  <a:avLst>
                    <a:gd name="adj1" fmla="val 5655"/>
                  </a:avLst>
                </a:prstGeom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36" name="Flowchart: Off-page Connector 35">
                  <a:extLst>
                    <a:ext uri="{FF2B5EF4-FFF2-40B4-BE49-F238E27FC236}">
                      <a16:creationId xmlns:a16="http://schemas.microsoft.com/office/drawing/2014/main" id="{5FC57F9C-724C-4004-A04D-E02CD089A6F4}"/>
                    </a:ext>
                  </a:extLst>
                </p:cNvPr>
                <p:cNvSpPr/>
                <p:nvPr/>
              </p:nvSpPr>
              <p:spPr>
                <a:xfrm>
                  <a:off x="6586070" y="183670"/>
                  <a:ext cx="342900" cy="430607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8BAB4E-896F-4A20-824E-338CE2C4C668}"/>
                  </a:ext>
                </a:extLst>
              </p:cNvPr>
              <p:cNvSpPr/>
              <p:nvPr/>
            </p:nvSpPr>
            <p:spPr>
              <a:xfrm>
                <a:off x="7080575" y="904652"/>
                <a:ext cx="18971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Franklin Gothic Medium Cond" panose="020B0606030402020204" pitchFamily="34" charset="0"/>
                  </a:rPr>
                  <a:t>TEST: </a:t>
                </a:r>
              </a:p>
              <a:p>
                <a:pPr marL="177800" indent="-177800">
                  <a:buFont typeface="+mj-lt"/>
                  <a:buAutoNum type="arabicPeriod"/>
                </a:pPr>
                <a:r>
                  <a:rPr lang="en-US" sz="1400" dirty="0">
                    <a:latin typeface="Franklin Gothic Medium Cond" panose="020B0606030402020204" pitchFamily="34" charset="0"/>
                  </a:rPr>
                  <a:t>PSIKOTEST &amp; WAWANCARA</a:t>
                </a:r>
              </a:p>
              <a:p>
                <a:pPr marL="177800" indent="-177800">
                  <a:buFont typeface="+mj-lt"/>
                  <a:buAutoNum type="arabicPeriod"/>
                </a:pPr>
                <a:r>
                  <a:rPr lang="en-US" sz="1400" dirty="0">
                    <a:latin typeface="Franklin Gothic Medium Cond" panose="020B0606030402020204" pitchFamily="34" charset="0"/>
                  </a:rPr>
                  <a:t>PENGETAHUAN DASAR (PERATURAN, BUDAYA, DAN SISTEM )</a:t>
                </a:r>
              </a:p>
            </p:txBody>
          </p:sp>
        </p:grpSp>
      </p:grp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B77402A-D911-4527-B022-541B67AD4494}"/>
              </a:ext>
            </a:extLst>
          </p:cNvPr>
          <p:cNvSpPr/>
          <p:nvPr/>
        </p:nvSpPr>
        <p:spPr>
          <a:xfrm>
            <a:off x="4687647" y="1295825"/>
            <a:ext cx="1609767" cy="1218950"/>
          </a:xfrm>
          <a:prstGeom prst="flowChartDecision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AF5BC65C-9F4A-40E9-A8E3-65BBB5789712}"/>
              </a:ext>
            </a:extLst>
          </p:cNvPr>
          <p:cNvSpPr/>
          <p:nvPr/>
        </p:nvSpPr>
        <p:spPr>
          <a:xfrm>
            <a:off x="5339751" y="1031642"/>
            <a:ext cx="328243" cy="403519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E2B4F6-8CA7-4550-82E3-D5F521E74ED8}"/>
              </a:ext>
            </a:extLst>
          </p:cNvPr>
          <p:cNvSpPr txBox="1"/>
          <p:nvPr/>
        </p:nvSpPr>
        <p:spPr>
          <a:xfrm>
            <a:off x="4816480" y="1587546"/>
            <a:ext cx="139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ranklin Gothic Medium" panose="020B0603020102020204" pitchFamily="34" charset="0"/>
              </a:rPr>
              <a:t>APPROVAL DALAM GM UP MEETING</a:t>
            </a:r>
            <a:endParaRPr lang="en-ID" sz="1200" dirty="0">
              <a:latin typeface="Franklin Gothic Medium" panose="020B06030201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DDBE6E-E026-4182-91B5-DBA5EA445C73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 flipV="1">
            <a:off x="3733681" y="5317284"/>
            <a:ext cx="986024" cy="475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D6E4C47-55E6-4032-B483-CB712219B750}"/>
              </a:ext>
            </a:extLst>
          </p:cNvPr>
          <p:cNvSpPr/>
          <p:nvPr/>
        </p:nvSpPr>
        <p:spPr>
          <a:xfrm>
            <a:off x="4922342" y="5079553"/>
            <a:ext cx="14528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Franklin Gothic Medium Cond" panose="020B0606030402020204" pitchFamily="34" charset="0"/>
              </a:rPr>
              <a:t>FINAL JUDGEMENT</a:t>
            </a:r>
          </a:p>
          <a:p>
            <a:pPr algn="ctr"/>
            <a:r>
              <a:rPr lang="en-US" sz="1300" dirty="0">
                <a:latin typeface="Franklin Gothic Medium" panose="020B0603020102020204" pitchFamily="34" charset="0"/>
              </a:rPr>
              <a:t>GM UP MEETING</a:t>
            </a:r>
            <a:endParaRPr lang="en-US" sz="1300" dirty="0">
              <a:latin typeface="Franklin Gothic Medium Cond" panose="020B0606030402020204" pitchFamily="34" charset="0"/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12348D0-F621-4624-8BEE-52A249FCA085}"/>
              </a:ext>
            </a:extLst>
          </p:cNvPr>
          <p:cNvSpPr/>
          <p:nvPr/>
        </p:nvSpPr>
        <p:spPr>
          <a:xfrm>
            <a:off x="4719705" y="4732536"/>
            <a:ext cx="1818463" cy="1178995"/>
          </a:xfrm>
          <a:prstGeom prst="diamond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5" name="Flowchart: Off-page Connector 64">
            <a:extLst>
              <a:ext uri="{FF2B5EF4-FFF2-40B4-BE49-F238E27FC236}">
                <a16:creationId xmlns:a16="http://schemas.microsoft.com/office/drawing/2014/main" id="{17C59288-F168-488B-8799-2F12C5AD97E9}"/>
              </a:ext>
            </a:extLst>
          </p:cNvPr>
          <p:cNvSpPr/>
          <p:nvPr/>
        </p:nvSpPr>
        <p:spPr>
          <a:xfrm>
            <a:off x="3232178" y="4511371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63CE07-3919-44E6-96E3-1E53AE26CC7B}"/>
              </a:ext>
            </a:extLst>
          </p:cNvPr>
          <p:cNvGrpSpPr/>
          <p:nvPr/>
        </p:nvGrpSpPr>
        <p:grpSpPr>
          <a:xfrm>
            <a:off x="1914148" y="4886358"/>
            <a:ext cx="1819533" cy="845947"/>
            <a:chOff x="82407" y="4190823"/>
            <a:chExt cx="1819533" cy="845947"/>
          </a:xfrm>
        </p:grpSpPr>
        <p:sp>
          <p:nvSpPr>
            <p:cNvPr id="55" name="Frame 54">
              <a:extLst>
                <a:ext uri="{FF2B5EF4-FFF2-40B4-BE49-F238E27FC236}">
                  <a16:creationId xmlns:a16="http://schemas.microsoft.com/office/drawing/2014/main" id="{27C2AD4C-3762-4741-AE5F-5452DB017617}"/>
                </a:ext>
              </a:extLst>
            </p:cNvPr>
            <p:cNvSpPr/>
            <p:nvPr/>
          </p:nvSpPr>
          <p:spPr>
            <a:xfrm>
              <a:off x="82407" y="4206728"/>
              <a:ext cx="1819533" cy="830042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47FB33-F34E-42C8-9D61-5FD5BD26AC46}"/>
                </a:ext>
              </a:extLst>
            </p:cNvPr>
            <p:cNvSpPr/>
            <p:nvPr/>
          </p:nvSpPr>
          <p:spPr>
            <a:xfrm>
              <a:off x="224270" y="4467860"/>
              <a:ext cx="15146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PENGESAHAN</a:t>
              </a:r>
            </a:p>
          </p:txBody>
        </p:sp>
        <p:sp>
          <p:nvSpPr>
            <p:cNvPr id="67" name="Flowchart: Off-page Connector 66">
              <a:extLst>
                <a:ext uri="{FF2B5EF4-FFF2-40B4-BE49-F238E27FC236}">
                  <a16:creationId xmlns:a16="http://schemas.microsoft.com/office/drawing/2014/main" id="{A671297B-1E70-4358-A295-1AAB7F3A4E13}"/>
                </a:ext>
              </a:extLst>
            </p:cNvPr>
            <p:cNvSpPr/>
            <p:nvPr/>
          </p:nvSpPr>
          <p:spPr>
            <a:xfrm>
              <a:off x="82407" y="4190823"/>
              <a:ext cx="379623" cy="348995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BC18C9-601D-4D6F-A3C0-B22C1B0123DC}"/>
              </a:ext>
            </a:extLst>
          </p:cNvPr>
          <p:cNvCxnSpPr>
            <a:cxnSpLocks/>
            <a:stCxn id="78" idx="1"/>
            <a:endCxn id="57" idx="3"/>
          </p:cNvCxnSpPr>
          <p:nvPr/>
        </p:nvCxnSpPr>
        <p:spPr>
          <a:xfrm flipH="1" flipV="1">
            <a:off x="6538168" y="5322034"/>
            <a:ext cx="507959" cy="186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99B36B-4F97-4904-814D-37F79C41B738}"/>
              </a:ext>
            </a:extLst>
          </p:cNvPr>
          <p:cNvCxnSpPr>
            <a:cxnSpLocks/>
            <a:stCxn id="35" idx="2"/>
            <a:endCxn id="78" idx="0"/>
          </p:cNvCxnSpPr>
          <p:nvPr/>
        </p:nvCxnSpPr>
        <p:spPr>
          <a:xfrm>
            <a:off x="7918007" y="4577971"/>
            <a:ext cx="741" cy="41136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ame 77">
            <a:extLst>
              <a:ext uri="{FF2B5EF4-FFF2-40B4-BE49-F238E27FC236}">
                <a16:creationId xmlns:a16="http://schemas.microsoft.com/office/drawing/2014/main" id="{7454DE03-EA59-402D-93A7-A12DA1F2C698}"/>
              </a:ext>
            </a:extLst>
          </p:cNvPr>
          <p:cNvSpPr/>
          <p:nvPr/>
        </p:nvSpPr>
        <p:spPr>
          <a:xfrm>
            <a:off x="7046127" y="4989334"/>
            <a:ext cx="1745242" cy="702667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81EB25F9-28FE-49C7-9313-250A5D6B7C5C}"/>
              </a:ext>
            </a:extLst>
          </p:cNvPr>
          <p:cNvSpPr/>
          <p:nvPr/>
        </p:nvSpPr>
        <p:spPr>
          <a:xfrm>
            <a:off x="6890416" y="4800379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425ABB-1408-4A41-8C94-32E19F80250E}"/>
              </a:ext>
            </a:extLst>
          </p:cNvPr>
          <p:cNvSpPr/>
          <p:nvPr/>
        </p:nvSpPr>
        <p:spPr>
          <a:xfrm>
            <a:off x="7175543" y="5156135"/>
            <a:ext cx="1452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PRESENTASI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5B955B-FDB4-4CD6-8BE7-C4615B8578EC}"/>
              </a:ext>
            </a:extLst>
          </p:cNvPr>
          <p:cNvGrpSpPr/>
          <p:nvPr/>
        </p:nvGrpSpPr>
        <p:grpSpPr>
          <a:xfrm>
            <a:off x="4750715" y="6291740"/>
            <a:ext cx="1834558" cy="903548"/>
            <a:chOff x="4643899" y="3856680"/>
            <a:chExt cx="1834558" cy="903548"/>
          </a:xfrm>
        </p:grpSpPr>
        <p:sp>
          <p:nvSpPr>
            <p:cNvPr id="83" name="Frame 82">
              <a:extLst>
                <a:ext uri="{FF2B5EF4-FFF2-40B4-BE49-F238E27FC236}">
                  <a16:creationId xmlns:a16="http://schemas.microsoft.com/office/drawing/2014/main" id="{6E3DD0F0-1E19-457C-8075-A698AECE963B}"/>
                </a:ext>
              </a:extLst>
            </p:cNvPr>
            <p:cNvSpPr/>
            <p:nvPr/>
          </p:nvSpPr>
          <p:spPr>
            <a:xfrm>
              <a:off x="4643899" y="3856680"/>
              <a:ext cx="1819533" cy="903548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409183-38EC-4F66-BE6F-B4F46D3BB1A2}"/>
                </a:ext>
              </a:extLst>
            </p:cNvPr>
            <p:cNvSpPr/>
            <p:nvPr/>
          </p:nvSpPr>
          <p:spPr>
            <a:xfrm>
              <a:off x="4671873" y="3929291"/>
              <a:ext cx="180658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SURAT PEMBERITAHUAN</a:t>
              </a:r>
            </a:p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GAGAL TEST</a:t>
              </a:r>
            </a:p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KEPADA PESERTA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8A359F-4F74-42AE-9B50-8A7774C0A3D7}"/>
              </a:ext>
            </a:extLst>
          </p:cNvPr>
          <p:cNvSpPr txBox="1"/>
          <p:nvPr/>
        </p:nvSpPr>
        <p:spPr>
          <a:xfrm>
            <a:off x="364475" y="1489922"/>
            <a:ext cx="162068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PENGAJUAN KANDIDAT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OLEH 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2D1646-89AE-4236-8775-3F98469B4A58}"/>
              </a:ext>
            </a:extLst>
          </p:cNvPr>
          <p:cNvSpPr txBox="1"/>
          <p:nvPr/>
        </p:nvSpPr>
        <p:spPr>
          <a:xfrm>
            <a:off x="5924359" y="1571177"/>
            <a:ext cx="9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OK</a:t>
            </a:r>
            <a:endParaRPr lang="en-ID" sz="1200" b="1" dirty="0">
              <a:solidFill>
                <a:srgbClr val="0070C0"/>
              </a:solidFill>
            </a:endParaRPr>
          </a:p>
        </p:txBody>
      </p:sp>
      <p:sp>
        <p:nvSpPr>
          <p:cNvPr id="88" name="Frame 87">
            <a:extLst>
              <a:ext uri="{FF2B5EF4-FFF2-40B4-BE49-F238E27FC236}">
                <a16:creationId xmlns:a16="http://schemas.microsoft.com/office/drawing/2014/main" id="{5FD4DC53-633C-4A19-9D6E-D01C7A6C173E}"/>
              </a:ext>
            </a:extLst>
          </p:cNvPr>
          <p:cNvSpPr/>
          <p:nvPr/>
        </p:nvSpPr>
        <p:spPr>
          <a:xfrm>
            <a:off x="4616999" y="2935672"/>
            <a:ext cx="1773981" cy="924069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INFORMASI PENOLAKAN PENGAJUAN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494FA4-9CB5-4685-8389-EF2CD977206B}"/>
              </a:ext>
            </a:extLst>
          </p:cNvPr>
          <p:cNvSpPr txBox="1"/>
          <p:nvPr/>
        </p:nvSpPr>
        <p:spPr>
          <a:xfrm>
            <a:off x="4869746" y="2463662"/>
            <a:ext cx="544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NG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33B9A7-D1CC-470B-B6FB-4052D3029A99}"/>
              </a:ext>
            </a:extLst>
          </p:cNvPr>
          <p:cNvSpPr txBox="1"/>
          <p:nvPr/>
        </p:nvSpPr>
        <p:spPr>
          <a:xfrm>
            <a:off x="4083712" y="5037275"/>
            <a:ext cx="9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OK</a:t>
            </a:r>
            <a:endParaRPr lang="en-ID" sz="1200" b="1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DDDB409-435A-46CF-A50C-DABFDAB1C887}"/>
              </a:ext>
            </a:extLst>
          </p:cNvPr>
          <p:cNvCxnSpPr>
            <a:cxnSpLocks/>
          </p:cNvCxnSpPr>
          <p:nvPr/>
        </p:nvCxnSpPr>
        <p:spPr>
          <a:xfrm>
            <a:off x="5648124" y="5901907"/>
            <a:ext cx="11459" cy="4208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296B876-8D29-472B-BA94-4272F174A6EE}"/>
              </a:ext>
            </a:extLst>
          </p:cNvPr>
          <p:cNvSpPr txBox="1"/>
          <p:nvPr/>
        </p:nvSpPr>
        <p:spPr>
          <a:xfrm>
            <a:off x="5025339" y="5850794"/>
            <a:ext cx="544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NG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23614" y="1073834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74862" y="114486"/>
            <a:ext cx="647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FLOW PROSES KARYAWAN PENSIUN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F68BC2-8897-4923-8FC0-E28454848476}"/>
              </a:ext>
            </a:extLst>
          </p:cNvPr>
          <p:cNvGrpSpPr/>
          <p:nvPr/>
        </p:nvGrpSpPr>
        <p:grpSpPr>
          <a:xfrm>
            <a:off x="206656" y="494945"/>
            <a:ext cx="11499714" cy="3889520"/>
            <a:chOff x="238740" y="495587"/>
            <a:chExt cx="11499714" cy="3889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F202E-1122-4276-AD11-D1EA3E794BFA}"/>
                </a:ext>
              </a:extLst>
            </p:cNvPr>
            <p:cNvSpPr/>
            <p:nvPr/>
          </p:nvSpPr>
          <p:spPr>
            <a:xfrm>
              <a:off x="301872" y="1358636"/>
              <a:ext cx="1556036" cy="679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FC3DE0-B271-466B-9E55-AD2E91DB8330}"/>
                </a:ext>
              </a:extLst>
            </p:cNvPr>
            <p:cNvGrpSpPr/>
            <p:nvPr/>
          </p:nvGrpSpPr>
          <p:grpSpPr>
            <a:xfrm>
              <a:off x="238740" y="1393517"/>
              <a:ext cx="1748005" cy="1071751"/>
              <a:chOff x="411453" y="2561668"/>
              <a:chExt cx="1748005" cy="1071751"/>
            </a:xfrm>
            <a:effectLst/>
          </p:grpSpPr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411453" y="2709351"/>
                <a:ext cx="1748005" cy="924068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LIST KARYAWAN PENSIUN 1 TAHUN KE DEPAN</a:t>
                </a:r>
              </a:p>
            </p:txBody>
          </p:sp>
          <p:sp>
            <p:nvSpPr>
              <p:cNvPr id="49" name="Flowchart: Off-page Connector 48">
                <a:extLst>
                  <a:ext uri="{FF2B5EF4-FFF2-40B4-BE49-F238E27FC236}">
                    <a16:creationId xmlns:a16="http://schemas.microsoft.com/office/drawing/2014/main" id="{3B8C2AC6-104B-4A10-B810-788A5EB9F8E0}"/>
                  </a:ext>
                </a:extLst>
              </p:cNvPr>
              <p:cNvSpPr/>
              <p:nvPr/>
            </p:nvSpPr>
            <p:spPr>
              <a:xfrm>
                <a:off x="461772" y="2561668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0AA16B-3D36-4F38-BE46-C98C007712D3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4467434" y="1969797"/>
              <a:ext cx="516637" cy="1020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11990E2-66B7-49EC-8BB1-34E0DE10E59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1986745" y="1997181"/>
              <a:ext cx="516423" cy="605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: Folded Corner 145">
              <a:extLst>
                <a:ext uri="{FF2B5EF4-FFF2-40B4-BE49-F238E27FC236}">
                  <a16:creationId xmlns:a16="http://schemas.microsoft.com/office/drawing/2014/main" id="{DA502604-6BC3-4B38-A951-4AE3AA2BB34A}"/>
                </a:ext>
              </a:extLst>
            </p:cNvPr>
            <p:cNvSpPr/>
            <p:nvPr/>
          </p:nvSpPr>
          <p:spPr>
            <a:xfrm>
              <a:off x="9579628" y="495587"/>
              <a:ext cx="2158826" cy="1726097"/>
            </a:xfrm>
            <a:prstGeom prst="foldedCorner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rtl="0" eaLnBrk="1" fontAlgn="t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b="0" i="0" u="none" strike="noStrike" kern="12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endParaRPr>
            </a:p>
            <a:p>
              <a:pPr marL="0" rtl="0" eaLnBrk="1" fontAlgn="t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i="0" u="none" strike="noStrike" kern="1200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Kriteria</a:t>
              </a:r>
              <a:r>
                <a:rPr lang="en-US" sz="1100" b="0" i="0" u="none" strike="noStrike" kern="1200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Interpreter</a:t>
              </a:r>
              <a:endParaRPr lang="en-ID" sz="1100" b="0" i="0" u="none" strike="noStrike" dirty="0">
                <a:effectLst/>
                <a:latin typeface="Franklin Gothic Medium" panose="020B0603020102020204" pitchFamily="34" charset="0"/>
              </a:endParaRPr>
            </a:p>
            <a:p>
              <a:pPr marL="283464" indent="-283464" rtl="0" eaLnBrk="1" fontAlgn="t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Tersertifikasi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b="0" i="0" u="none" strike="noStrike" kern="1200" baseline="0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Level N2</a:t>
              </a:r>
            </a:p>
            <a:p>
              <a:pPr marL="283464" indent="-283464" rtl="0" eaLnBrk="1" fontAlgn="t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Pengalaman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bidang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manufacture</a:t>
              </a:r>
            </a:p>
            <a:p>
              <a:pPr marL="283464" indent="-283464" rtl="0" eaLnBrk="1" fontAlgn="t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Sesuai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persyaratan</a:t>
              </a:r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b="0" i="0" u="none" strike="noStrike" dirty="0" err="1">
                  <a:solidFill>
                    <a:srgbClr val="000000"/>
                  </a:solidFill>
                  <a:effectLst/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adm</a:t>
              </a:r>
              <a:r>
                <a:rPr lang="en-US" sz="1100" dirty="0" err="1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inistrasi</a:t>
              </a:r>
              <a:r>
                <a:rPr lang="en-US" sz="1100" dirty="0">
                  <a:solidFill>
                    <a:srgbClr val="000000"/>
                  </a:solidFill>
                  <a:latin typeface="Franklin Gothic Medium" panose="020B0603020102020204" pitchFamily="34" charset="0"/>
                  <a:cs typeface="Times New Roman" panose="02020603050405020304" pitchFamily="18" charset="0"/>
                </a:rPr>
                <a:t> finance</a:t>
              </a:r>
              <a:endParaRPr lang="en-ID" sz="1100" b="0" i="0" u="none" strike="noStrike" dirty="0">
                <a:effectLst/>
                <a:latin typeface="Franklin Gothic Medium" panose="020B060302010202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04A56A-8DB9-4360-B8E0-1DC75356BC2B}"/>
                </a:ext>
              </a:extLst>
            </p:cNvPr>
            <p:cNvGrpSpPr/>
            <p:nvPr/>
          </p:nvGrpSpPr>
          <p:grpSpPr>
            <a:xfrm>
              <a:off x="7236302" y="2472338"/>
              <a:ext cx="1768278" cy="1012329"/>
              <a:chOff x="7262736" y="2163119"/>
              <a:chExt cx="1768278" cy="101232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DBDD637-C406-402F-92EC-B7483BFC4E7D}"/>
                  </a:ext>
                </a:extLst>
              </p:cNvPr>
              <p:cNvGrpSpPr/>
              <p:nvPr/>
            </p:nvGrpSpPr>
            <p:grpSpPr>
              <a:xfrm>
                <a:off x="7262736" y="2163119"/>
                <a:ext cx="1768278" cy="1012329"/>
                <a:chOff x="5516300" y="2825268"/>
                <a:chExt cx="2940950" cy="1283147"/>
              </a:xfrm>
              <a:effectLst/>
            </p:grpSpPr>
            <p:sp>
              <p:nvSpPr>
                <p:cNvPr id="60" name="Frame 59">
                  <a:extLst>
                    <a:ext uri="{FF2B5EF4-FFF2-40B4-BE49-F238E27FC236}">
                      <a16:creationId xmlns:a16="http://schemas.microsoft.com/office/drawing/2014/main" id="{8D7B3D55-6FC8-4147-85A8-481AD9224F43}"/>
                    </a:ext>
                  </a:extLst>
                </p:cNvPr>
                <p:cNvSpPr/>
                <p:nvPr/>
              </p:nvSpPr>
              <p:spPr>
                <a:xfrm>
                  <a:off x="5516300" y="2969093"/>
                  <a:ext cx="2940950" cy="1139322"/>
                </a:xfrm>
                <a:prstGeom prst="frame">
                  <a:avLst/>
                </a:prstGeom>
                <a:ln w="12700"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61" name="Flowchart: Off-page Connector 60">
                  <a:extLst>
                    <a:ext uri="{FF2B5EF4-FFF2-40B4-BE49-F238E27FC236}">
                      <a16:creationId xmlns:a16="http://schemas.microsoft.com/office/drawing/2014/main" id="{C9EDEBB1-3CD9-4FFC-B034-B17F0E55E1DC}"/>
                    </a:ext>
                  </a:extLst>
                </p:cNvPr>
                <p:cNvSpPr/>
                <p:nvPr/>
              </p:nvSpPr>
              <p:spPr>
                <a:xfrm>
                  <a:off x="5524841" y="2825268"/>
                  <a:ext cx="545924" cy="511468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00153C-E80F-4B3C-9E41-B4FE8DE52F91}"/>
                  </a:ext>
                </a:extLst>
              </p:cNvPr>
              <p:cNvSpPr/>
              <p:nvPr/>
            </p:nvSpPr>
            <p:spPr>
              <a:xfrm>
                <a:off x="7492463" y="2381759"/>
                <a:ext cx="137659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TRAINING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MASA PERSIAPAN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PENSIUN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E801ED-4C0F-41CE-8358-A090F70B14DB}"/>
                </a:ext>
              </a:extLst>
            </p:cNvPr>
            <p:cNvGrpSpPr/>
            <p:nvPr/>
          </p:nvGrpSpPr>
          <p:grpSpPr>
            <a:xfrm>
              <a:off x="4810762" y="3296431"/>
              <a:ext cx="1849675" cy="1088676"/>
              <a:chOff x="4869994" y="1043047"/>
              <a:chExt cx="1849675" cy="108867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7D517E6-EDF1-40CC-9E17-2661702E8FB1}"/>
                  </a:ext>
                </a:extLst>
              </p:cNvPr>
              <p:cNvGrpSpPr/>
              <p:nvPr/>
            </p:nvGrpSpPr>
            <p:grpSpPr>
              <a:xfrm>
                <a:off x="4869994" y="1043047"/>
                <a:ext cx="1849675" cy="1088676"/>
                <a:chOff x="4848029" y="657354"/>
                <a:chExt cx="1627665" cy="1186565"/>
              </a:xfrm>
            </p:grpSpPr>
            <p:sp>
              <p:nvSpPr>
                <p:cNvPr id="35" name="Frame 34">
                  <a:extLst>
                    <a:ext uri="{FF2B5EF4-FFF2-40B4-BE49-F238E27FC236}">
                      <a16:creationId xmlns:a16="http://schemas.microsoft.com/office/drawing/2014/main" id="{D01C648D-DFB9-48B2-A126-B1C932FAC331}"/>
                    </a:ext>
                  </a:extLst>
                </p:cNvPr>
                <p:cNvSpPr/>
                <p:nvPr/>
              </p:nvSpPr>
              <p:spPr>
                <a:xfrm>
                  <a:off x="4919658" y="841990"/>
                  <a:ext cx="1556036" cy="1001929"/>
                </a:xfrm>
                <a:prstGeom prst="frame">
                  <a:avLst/>
                </a:prstGeom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36" name="Flowchart: Off-page Connector 35">
                  <a:extLst>
                    <a:ext uri="{FF2B5EF4-FFF2-40B4-BE49-F238E27FC236}">
                      <a16:creationId xmlns:a16="http://schemas.microsoft.com/office/drawing/2014/main" id="{5FC57F9C-724C-4004-A04D-E02CD089A6F4}"/>
                    </a:ext>
                  </a:extLst>
                </p:cNvPr>
                <p:cNvSpPr/>
                <p:nvPr/>
              </p:nvSpPr>
              <p:spPr>
                <a:xfrm>
                  <a:off x="4848029" y="657354"/>
                  <a:ext cx="342900" cy="400050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8BAB4E-896F-4A20-824E-338CE2C4C668}"/>
                  </a:ext>
                </a:extLst>
              </p:cNvPr>
              <p:cNvSpPr/>
              <p:nvPr/>
            </p:nvSpPr>
            <p:spPr>
              <a:xfrm>
                <a:off x="5162513" y="1437176"/>
                <a:ext cx="1371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PENJELASAN KE 2</a:t>
                </a:r>
              </a:p>
              <a:p>
                <a:pPr algn="ctr"/>
                <a:r>
                  <a:rPr lang="en-US" sz="1400" dirty="0">
                    <a:latin typeface="Franklin Gothic Medium Cond" panose="020B0606030402020204" pitchFamily="34" charset="0"/>
                  </a:rPr>
                  <a:t>PADA PESERTA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63CE07-3919-44E6-96E3-1E53AE26CC7B}"/>
              </a:ext>
            </a:extLst>
          </p:cNvPr>
          <p:cNvGrpSpPr/>
          <p:nvPr/>
        </p:nvGrpSpPr>
        <p:grpSpPr>
          <a:xfrm>
            <a:off x="4013901" y="5469591"/>
            <a:ext cx="3226613" cy="830042"/>
            <a:chOff x="82407" y="4206728"/>
            <a:chExt cx="3226613" cy="830042"/>
          </a:xfrm>
        </p:grpSpPr>
        <p:sp>
          <p:nvSpPr>
            <p:cNvPr id="55" name="Frame 54">
              <a:extLst>
                <a:ext uri="{FF2B5EF4-FFF2-40B4-BE49-F238E27FC236}">
                  <a16:creationId xmlns:a16="http://schemas.microsoft.com/office/drawing/2014/main" id="{27C2AD4C-3762-4741-AE5F-5452DB017617}"/>
                </a:ext>
              </a:extLst>
            </p:cNvPr>
            <p:cNvSpPr/>
            <p:nvPr/>
          </p:nvSpPr>
          <p:spPr>
            <a:xfrm>
              <a:off x="82407" y="4206728"/>
              <a:ext cx="3226613" cy="830042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47FB33-F34E-42C8-9D61-5FD5BD26AC46}"/>
                </a:ext>
              </a:extLst>
            </p:cNvPr>
            <p:cNvSpPr/>
            <p:nvPr/>
          </p:nvSpPr>
          <p:spPr>
            <a:xfrm>
              <a:off x="220310" y="4371047"/>
              <a:ext cx="30789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PENGEMBALIAN ATRIBUT PERUSAHAAN &amp; SURAT KETERANGAN BEKERJA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BC18C9-601D-4D6F-A3C0-B22C1B0123DC}"/>
              </a:ext>
            </a:extLst>
          </p:cNvPr>
          <p:cNvCxnSpPr>
            <a:cxnSpLocks/>
            <a:stCxn id="35" idx="1"/>
            <a:endCxn id="119" idx="5"/>
          </p:cNvCxnSpPr>
          <p:nvPr/>
        </p:nvCxnSpPr>
        <p:spPr>
          <a:xfrm flipH="1">
            <a:off x="3939682" y="3924829"/>
            <a:ext cx="920395" cy="1412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99B36B-4F97-4904-814D-37F79C41B738}"/>
              </a:ext>
            </a:extLst>
          </p:cNvPr>
          <p:cNvCxnSpPr>
            <a:cxnSpLocks/>
            <a:stCxn id="85" idx="3"/>
            <a:endCxn id="55" idx="1"/>
          </p:cNvCxnSpPr>
          <p:nvPr/>
        </p:nvCxnSpPr>
        <p:spPr>
          <a:xfrm flipV="1">
            <a:off x="3473429" y="5884612"/>
            <a:ext cx="540472" cy="758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ame 77">
            <a:extLst>
              <a:ext uri="{FF2B5EF4-FFF2-40B4-BE49-F238E27FC236}">
                <a16:creationId xmlns:a16="http://schemas.microsoft.com/office/drawing/2014/main" id="{7454DE03-EA59-402D-93A7-A12DA1F2C698}"/>
              </a:ext>
            </a:extLst>
          </p:cNvPr>
          <p:cNvSpPr/>
          <p:nvPr/>
        </p:nvSpPr>
        <p:spPr>
          <a:xfrm>
            <a:off x="240804" y="3506401"/>
            <a:ext cx="1745242" cy="919272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425ABB-1408-4A41-8C94-32E19F80250E}"/>
              </a:ext>
            </a:extLst>
          </p:cNvPr>
          <p:cNvSpPr/>
          <p:nvPr/>
        </p:nvSpPr>
        <p:spPr>
          <a:xfrm>
            <a:off x="403178" y="3704427"/>
            <a:ext cx="1452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TRANSISI</a:t>
            </a:r>
          </a:p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PEKERJAAN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38B349D-DD7E-45F7-9099-3ECC7293E101}"/>
              </a:ext>
            </a:extLst>
          </p:cNvPr>
          <p:cNvCxnSpPr>
            <a:cxnSpLocks/>
            <a:stCxn id="60" idx="2"/>
            <a:endCxn id="35" idx="3"/>
          </p:cNvCxnSpPr>
          <p:nvPr/>
        </p:nvCxnSpPr>
        <p:spPr>
          <a:xfrm rot="5400000">
            <a:off x="7137953" y="2974425"/>
            <a:ext cx="440804" cy="1460004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0EF37E-B7CB-485C-8ED5-162BB046818C}"/>
              </a:ext>
            </a:extLst>
          </p:cNvPr>
          <p:cNvGrpSpPr/>
          <p:nvPr/>
        </p:nvGrpSpPr>
        <p:grpSpPr>
          <a:xfrm>
            <a:off x="1653896" y="5477708"/>
            <a:ext cx="1819533" cy="828981"/>
            <a:chOff x="131433" y="5240287"/>
            <a:chExt cx="1819533" cy="903548"/>
          </a:xfrm>
        </p:grpSpPr>
        <p:sp>
          <p:nvSpPr>
            <p:cNvPr id="85" name="Frame 84">
              <a:extLst>
                <a:ext uri="{FF2B5EF4-FFF2-40B4-BE49-F238E27FC236}">
                  <a16:creationId xmlns:a16="http://schemas.microsoft.com/office/drawing/2014/main" id="{349CB64C-F930-48C0-89FF-B7D324A24622}"/>
                </a:ext>
              </a:extLst>
            </p:cNvPr>
            <p:cNvSpPr/>
            <p:nvPr/>
          </p:nvSpPr>
          <p:spPr>
            <a:xfrm>
              <a:off x="131433" y="5240287"/>
              <a:ext cx="1819533" cy="903548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ED639D7-0EBE-4B28-8F43-3CFE7D27870D}"/>
                </a:ext>
              </a:extLst>
            </p:cNvPr>
            <p:cNvSpPr/>
            <p:nvPr/>
          </p:nvSpPr>
          <p:spPr>
            <a:xfrm>
              <a:off x="301426" y="5423081"/>
              <a:ext cx="1405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PENJELASAN KE 3 </a:t>
              </a:r>
            </a:p>
            <a:p>
              <a:pPr algn="ctr"/>
              <a:r>
                <a:rPr lang="en-US" sz="1400" dirty="0">
                  <a:latin typeface="Franklin Gothic Medium Cond" panose="020B0606030402020204" pitchFamily="34" charset="0"/>
                </a:rPr>
                <a:t>PADA PESERTA</a:t>
              </a:r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EBB745C-8A6A-4C89-B3F7-DFB135DC1B84}"/>
              </a:ext>
            </a:extLst>
          </p:cNvPr>
          <p:cNvCxnSpPr>
            <a:cxnSpLocks/>
            <a:stCxn id="78" idx="2"/>
            <a:endCxn id="85" idx="1"/>
          </p:cNvCxnSpPr>
          <p:nvPr/>
        </p:nvCxnSpPr>
        <p:spPr>
          <a:xfrm rot="16200000" flipH="1">
            <a:off x="650397" y="4888700"/>
            <a:ext cx="1466526" cy="540471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Off-page Connector 113">
            <a:extLst>
              <a:ext uri="{FF2B5EF4-FFF2-40B4-BE49-F238E27FC236}">
                <a16:creationId xmlns:a16="http://schemas.microsoft.com/office/drawing/2014/main" id="{581EDA48-6E02-4D1F-BA58-167530B1B95E}"/>
              </a:ext>
            </a:extLst>
          </p:cNvPr>
          <p:cNvSpPr/>
          <p:nvPr/>
        </p:nvSpPr>
        <p:spPr>
          <a:xfrm>
            <a:off x="2392213" y="1432580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6" name="Frame 115">
            <a:extLst>
              <a:ext uri="{FF2B5EF4-FFF2-40B4-BE49-F238E27FC236}">
                <a16:creationId xmlns:a16="http://schemas.microsoft.com/office/drawing/2014/main" id="{59877F65-3C28-4EAC-80D0-B544852F7175}"/>
              </a:ext>
            </a:extLst>
          </p:cNvPr>
          <p:cNvSpPr/>
          <p:nvPr/>
        </p:nvSpPr>
        <p:spPr>
          <a:xfrm>
            <a:off x="4951987" y="1517329"/>
            <a:ext cx="2376533" cy="924069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PENJELASAN KE 1 PADA PESERTA (PENGISIAN KUISIONER)</a:t>
            </a:r>
          </a:p>
        </p:txBody>
      </p:sp>
      <p:sp>
        <p:nvSpPr>
          <p:cNvPr id="117" name="Flowchart: Off-page Connector 116">
            <a:extLst>
              <a:ext uri="{FF2B5EF4-FFF2-40B4-BE49-F238E27FC236}">
                <a16:creationId xmlns:a16="http://schemas.microsoft.com/office/drawing/2014/main" id="{BAE6DF54-45DC-45F7-A913-1D5BA033C405}"/>
              </a:ext>
            </a:extLst>
          </p:cNvPr>
          <p:cNvSpPr/>
          <p:nvPr/>
        </p:nvSpPr>
        <p:spPr>
          <a:xfrm>
            <a:off x="4594858" y="1422213"/>
            <a:ext cx="328243" cy="403519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43BB3483-2501-4868-ABA0-32F790A36816}"/>
              </a:ext>
            </a:extLst>
          </p:cNvPr>
          <p:cNvSpPr/>
          <p:nvPr/>
        </p:nvSpPr>
        <p:spPr>
          <a:xfrm>
            <a:off x="2324681" y="3329474"/>
            <a:ext cx="2153335" cy="1218950"/>
          </a:xfrm>
          <a:prstGeom prst="triangl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F66CCA-4241-47BB-BF6B-B7D2BD0D3959}"/>
              </a:ext>
            </a:extLst>
          </p:cNvPr>
          <p:cNvSpPr/>
          <p:nvPr/>
        </p:nvSpPr>
        <p:spPr>
          <a:xfrm>
            <a:off x="2902241" y="3847112"/>
            <a:ext cx="106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MONITORING</a:t>
            </a:r>
          </a:p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KESEHATAN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0DF6EB7-6691-407A-97B9-6E32D8B451C2}"/>
              </a:ext>
            </a:extLst>
          </p:cNvPr>
          <p:cNvCxnSpPr>
            <a:cxnSpLocks/>
            <a:stCxn id="116" idx="3"/>
            <a:endCxn id="60" idx="0"/>
          </p:cNvCxnSpPr>
          <p:nvPr/>
        </p:nvCxnSpPr>
        <p:spPr>
          <a:xfrm>
            <a:off x="7328520" y="1979364"/>
            <a:ext cx="759837" cy="605802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561D5AD-45A2-4AE3-B642-C9A0875119B0}"/>
              </a:ext>
            </a:extLst>
          </p:cNvPr>
          <p:cNvCxnSpPr>
            <a:cxnSpLocks/>
            <a:stCxn id="119" idx="1"/>
            <a:endCxn id="78" idx="3"/>
          </p:cNvCxnSpPr>
          <p:nvPr/>
        </p:nvCxnSpPr>
        <p:spPr>
          <a:xfrm flipH="1">
            <a:off x="1986046" y="3938949"/>
            <a:ext cx="876969" cy="2708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Off-page Connector 165">
            <a:extLst>
              <a:ext uri="{FF2B5EF4-FFF2-40B4-BE49-F238E27FC236}">
                <a16:creationId xmlns:a16="http://schemas.microsoft.com/office/drawing/2014/main" id="{9AA68A5A-928A-445F-83D0-6AD3EDB835D8}"/>
              </a:ext>
            </a:extLst>
          </p:cNvPr>
          <p:cNvSpPr/>
          <p:nvPr/>
        </p:nvSpPr>
        <p:spPr>
          <a:xfrm>
            <a:off x="3182404" y="3186051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67" name="Flowchart: Off-page Connector 166">
            <a:extLst>
              <a:ext uri="{FF2B5EF4-FFF2-40B4-BE49-F238E27FC236}">
                <a16:creationId xmlns:a16="http://schemas.microsoft.com/office/drawing/2014/main" id="{603CF3BD-0B25-46E0-BAFF-9A9970B5D4A3}"/>
              </a:ext>
            </a:extLst>
          </p:cNvPr>
          <p:cNvSpPr/>
          <p:nvPr/>
        </p:nvSpPr>
        <p:spPr>
          <a:xfrm>
            <a:off x="206656" y="3465193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68" name="Flowchart: Off-page Connector 167">
            <a:extLst>
              <a:ext uri="{FF2B5EF4-FFF2-40B4-BE49-F238E27FC236}">
                <a16:creationId xmlns:a16="http://schemas.microsoft.com/office/drawing/2014/main" id="{F267B5E7-EB06-420C-9F6F-22FBB19BF353}"/>
              </a:ext>
            </a:extLst>
          </p:cNvPr>
          <p:cNvSpPr/>
          <p:nvPr/>
        </p:nvSpPr>
        <p:spPr>
          <a:xfrm>
            <a:off x="1606025" y="5354957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72" name="Flowchart: Off-page Connector 171">
            <a:extLst>
              <a:ext uri="{FF2B5EF4-FFF2-40B4-BE49-F238E27FC236}">
                <a16:creationId xmlns:a16="http://schemas.microsoft.com/office/drawing/2014/main" id="{7010A5F3-717C-422F-8C1E-5E04FB1696C6}"/>
              </a:ext>
            </a:extLst>
          </p:cNvPr>
          <p:cNvSpPr/>
          <p:nvPr/>
        </p:nvSpPr>
        <p:spPr>
          <a:xfrm>
            <a:off x="3893041" y="5354957"/>
            <a:ext cx="379623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FD2E051-F95E-4D02-A7BD-5B4949EF0A53}"/>
              </a:ext>
            </a:extLst>
          </p:cNvPr>
          <p:cNvSpPr/>
          <p:nvPr/>
        </p:nvSpPr>
        <p:spPr>
          <a:xfrm>
            <a:off x="7489927" y="4665401"/>
            <a:ext cx="1460004" cy="78471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5A127D8-A9F5-41DB-8992-59ACB8DED059}"/>
              </a:ext>
            </a:extLst>
          </p:cNvPr>
          <p:cNvSpPr/>
          <p:nvPr/>
        </p:nvSpPr>
        <p:spPr>
          <a:xfrm>
            <a:off x="7662469" y="4903868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Franklin Gothic Medium Cond" panose="020B0606030402020204" pitchFamily="34" charset="0"/>
              </a:rPr>
              <a:t>HARI PENSIUN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8BA970A-7867-4C5E-B270-3AE94617C1D1}"/>
              </a:ext>
            </a:extLst>
          </p:cNvPr>
          <p:cNvCxnSpPr>
            <a:cxnSpLocks/>
            <a:stCxn id="64" idx="3"/>
            <a:endCxn id="174" idx="4"/>
          </p:cNvCxnSpPr>
          <p:nvPr/>
        </p:nvCxnSpPr>
        <p:spPr>
          <a:xfrm flipV="1">
            <a:off x="7230728" y="5450114"/>
            <a:ext cx="989201" cy="445406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B356C4C6-96C2-46B8-94F7-6DCD5341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8" y="4092835"/>
            <a:ext cx="989201" cy="55604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C7E259FF-45A4-4968-AFA8-35DD67EB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 r="34913"/>
          <a:stretch/>
        </p:blipFill>
        <p:spPr>
          <a:xfrm>
            <a:off x="5354831" y="4343232"/>
            <a:ext cx="811355" cy="744414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02767B17-217E-4536-BC76-DDCAB812C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0" y="2433165"/>
            <a:ext cx="960233" cy="69694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5A68CB0-8C9D-42D1-9B8A-2D543E62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909" y="1550382"/>
            <a:ext cx="1059536" cy="593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9F450DEF-DEC2-4770-8DEE-3120776E1637}"/>
              </a:ext>
            </a:extLst>
          </p:cNvPr>
          <p:cNvSpPr/>
          <p:nvPr/>
        </p:nvSpPr>
        <p:spPr>
          <a:xfrm>
            <a:off x="2294452" y="1124071"/>
            <a:ext cx="2424542" cy="1318034"/>
          </a:xfrm>
          <a:prstGeom prst="triangl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AF3BDB2-A658-449E-BC55-C2420D7BD9C1}"/>
              </a:ext>
            </a:extLst>
          </p:cNvPr>
          <p:cNvSpPr/>
          <p:nvPr/>
        </p:nvSpPr>
        <p:spPr>
          <a:xfrm>
            <a:off x="2653998" y="1712289"/>
            <a:ext cx="1699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latin typeface="Franklin Gothic Medium Cond" panose="020B0606030402020204" pitchFamily="34" charset="0"/>
              </a:rPr>
              <a:t>PEMBERITAHUAN&amp;</a:t>
            </a:r>
          </a:p>
          <a:p>
            <a:pPr algn="ctr"/>
            <a:r>
              <a:rPr lang="it-IT" sz="1400" dirty="0">
                <a:latin typeface="Franklin Gothic Medium Cond" panose="020B0606030402020204" pitchFamily="34" charset="0"/>
              </a:rPr>
              <a:t>VERIFIKASI DATA KE GENERAL MANAGER</a:t>
            </a:r>
          </a:p>
        </p:txBody>
      </p:sp>
    </p:spTree>
    <p:extLst>
      <p:ext uri="{BB962C8B-B14F-4D97-AF65-F5344CB8AC3E}">
        <p14:creationId xmlns:p14="http://schemas.microsoft.com/office/powerpoint/2010/main" val="384696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324</Words>
  <Application>Microsoft Office PowerPoint</Application>
  <PresentationFormat>On-screen Show (4:3)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Medium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Taufik Aripiansyah</cp:lastModifiedBy>
  <cp:revision>77</cp:revision>
  <dcterms:created xsi:type="dcterms:W3CDTF">2023-08-16T04:23:45Z</dcterms:created>
  <dcterms:modified xsi:type="dcterms:W3CDTF">2023-10-25T09:30:57Z</dcterms:modified>
</cp:coreProperties>
</file>