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CDB9E-3438-4257-B870-D7803982F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587" y="-39799"/>
            <a:ext cx="4845533" cy="49577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Flow Proses </a:t>
            </a:r>
            <a:r>
              <a:rPr lang="en-US" sz="2000" b="1" dirty="0" err="1">
                <a:solidFill>
                  <a:schemeClr val="bg1"/>
                </a:solidFill>
              </a:rPr>
              <a:t>Pembuatan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Paspor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Bagi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Pekerja</a:t>
            </a:r>
            <a:r>
              <a:rPr lang="en-US" sz="2000" b="1" dirty="0">
                <a:solidFill>
                  <a:schemeClr val="bg1"/>
                </a:solidFill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</a:rPr>
              <a:t>Ditugaskan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Luar</a:t>
            </a:r>
            <a:r>
              <a:rPr lang="en-US" sz="2000" b="1" dirty="0">
                <a:solidFill>
                  <a:schemeClr val="bg1"/>
                </a:solidFill>
              </a:rPr>
              <a:t> Negeri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7868002-8191-45B8-BF28-876C3847D379}"/>
              </a:ext>
            </a:extLst>
          </p:cNvPr>
          <p:cNvSpPr/>
          <p:nvPr/>
        </p:nvSpPr>
        <p:spPr>
          <a:xfrm>
            <a:off x="389537" y="1153088"/>
            <a:ext cx="2073737" cy="123009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11134-0676-4002-93FC-BAB7E619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71" y="918238"/>
            <a:ext cx="522061" cy="555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E27E6-AD53-485F-8B26-3A6273F59D3A}"/>
              </a:ext>
            </a:extLst>
          </p:cNvPr>
          <p:cNvSpPr txBox="1"/>
          <p:nvPr/>
        </p:nvSpPr>
        <p:spPr>
          <a:xfrm>
            <a:off x="458031" y="1358271"/>
            <a:ext cx="1905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Submit</a:t>
            </a:r>
            <a:r>
              <a:rPr lang="en-US" sz="1100" dirty="0"/>
              <a:t> Form </a:t>
            </a:r>
            <a:r>
              <a:rPr lang="en-US" sz="1100" dirty="0" err="1"/>
              <a:t>Permohonan</a:t>
            </a:r>
            <a:r>
              <a:rPr lang="en-US" sz="1100" dirty="0"/>
              <a:t> </a:t>
            </a:r>
            <a:r>
              <a:rPr lang="en-US" sz="1100" dirty="0" err="1"/>
              <a:t>Paspor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Legal (</a:t>
            </a:r>
            <a:r>
              <a:rPr lang="en-US" sz="1100" dirty="0" err="1"/>
              <a:t>melampirkan</a:t>
            </a:r>
            <a:r>
              <a:rPr lang="en-US" sz="1100" dirty="0"/>
              <a:t> Business Trip  Order yang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disetujui</a:t>
            </a:r>
            <a:r>
              <a:rPr lang="en-US" sz="1100" dirty="0"/>
              <a:t> </a:t>
            </a:r>
            <a:r>
              <a:rPr lang="en-US" sz="1100" dirty="0" err="1"/>
              <a:t>Sachou</a:t>
            </a:r>
            <a:r>
              <a:rPr lang="en-US" sz="1100" dirty="0"/>
              <a:t>)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99229B0D-650D-496C-ADF7-737EBC1E00B3}"/>
              </a:ext>
            </a:extLst>
          </p:cNvPr>
          <p:cNvSpPr/>
          <p:nvPr/>
        </p:nvSpPr>
        <p:spPr>
          <a:xfrm>
            <a:off x="149984" y="2049565"/>
            <a:ext cx="342900" cy="404774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6012649-C2A2-4F18-A49B-4602531B5A10}"/>
              </a:ext>
            </a:extLst>
          </p:cNvPr>
          <p:cNvSpPr/>
          <p:nvPr/>
        </p:nvSpPr>
        <p:spPr>
          <a:xfrm>
            <a:off x="3540323" y="1174353"/>
            <a:ext cx="2001589" cy="119116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A22044C9-4EC0-4B36-A99C-C8A516E63A07}"/>
              </a:ext>
            </a:extLst>
          </p:cNvPr>
          <p:cNvSpPr/>
          <p:nvPr/>
        </p:nvSpPr>
        <p:spPr>
          <a:xfrm>
            <a:off x="3243233" y="2045914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1E3B4A0-09B9-4839-ACB9-73A4C26AF262}"/>
              </a:ext>
            </a:extLst>
          </p:cNvPr>
          <p:cNvSpPr/>
          <p:nvPr/>
        </p:nvSpPr>
        <p:spPr>
          <a:xfrm>
            <a:off x="6495172" y="1167900"/>
            <a:ext cx="2001589" cy="1161475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B4FCC-A181-42A8-8067-ADD7EC41DFA5}"/>
              </a:ext>
            </a:extLst>
          </p:cNvPr>
          <p:cNvSpPr txBox="1"/>
          <p:nvPr/>
        </p:nvSpPr>
        <p:spPr>
          <a:xfrm>
            <a:off x="6626135" y="1561590"/>
            <a:ext cx="1759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Kirim</a:t>
            </a:r>
            <a:r>
              <a:rPr lang="en-US" sz="1100" dirty="0"/>
              <a:t> </a:t>
            </a:r>
            <a:r>
              <a:rPr lang="en-US" sz="1100" dirty="0" err="1"/>
              <a:t>persyaratan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email </a:t>
            </a:r>
            <a:r>
              <a:rPr lang="en-US" sz="1100" dirty="0" err="1"/>
              <a:t>ke</a:t>
            </a:r>
            <a:r>
              <a:rPr lang="en-US" sz="1100" dirty="0"/>
              <a:t> Legal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72E49CA0-0B2A-452E-A181-5E98CCC5DC04}"/>
              </a:ext>
            </a:extLst>
          </p:cNvPr>
          <p:cNvSpPr/>
          <p:nvPr/>
        </p:nvSpPr>
        <p:spPr>
          <a:xfrm>
            <a:off x="6219958" y="2050628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99AB158-8D8D-4DF2-8CBB-92F597B14F6D}"/>
              </a:ext>
            </a:extLst>
          </p:cNvPr>
          <p:cNvSpPr/>
          <p:nvPr/>
        </p:nvSpPr>
        <p:spPr>
          <a:xfrm>
            <a:off x="6513909" y="3224303"/>
            <a:ext cx="2000045" cy="122773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3F4D9-C8AB-4A3E-89EB-9839A235B4E0}"/>
              </a:ext>
            </a:extLst>
          </p:cNvPr>
          <p:cNvSpPr txBox="1"/>
          <p:nvPr/>
        </p:nvSpPr>
        <p:spPr>
          <a:xfrm>
            <a:off x="6637422" y="3248402"/>
            <a:ext cx="1845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Proses M-</a:t>
            </a:r>
            <a:r>
              <a:rPr lang="en-US" sz="1100" dirty="0" err="1"/>
              <a:t>paspor</a:t>
            </a:r>
            <a:endParaRPr lang="en-US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 err="1"/>
              <a:t>Koordinansi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Finance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 PNBP </a:t>
            </a:r>
            <a:r>
              <a:rPr lang="en-US" sz="1100" dirty="0" err="1"/>
              <a:t>paspor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62EE277C-3560-4FEB-B78D-E4E0E414A433}"/>
              </a:ext>
            </a:extLst>
          </p:cNvPr>
          <p:cNvSpPr/>
          <p:nvPr/>
        </p:nvSpPr>
        <p:spPr>
          <a:xfrm>
            <a:off x="6238770" y="4194775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6A6F6F-48F6-469F-BA8D-F248189DB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4" t="7172" r="22981" b="3983"/>
          <a:stretch/>
        </p:blipFill>
        <p:spPr>
          <a:xfrm>
            <a:off x="5120878" y="975961"/>
            <a:ext cx="657933" cy="5428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F033C2-595A-4646-BE8D-79769FCF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69" y="2983730"/>
            <a:ext cx="490712" cy="540551"/>
          </a:xfrm>
          <a:prstGeom prst="rect">
            <a:avLst/>
          </a:prstGeom>
        </p:spPr>
      </p:pic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63BC5491-77DF-41B5-9004-7D74864E4C7C}"/>
              </a:ext>
            </a:extLst>
          </p:cNvPr>
          <p:cNvSpPr/>
          <p:nvPr/>
        </p:nvSpPr>
        <p:spPr>
          <a:xfrm>
            <a:off x="3567061" y="3236866"/>
            <a:ext cx="2054742" cy="1206028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7DCE6-AE42-40ED-94F3-AB0F4CD74F72}"/>
              </a:ext>
            </a:extLst>
          </p:cNvPr>
          <p:cNvSpPr txBox="1"/>
          <p:nvPr/>
        </p:nvSpPr>
        <p:spPr>
          <a:xfrm>
            <a:off x="3654759" y="3425334"/>
            <a:ext cx="1795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Datang</a:t>
            </a:r>
            <a:r>
              <a:rPr lang="en-US" sz="1100" dirty="0"/>
              <a:t> </a:t>
            </a:r>
            <a:r>
              <a:rPr lang="en-US" sz="1100" dirty="0" err="1"/>
              <a:t>kekantor</a:t>
            </a:r>
            <a:r>
              <a:rPr lang="en-US" sz="1100" dirty="0"/>
              <a:t> </a:t>
            </a:r>
            <a:r>
              <a:rPr lang="en-US" sz="1100" dirty="0" err="1"/>
              <a:t>imigrasi</a:t>
            </a:r>
            <a:r>
              <a:rPr lang="en-US" sz="1100" dirty="0"/>
              <a:t> :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Pemberkasan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Interview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Foto</a:t>
            </a:r>
            <a:endParaRPr lang="en-US" sz="1100" dirty="0"/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1C30C38B-BB6D-41C8-B2EF-CB9882E3D7C0}"/>
              </a:ext>
            </a:extLst>
          </p:cNvPr>
          <p:cNvSpPr/>
          <p:nvPr/>
        </p:nvSpPr>
        <p:spPr>
          <a:xfrm>
            <a:off x="3282689" y="4195982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A3E1128-25C2-4FF5-BA22-FFEFE90E83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3"/>
          <a:stretch/>
        </p:blipFill>
        <p:spPr>
          <a:xfrm>
            <a:off x="5314108" y="3021934"/>
            <a:ext cx="429404" cy="540296"/>
          </a:xfrm>
          <a:prstGeom prst="rect">
            <a:avLst/>
          </a:prstGeom>
        </p:spPr>
      </p:pic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1DCAEDFF-BBE7-4D39-A764-F76A83A522BB}"/>
              </a:ext>
            </a:extLst>
          </p:cNvPr>
          <p:cNvSpPr/>
          <p:nvPr/>
        </p:nvSpPr>
        <p:spPr>
          <a:xfrm>
            <a:off x="408569" y="3241734"/>
            <a:ext cx="2066026" cy="117321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15975D-D039-44F1-A3FC-E2F4295FF6FC}"/>
              </a:ext>
            </a:extLst>
          </p:cNvPr>
          <p:cNvSpPr txBox="1"/>
          <p:nvPr/>
        </p:nvSpPr>
        <p:spPr>
          <a:xfrm>
            <a:off x="595927" y="3555222"/>
            <a:ext cx="171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Pengambilan</a:t>
            </a:r>
            <a:r>
              <a:rPr lang="en-US" sz="1100" dirty="0"/>
              <a:t> </a:t>
            </a:r>
            <a:r>
              <a:rPr lang="en-US" sz="1100" dirty="0" err="1"/>
              <a:t>paspor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kantor</a:t>
            </a:r>
            <a:r>
              <a:rPr lang="en-US" sz="1100" dirty="0"/>
              <a:t> </a:t>
            </a:r>
            <a:r>
              <a:rPr lang="en-US" sz="1100" dirty="0" err="1"/>
              <a:t>Imigrasi</a:t>
            </a:r>
            <a:endParaRPr lang="en-US" sz="1100" dirty="0"/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D2C13BE3-BA60-4326-A587-D5C21E263C81}"/>
              </a:ext>
            </a:extLst>
          </p:cNvPr>
          <p:cNvSpPr/>
          <p:nvPr/>
        </p:nvSpPr>
        <p:spPr>
          <a:xfrm>
            <a:off x="122346" y="4125233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E62ABB8F-9BA8-4157-B4E4-7DFAFDEBA367}"/>
              </a:ext>
            </a:extLst>
          </p:cNvPr>
          <p:cNvSpPr/>
          <p:nvPr/>
        </p:nvSpPr>
        <p:spPr>
          <a:xfrm>
            <a:off x="391015" y="5231503"/>
            <a:ext cx="2083580" cy="1173209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36D9C9-698D-44A9-88E0-0F2724CF0D30}"/>
              </a:ext>
            </a:extLst>
          </p:cNvPr>
          <p:cNvSpPr txBox="1"/>
          <p:nvPr/>
        </p:nvSpPr>
        <p:spPr>
          <a:xfrm>
            <a:off x="859106" y="5581564"/>
            <a:ext cx="128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Paspor</a:t>
            </a:r>
            <a:r>
              <a:rPr lang="en-US" sz="1100" dirty="0"/>
              <a:t> </a:t>
            </a:r>
            <a:r>
              <a:rPr lang="en-US" sz="1100" dirty="0" err="1"/>
              <a:t>selesai</a:t>
            </a:r>
            <a:endParaRPr lang="en-US" sz="1100" dirty="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F3A92E91-F2F9-4C71-9714-2D49C21EEAF5}"/>
              </a:ext>
            </a:extLst>
          </p:cNvPr>
          <p:cNvSpPr/>
          <p:nvPr/>
        </p:nvSpPr>
        <p:spPr>
          <a:xfrm>
            <a:off x="172053" y="6126408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123D46F-6CD3-4ACC-9484-2B9ED6643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017" y="5073307"/>
            <a:ext cx="455957" cy="430887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C69F4A12-E06D-4BD0-9EBE-D9B9208171E2}"/>
              </a:ext>
            </a:extLst>
          </p:cNvPr>
          <p:cNvSpPr/>
          <p:nvPr/>
        </p:nvSpPr>
        <p:spPr>
          <a:xfrm>
            <a:off x="2699542" y="1463708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6077E9B-0168-4450-A4A5-927AB7DFC5EC}"/>
              </a:ext>
            </a:extLst>
          </p:cNvPr>
          <p:cNvSpPr/>
          <p:nvPr/>
        </p:nvSpPr>
        <p:spPr>
          <a:xfrm>
            <a:off x="5731266" y="1526412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00EE69B-285E-4049-B155-8A662847B973}"/>
              </a:ext>
            </a:extLst>
          </p:cNvPr>
          <p:cNvSpPr/>
          <p:nvPr/>
        </p:nvSpPr>
        <p:spPr>
          <a:xfrm>
            <a:off x="5750132" y="3652065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24367424-15B3-46FC-B597-C8AD0D117BE0}"/>
              </a:ext>
            </a:extLst>
          </p:cNvPr>
          <p:cNvSpPr/>
          <p:nvPr/>
        </p:nvSpPr>
        <p:spPr>
          <a:xfrm>
            <a:off x="7339005" y="2604082"/>
            <a:ext cx="344554" cy="421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A77E9EE-FD9F-45A5-9E19-967834578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017" y="3120060"/>
            <a:ext cx="622946" cy="442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AF9ABEE-784C-44BC-936E-33A507BDEF11}"/>
              </a:ext>
            </a:extLst>
          </p:cNvPr>
          <p:cNvSpPr/>
          <p:nvPr/>
        </p:nvSpPr>
        <p:spPr>
          <a:xfrm>
            <a:off x="873581" y="2283706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User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1C8D0D-82E9-4F49-B419-A7D1C341DB27}"/>
              </a:ext>
            </a:extLst>
          </p:cNvPr>
          <p:cNvSpPr txBox="1"/>
          <p:nvPr/>
        </p:nvSpPr>
        <p:spPr>
          <a:xfrm>
            <a:off x="3701396" y="1511155"/>
            <a:ext cx="176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Persetujuan</a:t>
            </a:r>
            <a:r>
              <a:rPr lang="en-US" sz="1100" dirty="0"/>
              <a:t> Form </a:t>
            </a:r>
            <a:r>
              <a:rPr lang="en-US" sz="1100" dirty="0" err="1"/>
              <a:t>Permohonan</a:t>
            </a:r>
            <a:r>
              <a:rPr lang="en-US" sz="1100" dirty="0"/>
              <a:t> </a:t>
            </a:r>
            <a:r>
              <a:rPr lang="en-US" sz="1100" dirty="0" err="1"/>
              <a:t>Paspor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E5CCB6-69E1-4284-B4B6-DB8B933F7932}"/>
              </a:ext>
            </a:extLst>
          </p:cNvPr>
          <p:cNvSpPr/>
          <p:nvPr/>
        </p:nvSpPr>
        <p:spPr>
          <a:xfrm>
            <a:off x="2558901" y="1830689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1156F1-F21B-49DE-AD6E-2E8529A6820C}"/>
              </a:ext>
            </a:extLst>
          </p:cNvPr>
          <p:cNvSpPr/>
          <p:nvPr/>
        </p:nvSpPr>
        <p:spPr>
          <a:xfrm>
            <a:off x="4049206" y="2279037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56ABC14-DD45-48FB-B1A4-99E673F923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79"/>
          <a:stretch/>
        </p:blipFill>
        <p:spPr>
          <a:xfrm>
            <a:off x="8317606" y="927249"/>
            <a:ext cx="490712" cy="605607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7DC46CE8-B15B-4B7F-BE0E-B03A4BD77922}"/>
              </a:ext>
            </a:extLst>
          </p:cNvPr>
          <p:cNvSpPr/>
          <p:nvPr/>
        </p:nvSpPr>
        <p:spPr>
          <a:xfrm>
            <a:off x="7027140" y="2220894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User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FA5F48-55E4-43EC-8B8B-F4BB73D4D060}"/>
              </a:ext>
            </a:extLst>
          </p:cNvPr>
          <p:cNvSpPr/>
          <p:nvPr/>
        </p:nvSpPr>
        <p:spPr>
          <a:xfrm>
            <a:off x="5526700" y="3998279"/>
            <a:ext cx="895537" cy="21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2F4EB4-52D1-4CF2-8664-4639C1496AB8}"/>
              </a:ext>
            </a:extLst>
          </p:cNvPr>
          <p:cNvSpPr/>
          <p:nvPr/>
        </p:nvSpPr>
        <p:spPr>
          <a:xfrm>
            <a:off x="6985498" y="4325258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029343-0306-496E-BA08-20A2C47A7934}"/>
              </a:ext>
            </a:extLst>
          </p:cNvPr>
          <p:cNvSpPr/>
          <p:nvPr/>
        </p:nvSpPr>
        <p:spPr>
          <a:xfrm>
            <a:off x="4037278" y="4325258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User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3459406-5B39-4278-8E6D-C3F180AA7514}"/>
              </a:ext>
            </a:extLst>
          </p:cNvPr>
          <p:cNvSpPr/>
          <p:nvPr/>
        </p:nvSpPr>
        <p:spPr>
          <a:xfrm>
            <a:off x="921553" y="431384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41D11B-6003-4FF4-8884-44FF7F24A82E}"/>
              </a:ext>
            </a:extLst>
          </p:cNvPr>
          <p:cNvSpPr/>
          <p:nvPr/>
        </p:nvSpPr>
        <p:spPr>
          <a:xfrm>
            <a:off x="947938" y="6298346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1438C5EE-AD0B-41F6-AAEA-1649358BC275}"/>
              </a:ext>
            </a:extLst>
          </p:cNvPr>
          <p:cNvSpPr/>
          <p:nvPr/>
        </p:nvSpPr>
        <p:spPr>
          <a:xfrm>
            <a:off x="2752640" y="3664288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D7901997-640E-4DD5-81BA-A5AF2D653F12}"/>
              </a:ext>
            </a:extLst>
          </p:cNvPr>
          <p:cNvSpPr/>
          <p:nvPr/>
        </p:nvSpPr>
        <p:spPr>
          <a:xfrm>
            <a:off x="1291076" y="4655194"/>
            <a:ext cx="344554" cy="421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208C40D-D5FE-44E3-B01B-CF1F4FE3370D}"/>
              </a:ext>
            </a:extLst>
          </p:cNvPr>
          <p:cNvSpPr/>
          <p:nvPr/>
        </p:nvSpPr>
        <p:spPr>
          <a:xfrm>
            <a:off x="2539606" y="4012175"/>
            <a:ext cx="895537" cy="21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E25BB-1B4E-4DAB-91AA-154D58DBC8B0}"/>
              </a:ext>
            </a:extLst>
          </p:cNvPr>
          <p:cNvSpPr/>
          <p:nvPr/>
        </p:nvSpPr>
        <p:spPr>
          <a:xfrm>
            <a:off x="5626840" y="1866609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82AD06-50B9-4C24-936A-A85517915171}"/>
              </a:ext>
            </a:extLst>
          </p:cNvPr>
          <p:cNvSpPr/>
          <p:nvPr/>
        </p:nvSpPr>
        <p:spPr>
          <a:xfrm>
            <a:off x="7708194" y="2658489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CDB9E-3438-4257-B870-D7803982F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8187" y="4313"/>
            <a:ext cx="4845533" cy="49577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Flow Proses </a:t>
            </a:r>
            <a:r>
              <a:rPr lang="en-US" sz="1800" b="1" dirty="0" err="1">
                <a:solidFill>
                  <a:schemeClr val="bg1"/>
                </a:solidFill>
              </a:rPr>
              <a:t>Pembuatan</a:t>
            </a:r>
            <a:r>
              <a:rPr lang="en-US" sz="1800" b="1" dirty="0">
                <a:solidFill>
                  <a:schemeClr val="bg1"/>
                </a:solidFill>
              </a:rPr>
              <a:t> Visa 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Bagi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Pekerja</a:t>
            </a:r>
            <a:r>
              <a:rPr lang="en-US" sz="1800" b="1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Ditugaskan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ke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Luar</a:t>
            </a:r>
            <a:r>
              <a:rPr lang="en-US" sz="1800" b="1" dirty="0">
                <a:solidFill>
                  <a:schemeClr val="bg1"/>
                </a:solidFill>
              </a:rPr>
              <a:t> Negeri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7868002-8191-45B8-BF28-876C3847D379}"/>
              </a:ext>
            </a:extLst>
          </p:cNvPr>
          <p:cNvSpPr/>
          <p:nvPr/>
        </p:nvSpPr>
        <p:spPr>
          <a:xfrm>
            <a:off x="389537" y="1186539"/>
            <a:ext cx="2073737" cy="123009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11134-0676-4002-93FC-BAB7E619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37" y="879709"/>
            <a:ext cx="514277" cy="547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E27E6-AD53-485F-8B26-3A6273F59D3A}"/>
              </a:ext>
            </a:extLst>
          </p:cNvPr>
          <p:cNvSpPr txBox="1"/>
          <p:nvPr/>
        </p:nvSpPr>
        <p:spPr>
          <a:xfrm>
            <a:off x="448677" y="1388679"/>
            <a:ext cx="18278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Submit</a:t>
            </a:r>
            <a:r>
              <a:rPr lang="en-US" sz="1100" dirty="0"/>
              <a:t> Form </a:t>
            </a:r>
            <a:r>
              <a:rPr lang="en-US" sz="1100" dirty="0" err="1"/>
              <a:t>Permohonan</a:t>
            </a:r>
            <a:r>
              <a:rPr lang="en-US" sz="1100" dirty="0"/>
              <a:t> Visa </a:t>
            </a:r>
            <a:r>
              <a:rPr lang="en-US" sz="1100" dirty="0" err="1"/>
              <a:t>ke</a:t>
            </a:r>
            <a:r>
              <a:rPr lang="en-US" sz="1100" dirty="0"/>
              <a:t> Legal (</a:t>
            </a:r>
            <a:r>
              <a:rPr lang="en-US" sz="1100" dirty="0" err="1"/>
              <a:t>melampirkan</a:t>
            </a:r>
            <a:r>
              <a:rPr lang="en-US" sz="1100" dirty="0"/>
              <a:t> Business Trip  Order yang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disetujui</a:t>
            </a:r>
            <a:r>
              <a:rPr lang="en-US" sz="1100" dirty="0"/>
              <a:t> </a:t>
            </a:r>
            <a:r>
              <a:rPr lang="en-US" sz="1100" dirty="0" err="1"/>
              <a:t>Sachou</a:t>
            </a:r>
            <a:r>
              <a:rPr lang="en-US" sz="1100" dirty="0"/>
              <a:t>)</a:t>
            </a:r>
          </a:p>
          <a:p>
            <a:pPr algn="ctr"/>
            <a:endParaRPr lang="en-US" sz="1100" dirty="0"/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99229B0D-650D-496C-ADF7-737EBC1E00B3}"/>
              </a:ext>
            </a:extLst>
          </p:cNvPr>
          <p:cNvSpPr/>
          <p:nvPr/>
        </p:nvSpPr>
        <p:spPr>
          <a:xfrm>
            <a:off x="149984" y="2083016"/>
            <a:ext cx="342900" cy="404774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6012649-C2A2-4F18-A49B-4602531B5A10}"/>
              </a:ext>
            </a:extLst>
          </p:cNvPr>
          <p:cNvSpPr/>
          <p:nvPr/>
        </p:nvSpPr>
        <p:spPr>
          <a:xfrm>
            <a:off x="3540323" y="1207804"/>
            <a:ext cx="2001589" cy="119116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A22044C9-4EC0-4B36-A99C-C8A516E63A07}"/>
              </a:ext>
            </a:extLst>
          </p:cNvPr>
          <p:cNvSpPr/>
          <p:nvPr/>
        </p:nvSpPr>
        <p:spPr>
          <a:xfrm>
            <a:off x="3243233" y="2079365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1E3B4A0-09B9-4839-ACB9-73A4C26AF262}"/>
              </a:ext>
            </a:extLst>
          </p:cNvPr>
          <p:cNvSpPr/>
          <p:nvPr/>
        </p:nvSpPr>
        <p:spPr>
          <a:xfrm>
            <a:off x="6495172" y="1201351"/>
            <a:ext cx="2001589" cy="1161475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72E49CA0-0B2A-452E-A181-5E98CCC5DC04}"/>
              </a:ext>
            </a:extLst>
          </p:cNvPr>
          <p:cNvSpPr/>
          <p:nvPr/>
        </p:nvSpPr>
        <p:spPr>
          <a:xfrm>
            <a:off x="6219958" y="2084079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99AB158-8D8D-4DF2-8CBB-92F597B14F6D}"/>
              </a:ext>
            </a:extLst>
          </p:cNvPr>
          <p:cNvSpPr/>
          <p:nvPr/>
        </p:nvSpPr>
        <p:spPr>
          <a:xfrm>
            <a:off x="6513909" y="3280058"/>
            <a:ext cx="2000045" cy="122773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3F4D9-C8AB-4A3E-89EB-9839A235B4E0}"/>
              </a:ext>
            </a:extLst>
          </p:cNvPr>
          <p:cNvSpPr txBox="1"/>
          <p:nvPr/>
        </p:nvSpPr>
        <p:spPr>
          <a:xfrm>
            <a:off x="6506274" y="3401310"/>
            <a:ext cx="202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Proses </a:t>
            </a:r>
            <a:r>
              <a:rPr lang="en-US" sz="1100" dirty="0" err="1"/>
              <a:t>pengajuan</a:t>
            </a:r>
            <a:r>
              <a:rPr lang="en-US" sz="1100" dirty="0"/>
              <a:t> visa </a:t>
            </a:r>
            <a:r>
              <a:rPr lang="en-US" sz="1100" dirty="0" err="1"/>
              <a:t>melalui</a:t>
            </a:r>
            <a:r>
              <a:rPr lang="en-US" sz="1100" dirty="0"/>
              <a:t> website visa center Negara yang </a:t>
            </a:r>
            <a:r>
              <a:rPr lang="en-US" sz="1100" dirty="0" err="1"/>
              <a:t>dituju</a:t>
            </a:r>
            <a:endParaRPr lang="en-US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 err="1"/>
              <a:t>Koordinansi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Finance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 </a:t>
            </a:r>
            <a:r>
              <a:rPr lang="en-US" sz="1100" dirty="0" err="1"/>
              <a:t>biaya</a:t>
            </a:r>
            <a:r>
              <a:rPr lang="en-US" sz="1100" dirty="0"/>
              <a:t> Visa</a:t>
            </a:r>
          </a:p>
          <a:p>
            <a:endParaRPr lang="en-US" sz="1100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62EE277C-3560-4FEB-B78D-E4E0E414A433}"/>
              </a:ext>
            </a:extLst>
          </p:cNvPr>
          <p:cNvSpPr/>
          <p:nvPr/>
        </p:nvSpPr>
        <p:spPr>
          <a:xfrm>
            <a:off x="6332600" y="4301820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6A6F6F-48F6-469F-BA8D-F248189DB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4" t="7172" r="22981" b="3983"/>
          <a:stretch/>
        </p:blipFill>
        <p:spPr>
          <a:xfrm>
            <a:off x="5184242" y="919978"/>
            <a:ext cx="646164" cy="533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F033C2-595A-4646-BE8D-79769FCF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86" y="3034992"/>
            <a:ext cx="448838" cy="494424"/>
          </a:xfrm>
          <a:prstGeom prst="rect">
            <a:avLst/>
          </a:prstGeom>
        </p:spPr>
      </p:pic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63BC5491-77DF-41B5-9004-7D74864E4C7C}"/>
              </a:ext>
            </a:extLst>
          </p:cNvPr>
          <p:cNvSpPr/>
          <p:nvPr/>
        </p:nvSpPr>
        <p:spPr>
          <a:xfrm>
            <a:off x="3542324" y="3279559"/>
            <a:ext cx="2054742" cy="1206028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7DCE6-AE42-40ED-94F3-AB0F4CD74F72}"/>
              </a:ext>
            </a:extLst>
          </p:cNvPr>
          <p:cNvSpPr txBox="1"/>
          <p:nvPr/>
        </p:nvSpPr>
        <p:spPr>
          <a:xfrm>
            <a:off x="3515014" y="3631591"/>
            <a:ext cx="21270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Pengajuan</a:t>
            </a:r>
            <a:r>
              <a:rPr lang="en-US" sz="1100" dirty="0"/>
              <a:t> </a:t>
            </a:r>
            <a:r>
              <a:rPr lang="en-US" sz="1100" dirty="0" err="1"/>
              <a:t>berkas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Kedutaan</a:t>
            </a:r>
            <a:r>
              <a:rPr lang="en-US" sz="1100" dirty="0"/>
              <a:t> </a:t>
            </a:r>
          </a:p>
          <a:p>
            <a:pPr algn="ctr"/>
            <a:r>
              <a:rPr lang="en-US" sz="1100" dirty="0"/>
              <a:t>/ Visa Center negara yang </a:t>
            </a:r>
            <a:r>
              <a:rPr lang="en-US" sz="1100" dirty="0" err="1"/>
              <a:t>dituju</a:t>
            </a:r>
            <a:r>
              <a:rPr lang="en-US" sz="1100" dirty="0"/>
              <a:t>*</a:t>
            </a:r>
            <a:endParaRPr lang="en-US" sz="1100" i="1" dirty="0"/>
          </a:p>
          <a:p>
            <a:pPr algn="ctr"/>
            <a:endParaRPr lang="en-US" sz="11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A3E1128-25C2-4FF5-BA22-FFEFE90E83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3"/>
          <a:stretch/>
        </p:blipFill>
        <p:spPr>
          <a:xfrm>
            <a:off x="5357329" y="2991083"/>
            <a:ext cx="430153" cy="541439"/>
          </a:xfrm>
          <a:prstGeom prst="rect">
            <a:avLst/>
          </a:prstGeom>
        </p:spPr>
      </p:pic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1DCAEDFF-BBE7-4D39-A764-F76A83A522BB}"/>
              </a:ext>
            </a:extLst>
          </p:cNvPr>
          <p:cNvSpPr/>
          <p:nvPr/>
        </p:nvSpPr>
        <p:spPr>
          <a:xfrm>
            <a:off x="392947" y="3279560"/>
            <a:ext cx="2066026" cy="119208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15975D-D039-44F1-A3FC-E2F4295FF6FC}"/>
              </a:ext>
            </a:extLst>
          </p:cNvPr>
          <p:cNvSpPr txBox="1"/>
          <p:nvPr/>
        </p:nvSpPr>
        <p:spPr>
          <a:xfrm>
            <a:off x="527527" y="3624719"/>
            <a:ext cx="17106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Pengambilan</a:t>
            </a:r>
            <a:r>
              <a:rPr lang="en-US" sz="1100" dirty="0"/>
              <a:t> Visa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kantor</a:t>
            </a:r>
            <a:r>
              <a:rPr lang="en-US" sz="1100" dirty="0"/>
              <a:t>  </a:t>
            </a:r>
            <a:r>
              <a:rPr lang="en-US" sz="1100" dirty="0" err="1"/>
              <a:t>Kedutaan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/ Visa Center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E62ABB8F-9BA8-4157-B4E4-7DFAFDEBA367}"/>
              </a:ext>
            </a:extLst>
          </p:cNvPr>
          <p:cNvSpPr/>
          <p:nvPr/>
        </p:nvSpPr>
        <p:spPr>
          <a:xfrm>
            <a:off x="362768" y="5281768"/>
            <a:ext cx="2083580" cy="1173209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36D9C9-698D-44A9-88E0-0F2724CF0D30}"/>
              </a:ext>
            </a:extLst>
          </p:cNvPr>
          <p:cNvSpPr txBox="1"/>
          <p:nvPr/>
        </p:nvSpPr>
        <p:spPr>
          <a:xfrm>
            <a:off x="762775" y="5631830"/>
            <a:ext cx="12835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Visa </a:t>
            </a:r>
            <a:r>
              <a:rPr lang="en-US" sz="1100" dirty="0" err="1"/>
              <a:t>selesai</a:t>
            </a:r>
            <a:r>
              <a:rPr lang="en-US" sz="1100" dirty="0"/>
              <a:t> dan </a:t>
            </a:r>
            <a:r>
              <a:rPr lang="en-US" sz="1100" dirty="0" err="1"/>
              <a:t>paspor</a:t>
            </a:r>
            <a:r>
              <a:rPr lang="en-US" sz="1100" dirty="0"/>
              <a:t> </a:t>
            </a:r>
            <a:r>
              <a:rPr lang="en-US" sz="1100" dirty="0" err="1"/>
              <a:t>diserahkan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User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F3A92E91-F2F9-4C71-9714-2D49C21EEAF5}"/>
              </a:ext>
            </a:extLst>
          </p:cNvPr>
          <p:cNvSpPr/>
          <p:nvPr/>
        </p:nvSpPr>
        <p:spPr>
          <a:xfrm>
            <a:off x="143806" y="6176673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123D46F-6CD3-4ACC-9484-2B9ED6643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426" y="5104308"/>
            <a:ext cx="558214" cy="527522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C69F4A12-E06D-4BD0-9EBE-D9B9208171E2}"/>
              </a:ext>
            </a:extLst>
          </p:cNvPr>
          <p:cNvSpPr/>
          <p:nvPr/>
        </p:nvSpPr>
        <p:spPr>
          <a:xfrm>
            <a:off x="2699542" y="1497159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6077E9B-0168-4450-A4A5-927AB7DFC5EC}"/>
              </a:ext>
            </a:extLst>
          </p:cNvPr>
          <p:cNvSpPr/>
          <p:nvPr/>
        </p:nvSpPr>
        <p:spPr>
          <a:xfrm>
            <a:off x="5731266" y="1559863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00EE69B-285E-4049-B155-8A662847B973}"/>
              </a:ext>
            </a:extLst>
          </p:cNvPr>
          <p:cNvSpPr/>
          <p:nvPr/>
        </p:nvSpPr>
        <p:spPr>
          <a:xfrm>
            <a:off x="5783211" y="3775253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24367424-15B3-46FC-B597-C8AD0D117BE0}"/>
              </a:ext>
            </a:extLst>
          </p:cNvPr>
          <p:cNvSpPr/>
          <p:nvPr/>
        </p:nvSpPr>
        <p:spPr>
          <a:xfrm>
            <a:off x="7337283" y="2628490"/>
            <a:ext cx="342900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A77E9EE-FD9F-45A5-9E19-967834578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454" y="3050059"/>
            <a:ext cx="683193" cy="4849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56ABC14-DD45-48FB-B1A4-99E673F923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79"/>
          <a:stretch/>
        </p:blipFill>
        <p:spPr>
          <a:xfrm>
            <a:off x="8302094" y="944839"/>
            <a:ext cx="448838" cy="553928"/>
          </a:xfrm>
          <a:prstGeom prst="rect">
            <a:avLst/>
          </a:prstGeom>
        </p:spPr>
      </p:pic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B05ACC34-590D-4E71-93BE-E7FC99390839}"/>
              </a:ext>
            </a:extLst>
          </p:cNvPr>
          <p:cNvSpPr/>
          <p:nvPr/>
        </p:nvSpPr>
        <p:spPr>
          <a:xfrm>
            <a:off x="3364006" y="4282397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C8115D5E-76D0-4638-9787-C26754220DD3}"/>
              </a:ext>
            </a:extLst>
          </p:cNvPr>
          <p:cNvSpPr/>
          <p:nvPr/>
        </p:nvSpPr>
        <p:spPr>
          <a:xfrm>
            <a:off x="2749457" y="3764427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D55636-3053-4802-A2F5-B5501609EE9E}"/>
              </a:ext>
            </a:extLst>
          </p:cNvPr>
          <p:cNvSpPr/>
          <p:nvPr/>
        </p:nvSpPr>
        <p:spPr>
          <a:xfrm>
            <a:off x="1222684" y="4651349"/>
            <a:ext cx="416078" cy="468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B639A5-E4FC-4282-9577-70373D3CE158}"/>
              </a:ext>
            </a:extLst>
          </p:cNvPr>
          <p:cNvSpPr txBox="1"/>
          <p:nvPr/>
        </p:nvSpPr>
        <p:spPr>
          <a:xfrm>
            <a:off x="3687145" y="1544606"/>
            <a:ext cx="176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Persetujuan</a:t>
            </a:r>
            <a:r>
              <a:rPr lang="en-US" sz="1100" dirty="0"/>
              <a:t> Form </a:t>
            </a:r>
            <a:r>
              <a:rPr lang="en-US" sz="1100" dirty="0" err="1"/>
              <a:t>Permohonan</a:t>
            </a:r>
            <a:r>
              <a:rPr lang="en-US" sz="1100" dirty="0"/>
              <a:t> </a:t>
            </a:r>
            <a:r>
              <a:rPr lang="en-US" sz="1100" dirty="0" err="1"/>
              <a:t>Paspor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1956F8-ABF5-4A2B-90F7-148BD28EEFDB}"/>
              </a:ext>
            </a:extLst>
          </p:cNvPr>
          <p:cNvSpPr txBox="1"/>
          <p:nvPr/>
        </p:nvSpPr>
        <p:spPr>
          <a:xfrm>
            <a:off x="6513450" y="1523468"/>
            <a:ext cx="194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Kirim</a:t>
            </a:r>
            <a:r>
              <a:rPr lang="en-US" sz="1100" dirty="0"/>
              <a:t> </a:t>
            </a:r>
            <a:r>
              <a:rPr lang="en-US" sz="1100" dirty="0" err="1"/>
              <a:t>persyaratan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email </a:t>
            </a:r>
            <a:r>
              <a:rPr lang="en-US" sz="1100" dirty="0" err="1"/>
              <a:t>ke</a:t>
            </a:r>
            <a:r>
              <a:rPr lang="en-US" sz="1100" dirty="0"/>
              <a:t> Legal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78E47B-0321-489D-8AE0-1C092A18DA2C}"/>
              </a:ext>
            </a:extLst>
          </p:cNvPr>
          <p:cNvSpPr txBox="1"/>
          <p:nvPr/>
        </p:nvSpPr>
        <p:spPr>
          <a:xfrm>
            <a:off x="3535456" y="4682447"/>
            <a:ext cx="232148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i="1" dirty="0"/>
              <a:t>*</a:t>
            </a:r>
            <a:r>
              <a:rPr lang="en-US" sz="1050" i="1" dirty="0" err="1"/>
              <a:t>Beberapa</a:t>
            </a:r>
            <a:r>
              <a:rPr lang="en-US" sz="1050" i="1" dirty="0"/>
              <a:t> negara </a:t>
            </a:r>
            <a:r>
              <a:rPr lang="en-US" sz="1050" i="1" dirty="0" err="1"/>
              <a:t>mempersyaratkan</a:t>
            </a:r>
            <a:r>
              <a:rPr lang="en-US" sz="1050" i="1" dirty="0"/>
              <a:t> user </a:t>
            </a:r>
            <a:r>
              <a:rPr lang="en-US" sz="1050" i="1" dirty="0" err="1"/>
              <a:t>hadir</a:t>
            </a:r>
            <a:r>
              <a:rPr lang="en-US" sz="1050" i="1" dirty="0"/>
              <a:t> </a:t>
            </a:r>
            <a:r>
              <a:rPr lang="en-US" sz="1050" i="1" dirty="0" err="1"/>
              <a:t>langsung</a:t>
            </a:r>
            <a:r>
              <a:rPr lang="en-US" sz="1050" i="1" dirty="0"/>
              <a:t> pada </a:t>
            </a:r>
            <a:r>
              <a:rPr lang="en-US" sz="1050" i="1" dirty="0" err="1"/>
              <a:t>saat</a:t>
            </a:r>
            <a:r>
              <a:rPr lang="en-US" sz="1050" i="1" dirty="0"/>
              <a:t> </a:t>
            </a:r>
            <a:r>
              <a:rPr lang="en-US" sz="1050" i="1" dirty="0" err="1"/>
              <a:t>pengajuan</a:t>
            </a:r>
            <a:r>
              <a:rPr lang="en-US" sz="1050" i="1" dirty="0"/>
              <a:t> </a:t>
            </a:r>
            <a:r>
              <a:rPr lang="en-US" sz="1050" i="1" dirty="0" err="1"/>
              <a:t>aplikasi</a:t>
            </a:r>
            <a:r>
              <a:rPr lang="en-US" sz="1050" i="1" dirty="0"/>
              <a:t> visa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074C8A-BB8D-4AC5-B28E-2678F073B6D2}"/>
              </a:ext>
            </a:extLst>
          </p:cNvPr>
          <p:cNvSpPr/>
          <p:nvPr/>
        </p:nvSpPr>
        <p:spPr>
          <a:xfrm>
            <a:off x="884160" y="2328269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User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87D78BE-9AEF-4EAD-AB39-44B526485FFF}"/>
              </a:ext>
            </a:extLst>
          </p:cNvPr>
          <p:cNvSpPr/>
          <p:nvPr/>
        </p:nvSpPr>
        <p:spPr>
          <a:xfrm>
            <a:off x="2538834" y="1854726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0C8EE5-E127-4ECC-BF33-93A52C8AF5BB}"/>
              </a:ext>
            </a:extLst>
          </p:cNvPr>
          <p:cNvSpPr/>
          <p:nvPr/>
        </p:nvSpPr>
        <p:spPr>
          <a:xfrm>
            <a:off x="4032078" y="227929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421F59-A195-4692-9E80-A98D6719FE91}"/>
              </a:ext>
            </a:extLst>
          </p:cNvPr>
          <p:cNvSpPr/>
          <p:nvPr/>
        </p:nvSpPr>
        <p:spPr>
          <a:xfrm>
            <a:off x="6988009" y="224315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User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334111-DE13-4D5D-A9F7-3203E18FF8B5}"/>
              </a:ext>
            </a:extLst>
          </p:cNvPr>
          <p:cNvSpPr/>
          <p:nvPr/>
        </p:nvSpPr>
        <p:spPr>
          <a:xfrm>
            <a:off x="6991107" y="4400935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3F078C-966C-4766-8F78-8BA52983D695}"/>
              </a:ext>
            </a:extLst>
          </p:cNvPr>
          <p:cNvSpPr/>
          <p:nvPr/>
        </p:nvSpPr>
        <p:spPr>
          <a:xfrm>
            <a:off x="5495833" y="4120740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1FE109-E8E2-4BC8-9701-027BCBC55B1A}"/>
              </a:ext>
            </a:extLst>
          </p:cNvPr>
          <p:cNvSpPr/>
          <p:nvPr/>
        </p:nvSpPr>
        <p:spPr>
          <a:xfrm>
            <a:off x="4101407" y="4364173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06D76B-B602-4DDA-9BD2-97ABD40A84D2}"/>
              </a:ext>
            </a:extLst>
          </p:cNvPr>
          <p:cNvSpPr/>
          <p:nvPr/>
        </p:nvSpPr>
        <p:spPr>
          <a:xfrm>
            <a:off x="2387372" y="4115167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051E78-F87A-4834-B41B-317194E9E1C7}"/>
              </a:ext>
            </a:extLst>
          </p:cNvPr>
          <p:cNvSpPr/>
          <p:nvPr/>
        </p:nvSpPr>
        <p:spPr>
          <a:xfrm>
            <a:off x="883348" y="4364173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197A78-7724-46B9-A348-33FC49B1C47C}"/>
              </a:ext>
            </a:extLst>
          </p:cNvPr>
          <p:cNvSpPr/>
          <p:nvPr/>
        </p:nvSpPr>
        <p:spPr>
          <a:xfrm>
            <a:off x="877868" y="6346496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 : Legal</a:t>
            </a:r>
          </a:p>
        </p:txBody>
      </p: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68F50F5F-3414-42D2-A5D6-CD25360CE258}"/>
              </a:ext>
            </a:extLst>
          </p:cNvPr>
          <p:cNvSpPr/>
          <p:nvPr/>
        </p:nvSpPr>
        <p:spPr>
          <a:xfrm>
            <a:off x="184627" y="4282397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4153FD-9C7F-4906-90FE-9B2E0A8C9C91}"/>
              </a:ext>
            </a:extLst>
          </p:cNvPr>
          <p:cNvSpPr/>
          <p:nvPr/>
        </p:nvSpPr>
        <p:spPr>
          <a:xfrm>
            <a:off x="5608485" y="1903878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AAE7ED-57E4-47FD-BE8B-9B1E14544E0C}"/>
              </a:ext>
            </a:extLst>
          </p:cNvPr>
          <p:cNvSpPr/>
          <p:nvPr/>
        </p:nvSpPr>
        <p:spPr>
          <a:xfrm>
            <a:off x="7668622" y="2696916"/>
            <a:ext cx="782923" cy="2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2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4D36311-13EA-47BB-8D73-4E29B9501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361" y="-124284"/>
            <a:ext cx="4845533" cy="1002224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Flow Proses </a:t>
            </a:r>
            <a:r>
              <a:rPr lang="en-US" sz="1600" b="1" dirty="0" err="1">
                <a:solidFill>
                  <a:schemeClr val="bg1"/>
                </a:solidFill>
              </a:rPr>
              <a:t>Pembuatan</a:t>
            </a:r>
            <a:r>
              <a:rPr lang="en-US" sz="1600" b="1" dirty="0">
                <a:solidFill>
                  <a:schemeClr val="bg1"/>
                </a:solidFill>
              </a:rPr>
              <a:t> Visa 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Bagi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Tamu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Warga</a:t>
            </a:r>
            <a:r>
              <a:rPr lang="en-US" sz="1600" b="1" dirty="0">
                <a:solidFill>
                  <a:schemeClr val="bg1"/>
                </a:solidFill>
              </a:rPr>
              <a:t> Negara </a:t>
            </a:r>
            <a:r>
              <a:rPr lang="en-US" sz="1600" b="1" dirty="0" err="1">
                <a:solidFill>
                  <a:schemeClr val="bg1"/>
                </a:solidFill>
              </a:rPr>
              <a:t>Asing</a:t>
            </a:r>
            <a:r>
              <a:rPr lang="en-US" sz="1600" b="1" dirty="0">
                <a:solidFill>
                  <a:schemeClr val="bg1"/>
                </a:solidFill>
              </a:rPr>
              <a:t> (WNA) yang </a:t>
            </a:r>
            <a:r>
              <a:rPr lang="en-US" sz="1600" b="1" dirty="0" err="1">
                <a:solidFill>
                  <a:schemeClr val="bg1"/>
                </a:solidFill>
              </a:rPr>
              <a:t>Datang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</a:t>
            </a:r>
            <a:r>
              <a:rPr lang="en-US" sz="1600" b="1" dirty="0">
                <a:solidFill>
                  <a:schemeClr val="bg1"/>
                </a:solidFill>
              </a:rPr>
              <a:t> Perusahaan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1C6809F-CF94-490D-B3BC-954B0720FCA3}"/>
              </a:ext>
            </a:extLst>
          </p:cNvPr>
          <p:cNvSpPr/>
          <p:nvPr/>
        </p:nvSpPr>
        <p:spPr>
          <a:xfrm>
            <a:off x="534504" y="1739773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7669-A532-4800-8E90-15E0313B1E9D}"/>
              </a:ext>
            </a:extLst>
          </p:cNvPr>
          <p:cNvSpPr txBox="1"/>
          <p:nvPr/>
        </p:nvSpPr>
        <p:spPr>
          <a:xfrm>
            <a:off x="574529" y="1817568"/>
            <a:ext cx="1591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Persetujuan</a:t>
            </a:r>
            <a:r>
              <a:rPr lang="en-US" sz="1100" dirty="0"/>
              <a:t> </a:t>
            </a:r>
            <a:r>
              <a:rPr lang="en-US" sz="1100" dirty="0" err="1"/>
              <a:t>mendatangkan</a:t>
            </a:r>
            <a:r>
              <a:rPr lang="en-US" sz="1100" dirty="0"/>
              <a:t> </a:t>
            </a:r>
            <a:r>
              <a:rPr lang="en-US" sz="1100" dirty="0" err="1"/>
              <a:t>tamu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Sachoo</a:t>
            </a:r>
            <a:r>
              <a:rPr lang="en-US" sz="1100" dirty="0"/>
              <a:t> 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CD31666C-0FFA-4617-8276-D7D00093AB6A}"/>
              </a:ext>
            </a:extLst>
          </p:cNvPr>
          <p:cNvSpPr/>
          <p:nvPr/>
        </p:nvSpPr>
        <p:spPr>
          <a:xfrm>
            <a:off x="315542" y="2413275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8371444-923C-4430-BC7B-700771FE3977}"/>
              </a:ext>
            </a:extLst>
          </p:cNvPr>
          <p:cNvSpPr/>
          <p:nvPr/>
        </p:nvSpPr>
        <p:spPr>
          <a:xfrm>
            <a:off x="3557701" y="1739773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794DD6F2-537C-4813-837E-7E90ACC06BD5}"/>
              </a:ext>
            </a:extLst>
          </p:cNvPr>
          <p:cNvSpPr/>
          <p:nvPr/>
        </p:nvSpPr>
        <p:spPr>
          <a:xfrm>
            <a:off x="3338739" y="2422250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232B0A44-04EE-4A9A-82DB-48581C07A64E}"/>
              </a:ext>
            </a:extLst>
          </p:cNvPr>
          <p:cNvSpPr/>
          <p:nvPr/>
        </p:nvSpPr>
        <p:spPr>
          <a:xfrm>
            <a:off x="6640138" y="1754585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E97CB930-8F58-4842-B80B-03D6FEAE7B75}"/>
              </a:ext>
            </a:extLst>
          </p:cNvPr>
          <p:cNvSpPr/>
          <p:nvPr/>
        </p:nvSpPr>
        <p:spPr>
          <a:xfrm>
            <a:off x="6421176" y="2437062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14AB28-8B0F-4A35-8403-040620784795}"/>
              </a:ext>
            </a:extLst>
          </p:cNvPr>
          <p:cNvSpPr/>
          <p:nvPr/>
        </p:nvSpPr>
        <p:spPr>
          <a:xfrm>
            <a:off x="2685825" y="2013081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615F49-F801-44AE-9E2B-8112D21DEBCB}"/>
              </a:ext>
            </a:extLst>
          </p:cNvPr>
          <p:cNvSpPr/>
          <p:nvPr/>
        </p:nvSpPr>
        <p:spPr>
          <a:xfrm>
            <a:off x="5694658" y="2096897"/>
            <a:ext cx="490231" cy="3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1B575A-ACA9-42BB-9478-60F09E48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4" t="7172" r="22981" b="3983"/>
          <a:stretch/>
        </p:blipFill>
        <p:spPr>
          <a:xfrm>
            <a:off x="2021147" y="1481681"/>
            <a:ext cx="600891" cy="495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DA413-5F5B-4FE0-A148-451CA044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55" y="1533018"/>
            <a:ext cx="544921" cy="5800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8A31AD-1181-4056-A8D2-B97BD6F6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06" y="1482516"/>
            <a:ext cx="758445" cy="4957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CB4477-54EA-4DE9-82FE-8358DE4D8570}"/>
              </a:ext>
            </a:extLst>
          </p:cNvPr>
          <p:cNvSpPr txBox="1"/>
          <p:nvPr/>
        </p:nvSpPr>
        <p:spPr>
          <a:xfrm>
            <a:off x="3637774" y="1902207"/>
            <a:ext cx="1503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Legal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skedul</a:t>
            </a:r>
            <a:r>
              <a:rPr lang="en-US" sz="1100" dirty="0"/>
              <a:t> </a:t>
            </a:r>
            <a:r>
              <a:rPr lang="en-US" sz="1100" dirty="0" err="1"/>
              <a:t>penyelesaian</a:t>
            </a:r>
            <a:r>
              <a:rPr lang="en-US" sz="1100" dirty="0"/>
              <a:t> Visa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A9B24-CF6C-4A2E-9740-BC95B3150909}"/>
              </a:ext>
            </a:extLst>
          </p:cNvPr>
          <p:cNvSpPr/>
          <p:nvPr/>
        </p:nvSpPr>
        <p:spPr>
          <a:xfrm>
            <a:off x="895527" y="2544270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6BD06-7275-4F1F-B7C7-ACF03882D84A}"/>
              </a:ext>
            </a:extLst>
          </p:cNvPr>
          <p:cNvSpPr/>
          <p:nvPr/>
        </p:nvSpPr>
        <p:spPr>
          <a:xfrm>
            <a:off x="3929506" y="2556324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8D9FF-D5D0-4E41-A9BC-D0FCC762C8F1}"/>
              </a:ext>
            </a:extLst>
          </p:cNvPr>
          <p:cNvSpPr/>
          <p:nvPr/>
        </p:nvSpPr>
        <p:spPr>
          <a:xfrm>
            <a:off x="7007055" y="2556323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3FD3DD-5B66-4F65-AC85-3163CAD623B3}"/>
              </a:ext>
            </a:extLst>
          </p:cNvPr>
          <p:cNvSpPr txBox="1"/>
          <p:nvPr/>
        </p:nvSpPr>
        <p:spPr>
          <a:xfrm>
            <a:off x="6764076" y="1912066"/>
            <a:ext cx="1504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Kirim</a:t>
            </a:r>
            <a:r>
              <a:rPr lang="en-US" sz="1100" dirty="0"/>
              <a:t> </a:t>
            </a:r>
            <a:r>
              <a:rPr lang="en-US" sz="1100" dirty="0" err="1"/>
              <a:t>persyaratan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email </a:t>
            </a:r>
            <a:r>
              <a:rPr lang="en-US" sz="1100" dirty="0" err="1"/>
              <a:t>ke</a:t>
            </a:r>
            <a:r>
              <a:rPr lang="en-US" sz="1100" dirty="0"/>
              <a:t> Legal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9A77736B-4835-4582-B901-9E186B9A207E}"/>
              </a:ext>
            </a:extLst>
          </p:cNvPr>
          <p:cNvSpPr/>
          <p:nvPr/>
        </p:nvSpPr>
        <p:spPr>
          <a:xfrm>
            <a:off x="6681407" y="3429000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EB5E4-9F98-43EF-93AA-0419A4F698B2}"/>
              </a:ext>
            </a:extLst>
          </p:cNvPr>
          <p:cNvSpPr txBox="1"/>
          <p:nvPr/>
        </p:nvSpPr>
        <p:spPr>
          <a:xfrm>
            <a:off x="6784951" y="3449190"/>
            <a:ext cx="1462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Proses RPTKA dan </a:t>
            </a:r>
            <a:r>
              <a:rPr lang="en-US" sz="1100" dirty="0" err="1"/>
              <a:t>Pengesahan</a:t>
            </a:r>
            <a:r>
              <a:rPr lang="en-US" sz="1100" dirty="0"/>
              <a:t> RPTKA </a:t>
            </a:r>
            <a:r>
              <a:rPr lang="en-US" sz="1100" dirty="0" err="1"/>
              <a:t>melalui</a:t>
            </a:r>
            <a:r>
              <a:rPr lang="en-US" sz="1100" dirty="0"/>
              <a:t> website </a:t>
            </a:r>
            <a:r>
              <a:rPr lang="en-US" sz="1100" dirty="0" err="1"/>
              <a:t>Kemenaker</a:t>
            </a:r>
            <a:r>
              <a:rPr lang="en-US" sz="1100" dirty="0"/>
              <a:t> RI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998956E-0D27-45DF-B0EC-841294BF0669}"/>
              </a:ext>
            </a:extLst>
          </p:cNvPr>
          <p:cNvSpPr/>
          <p:nvPr/>
        </p:nvSpPr>
        <p:spPr>
          <a:xfrm>
            <a:off x="7365604" y="2855896"/>
            <a:ext cx="342900" cy="386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39A63E-D736-4C17-8EEF-36E80E7F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09" y="3233032"/>
            <a:ext cx="463668" cy="5800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4FA65E-788B-4B25-9520-86FD631EDA34}"/>
              </a:ext>
            </a:extLst>
          </p:cNvPr>
          <p:cNvSpPr/>
          <p:nvPr/>
        </p:nvSpPr>
        <p:spPr>
          <a:xfrm>
            <a:off x="6921420" y="4255184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D4E8195B-33DB-4BAE-B7C8-E51811CC5E59}"/>
              </a:ext>
            </a:extLst>
          </p:cNvPr>
          <p:cNvSpPr/>
          <p:nvPr/>
        </p:nvSpPr>
        <p:spPr>
          <a:xfrm>
            <a:off x="3586198" y="3411929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5A08FED8-1D01-4212-A2EA-E10A22B3AAF6}"/>
              </a:ext>
            </a:extLst>
          </p:cNvPr>
          <p:cNvSpPr/>
          <p:nvPr/>
        </p:nvSpPr>
        <p:spPr>
          <a:xfrm>
            <a:off x="3367236" y="4094406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D4645C-B3B5-4824-BCCB-16518C8EC3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47"/>
          <a:stretch/>
        </p:blipFill>
        <p:spPr>
          <a:xfrm>
            <a:off x="4992043" y="3308929"/>
            <a:ext cx="424216" cy="3988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73DDC4-9824-4AF8-A2B8-5DD5C8E9FBA6}"/>
              </a:ext>
            </a:extLst>
          </p:cNvPr>
          <p:cNvSpPr txBox="1"/>
          <p:nvPr/>
        </p:nvSpPr>
        <p:spPr>
          <a:xfrm>
            <a:off x="3648814" y="3610098"/>
            <a:ext cx="1644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Proses </a:t>
            </a:r>
            <a:r>
              <a:rPr lang="en-US" sz="1100" dirty="0" err="1"/>
              <a:t>eVisa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</a:p>
          <a:p>
            <a:r>
              <a:rPr lang="en-US" sz="1100" dirty="0"/>
              <a:t>visa-online.imigrasi.go.id</a:t>
            </a: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B61D14-377D-4892-BD80-C3B586CD7670}"/>
              </a:ext>
            </a:extLst>
          </p:cNvPr>
          <p:cNvSpPr/>
          <p:nvPr/>
        </p:nvSpPr>
        <p:spPr>
          <a:xfrm>
            <a:off x="6434245" y="4055159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7DBF7C89-08F5-4462-8FC2-DBF633F2AF3A}"/>
              </a:ext>
            </a:extLst>
          </p:cNvPr>
          <p:cNvSpPr/>
          <p:nvPr/>
        </p:nvSpPr>
        <p:spPr>
          <a:xfrm>
            <a:off x="577037" y="3423476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D27669-ABF1-47E9-876B-4F7F3513CF9C}"/>
              </a:ext>
            </a:extLst>
          </p:cNvPr>
          <p:cNvSpPr txBox="1"/>
          <p:nvPr/>
        </p:nvSpPr>
        <p:spPr>
          <a:xfrm>
            <a:off x="1030767" y="3718475"/>
            <a:ext cx="128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Visa </a:t>
            </a:r>
            <a:r>
              <a:rPr lang="en-US" sz="1100" dirty="0" err="1"/>
              <a:t>selesai</a:t>
            </a:r>
            <a:r>
              <a:rPr lang="en-US" sz="1100" dirty="0"/>
              <a:t> 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921E12AB-D8D8-4F6D-A7D7-737B252440FF}"/>
              </a:ext>
            </a:extLst>
          </p:cNvPr>
          <p:cNvSpPr/>
          <p:nvPr/>
        </p:nvSpPr>
        <p:spPr>
          <a:xfrm>
            <a:off x="358074" y="4105953"/>
            <a:ext cx="342901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0C2268A-38F8-44F1-B350-C5FB7BE42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133" y="3262870"/>
            <a:ext cx="600892" cy="445367"/>
          </a:xfrm>
          <a:prstGeom prst="rect">
            <a:avLst/>
          </a:prstGeom>
        </p:spPr>
      </p:pic>
      <p:sp>
        <p:nvSpPr>
          <p:cNvPr id="37" name="Arrow: Left 36">
            <a:extLst>
              <a:ext uri="{FF2B5EF4-FFF2-40B4-BE49-F238E27FC236}">
                <a16:creationId xmlns:a16="http://schemas.microsoft.com/office/drawing/2014/main" id="{1D26BB29-74E3-45E3-8167-476E60C4E098}"/>
              </a:ext>
            </a:extLst>
          </p:cNvPr>
          <p:cNvSpPr/>
          <p:nvPr/>
        </p:nvSpPr>
        <p:spPr>
          <a:xfrm>
            <a:off x="5694658" y="3669225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7750EB16-6F45-4B15-AB9C-4A9D12AFB4B9}"/>
              </a:ext>
            </a:extLst>
          </p:cNvPr>
          <p:cNvSpPr/>
          <p:nvPr/>
        </p:nvSpPr>
        <p:spPr>
          <a:xfrm>
            <a:off x="2660904" y="3683410"/>
            <a:ext cx="461280" cy="36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F5B8AC-B8D7-4A9C-A35B-B41E55E33280}"/>
              </a:ext>
            </a:extLst>
          </p:cNvPr>
          <p:cNvSpPr/>
          <p:nvPr/>
        </p:nvSpPr>
        <p:spPr>
          <a:xfrm>
            <a:off x="3921117" y="4228237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Pic : Legal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3F9647-05FD-4633-A53C-51B75CBAD21F}"/>
              </a:ext>
            </a:extLst>
          </p:cNvPr>
          <p:cNvSpPr/>
          <p:nvPr/>
        </p:nvSpPr>
        <p:spPr>
          <a:xfrm>
            <a:off x="5368619" y="2422250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3320FF-9654-4DF5-9260-8D61C54F242C}"/>
              </a:ext>
            </a:extLst>
          </p:cNvPr>
          <p:cNvSpPr/>
          <p:nvPr/>
        </p:nvSpPr>
        <p:spPr>
          <a:xfrm>
            <a:off x="5332739" y="4029335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28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63D71A-1E11-4214-B31B-FE780B986EAC}"/>
              </a:ext>
            </a:extLst>
          </p:cNvPr>
          <p:cNvSpPr/>
          <p:nvPr/>
        </p:nvSpPr>
        <p:spPr>
          <a:xfrm>
            <a:off x="2266551" y="4056972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9053E7-B350-433B-A104-759FC2680CF2}"/>
              </a:ext>
            </a:extLst>
          </p:cNvPr>
          <p:cNvSpPr/>
          <p:nvPr/>
        </p:nvSpPr>
        <p:spPr>
          <a:xfrm>
            <a:off x="2404820" y="2342953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58ECB1-C04F-425B-9E37-49398A139154}"/>
              </a:ext>
            </a:extLst>
          </p:cNvPr>
          <p:cNvSpPr/>
          <p:nvPr/>
        </p:nvSpPr>
        <p:spPr>
          <a:xfrm>
            <a:off x="7525662" y="2862151"/>
            <a:ext cx="1055402" cy="24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 hari </a:t>
            </a:r>
            <a:r>
              <a:rPr lang="en-US" sz="1000" dirty="0" err="1">
                <a:solidFill>
                  <a:srgbClr val="FF0000"/>
                </a:solidFill>
              </a:rPr>
              <a:t>kerja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328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Mira Yunita Syahri</cp:lastModifiedBy>
  <cp:revision>81</cp:revision>
  <dcterms:created xsi:type="dcterms:W3CDTF">2023-08-16T04:23:45Z</dcterms:created>
  <dcterms:modified xsi:type="dcterms:W3CDTF">2023-10-30T04:15:28Z</dcterms:modified>
</cp:coreProperties>
</file>