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7531"/>
    <a:srgbClr val="264C6D"/>
    <a:srgbClr val="8BE9FF"/>
    <a:srgbClr val="219BD4"/>
    <a:srgbClr val="FFC220"/>
    <a:srgbClr val="24496A"/>
    <a:srgbClr val="BBF2FF"/>
    <a:srgbClr val="62AEC9"/>
    <a:srgbClr val="CC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3907" autoAdjust="0"/>
  </p:normalViewPr>
  <p:slideViewPr>
    <p:cSldViewPr snapToGrid="0">
      <p:cViewPr varScale="1">
        <p:scale>
          <a:sx n="86" d="100"/>
          <a:sy n="86" d="100"/>
        </p:scale>
        <p:origin x="1428" y="96"/>
      </p:cViewPr>
      <p:guideLst>
        <p:guide orient="horz" pos="2136"/>
        <p:guide pos="28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DACEEA7-463A-4E35-AF01-3D08F7B5C6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143" y="0"/>
            <a:ext cx="5231717" cy="648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256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6F7D798-18BA-467A-9495-78D7F8BD7F59}"/>
              </a:ext>
            </a:extLst>
          </p:cNvPr>
          <p:cNvGrpSpPr/>
          <p:nvPr userDrawn="1"/>
        </p:nvGrpSpPr>
        <p:grpSpPr>
          <a:xfrm>
            <a:off x="1460091" y="-28400"/>
            <a:ext cx="6223820" cy="739428"/>
            <a:chOff x="1946787" y="-28400"/>
            <a:chExt cx="8298426" cy="739428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EB6BF7A5-D53E-49A5-AC8B-2C0E2764F356}"/>
                </a:ext>
              </a:extLst>
            </p:cNvPr>
            <p:cNvSpPr/>
            <p:nvPr/>
          </p:nvSpPr>
          <p:spPr>
            <a:xfrm>
              <a:off x="1946787" y="0"/>
              <a:ext cx="8298426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9C90E53-17D0-4FF3-829B-F60FA7787275}"/>
                </a:ext>
              </a:extLst>
            </p:cNvPr>
            <p:cNvSpPr/>
            <p:nvPr/>
          </p:nvSpPr>
          <p:spPr>
            <a:xfrm rot="10800000">
              <a:off x="2223407" y="-28400"/>
              <a:ext cx="7745186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lumMod val="55000"/>
                    <a:lumOff val="45000"/>
                  </a:srgbClr>
                </a:gs>
                <a:gs pos="50000">
                  <a:srgbClr val="002060">
                    <a:alpha val="43000"/>
                    <a:lumMod val="77000"/>
                    <a:lumOff val="23000"/>
                  </a:srgbClr>
                </a:gs>
                <a:gs pos="100000">
                  <a:srgbClr val="00206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FF6DEAEC-B4FC-40BC-8F44-2D1EE7118F52}"/>
                </a:ext>
              </a:extLst>
            </p:cNvPr>
            <p:cNvSpPr/>
            <p:nvPr/>
          </p:nvSpPr>
          <p:spPr>
            <a:xfrm>
              <a:off x="2394857" y="0"/>
              <a:ext cx="7402286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50000">
                  <a:srgbClr val="002060">
                    <a:alpha val="43000"/>
                    <a:lumMod val="77000"/>
                    <a:lumOff val="23000"/>
                  </a:srgbClr>
                </a:gs>
                <a:gs pos="100000">
                  <a:srgbClr val="002060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F7796E55-184A-4B57-A603-52126408BD92}"/>
                </a:ext>
              </a:extLst>
            </p:cNvPr>
            <p:cNvSpPr/>
            <p:nvPr/>
          </p:nvSpPr>
          <p:spPr>
            <a:xfrm>
              <a:off x="2605548" y="-14199"/>
              <a:ext cx="6980904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lumMod val="55000"/>
                    <a:lumOff val="45000"/>
                  </a:srgbClr>
                </a:gs>
                <a:gs pos="50000">
                  <a:srgbClr val="002060">
                    <a:alpha val="43000"/>
                    <a:lumMod val="77000"/>
                    <a:lumOff val="23000"/>
                  </a:srgbClr>
                </a:gs>
                <a:gs pos="100000">
                  <a:srgbClr val="00206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AA447D2-A197-4E6C-B1D6-6318172F8B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0442" y="110515"/>
            <a:ext cx="4845533" cy="495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501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screen">
            <a:alphaModFix amt="7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2" descr="Logo&#10;&#10;Description automatically generated">
            <a:extLst>
              <a:ext uri="{FF2B5EF4-FFF2-40B4-BE49-F238E27FC236}">
                <a16:creationId xmlns:a16="http://schemas.microsoft.com/office/drawing/2014/main" id="{705321AA-0FB8-4A35-890B-6910C8626DF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1929" y="71550"/>
            <a:ext cx="1111199" cy="64833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F43104C-DE02-4E2D-9B06-125F0F25D7F3}"/>
              </a:ext>
            </a:extLst>
          </p:cNvPr>
          <p:cNvGrpSpPr/>
          <p:nvPr userDrawn="1"/>
        </p:nvGrpSpPr>
        <p:grpSpPr>
          <a:xfrm>
            <a:off x="1460091" y="-28400"/>
            <a:ext cx="6223820" cy="739428"/>
            <a:chOff x="1946787" y="-28400"/>
            <a:chExt cx="8298426" cy="739428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A776E34F-EFA8-4A7C-BD18-82087AD9ACF6}"/>
                </a:ext>
              </a:extLst>
            </p:cNvPr>
            <p:cNvSpPr/>
            <p:nvPr/>
          </p:nvSpPr>
          <p:spPr>
            <a:xfrm>
              <a:off x="1946787" y="0"/>
              <a:ext cx="8298426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5D0E44F-5F60-4D56-AF7D-BB0B7893F02C}"/>
                </a:ext>
              </a:extLst>
            </p:cNvPr>
            <p:cNvSpPr/>
            <p:nvPr/>
          </p:nvSpPr>
          <p:spPr>
            <a:xfrm rot="10800000">
              <a:off x="2223407" y="-28400"/>
              <a:ext cx="7745186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lumMod val="55000"/>
                    <a:lumOff val="45000"/>
                  </a:srgbClr>
                </a:gs>
                <a:gs pos="50000">
                  <a:srgbClr val="002060">
                    <a:alpha val="43000"/>
                    <a:lumMod val="77000"/>
                    <a:lumOff val="23000"/>
                  </a:srgbClr>
                </a:gs>
                <a:gs pos="100000">
                  <a:srgbClr val="00206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3C5B957E-AFF8-4762-9B23-D6140A4F5E40}"/>
                </a:ext>
              </a:extLst>
            </p:cNvPr>
            <p:cNvSpPr/>
            <p:nvPr/>
          </p:nvSpPr>
          <p:spPr>
            <a:xfrm>
              <a:off x="2394857" y="0"/>
              <a:ext cx="7402286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50000">
                  <a:srgbClr val="002060">
                    <a:alpha val="43000"/>
                    <a:lumMod val="77000"/>
                    <a:lumOff val="23000"/>
                  </a:srgbClr>
                </a:gs>
                <a:gs pos="100000">
                  <a:srgbClr val="002060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EB11916C-2251-41E8-858C-D5E8520CBA2C}"/>
                </a:ext>
              </a:extLst>
            </p:cNvPr>
            <p:cNvSpPr/>
            <p:nvPr/>
          </p:nvSpPr>
          <p:spPr>
            <a:xfrm>
              <a:off x="2605548" y="-14199"/>
              <a:ext cx="6980904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lumMod val="55000"/>
                    <a:lumOff val="45000"/>
                  </a:srgbClr>
                </a:gs>
                <a:gs pos="50000">
                  <a:srgbClr val="002060">
                    <a:alpha val="43000"/>
                    <a:lumMod val="77000"/>
                    <a:lumOff val="23000"/>
                  </a:srgbClr>
                </a:gs>
                <a:gs pos="100000">
                  <a:srgbClr val="00206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3865055B-C87E-489B-B405-A8F03B69B09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5097" y="-28401"/>
            <a:ext cx="1575186" cy="85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9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2229D-8FB3-4790-B7C9-83B61B8930C3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2149475" y="163376"/>
            <a:ext cx="484505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FLOW PROSES PENGAJUAN PEMBUATAN AGREEMENT DIRECT / INDIRECT / NON FIXED ASSET </a:t>
            </a:r>
          </a:p>
        </p:txBody>
      </p:sp>
      <p:sp>
        <p:nvSpPr>
          <p:cNvPr id="33" name="TextBox 299">
            <a:extLst>
              <a:ext uri="{FF2B5EF4-FFF2-40B4-BE49-F238E27FC236}">
                <a16:creationId xmlns:a16="http://schemas.microsoft.com/office/drawing/2014/main" id="{2FC403D7-6A15-4CE1-A534-BC01D5A8C148}"/>
              </a:ext>
            </a:extLst>
          </p:cNvPr>
          <p:cNvSpPr txBox="1"/>
          <p:nvPr/>
        </p:nvSpPr>
        <p:spPr>
          <a:xfrm>
            <a:off x="5351325" y="1392928"/>
            <a:ext cx="834996" cy="170246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tx1"/>
                </a:solidFill>
              </a:rPr>
              <a:t>5 Hari </a:t>
            </a:r>
            <a:r>
              <a:rPr lang="en-US" sz="1000" dirty="0" err="1">
                <a:solidFill>
                  <a:schemeClr val="tx1"/>
                </a:solidFill>
              </a:rPr>
              <a:t>Kerja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E400915D-A48D-4E24-905D-A989E6EE2360}"/>
              </a:ext>
            </a:extLst>
          </p:cNvPr>
          <p:cNvSpPr/>
          <p:nvPr/>
        </p:nvSpPr>
        <p:spPr>
          <a:xfrm>
            <a:off x="2754109" y="1611059"/>
            <a:ext cx="384929" cy="309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000"/>
          </a:p>
        </p:txBody>
      </p:sp>
      <p:sp>
        <p:nvSpPr>
          <p:cNvPr id="105" name="TextBox 285">
            <a:extLst>
              <a:ext uri="{FF2B5EF4-FFF2-40B4-BE49-F238E27FC236}">
                <a16:creationId xmlns:a16="http://schemas.microsoft.com/office/drawing/2014/main" id="{B884929A-465C-487F-821D-0D48298E82CF}"/>
              </a:ext>
            </a:extLst>
          </p:cNvPr>
          <p:cNvSpPr txBox="1"/>
          <p:nvPr/>
        </p:nvSpPr>
        <p:spPr>
          <a:xfrm>
            <a:off x="781758" y="2340003"/>
            <a:ext cx="2068995" cy="98191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Persyaratan</a:t>
            </a:r>
            <a:r>
              <a:rPr lang="en-US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:</a:t>
            </a:r>
            <a:endParaRPr lang="en-US" sz="1000" dirty="0"/>
          </a:p>
          <a:p>
            <a:pPr marL="166688" indent="-166688">
              <a:buAutoNum type="arabicPeriod"/>
              <a:tabLst>
                <a:tab pos="290513" algn="l"/>
              </a:tabLst>
            </a:pPr>
            <a:r>
              <a:rPr lang="en-US" sz="1000" dirty="0"/>
              <a:t>Quotation;</a:t>
            </a:r>
          </a:p>
          <a:p>
            <a:pPr marL="166688" indent="-166688">
              <a:buAutoNum type="arabicPeriod"/>
              <a:tabLst>
                <a:tab pos="290513" algn="l"/>
              </a:tabLst>
            </a:pPr>
            <a:r>
              <a:rPr lang="en-US" sz="1000" dirty="0"/>
              <a:t>Purchase Order (PO);</a:t>
            </a:r>
          </a:p>
          <a:p>
            <a:pPr marL="166688" indent="-166688">
              <a:buFontTx/>
              <a:buAutoNum type="arabicPeriod"/>
              <a:tabLst>
                <a:tab pos="290513" algn="l"/>
              </a:tabLst>
            </a:pPr>
            <a:r>
              <a:rPr lang="en-US" sz="1000" dirty="0" err="1"/>
              <a:t>Rincian</a:t>
            </a:r>
            <a:r>
              <a:rPr lang="en-US" sz="1000" dirty="0"/>
              <a:t> </a:t>
            </a:r>
            <a:r>
              <a:rPr lang="en-US" sz="1000" dirty="0" err="1"/>
              <a:t>atau</a:t>
            </a:r>
            <a:r>
              <a:rPr lang="en-US" sz="1000" dirty="0"/>
              <a:t> Detail Kerjasama;</a:t>
            </a:r>
          </a:p>
          <a:p>
            <a:pPr marL="166688" indent="-166688">
              <a:buAutoNum type="arabicPeriod"/>
              <a:tabLst>
                <a:tab pos="290513" algn="l"/>
              </a:tabLst>
            </a:pPr>
            <a:r>
              <a:rPr lang="en-US" sz="1000" dirty="0"/>
              <a:t>S</a:t>
            </a:r>
            <a:r>
              <a:rPr lang="en-US" sz="1000" i="1" dirty="0"/>
              <a:t>chedule</a:t>
            </a:r>
            <a:r>
              <a:rPr lang="en-US" sz="1000" dirty="0"/>
              <a:t> (Jika </a:t>
            </a:r>
            <a:r>
              <a:rPr lang="en-US" sz="1000" dirty="0" err="1"/>
              <a:t>ada</a:t>
            </a:r>
            <a:r>
              <a:rPr lang="en-US" sz="1000" dirty="0"/>
              <a:t>)</a:t>
            </a:r>
          </a:p>
          <a:p>
            <a:pPr marL="228600" indent="-228600">
              <a:buAutoNum type="arabicPeriod"/>
            </a:pPr>
            <a:endParaRPr lang="en-US" sz="1000" dirty="0"/>
          </a:p>
        </p:txBody>
      </p:sp>
      <p:sp>
        <p:nvSpPr>
          <p:cNvPr id="41" name="Rectangle: Top Corners Rounded 40">
            <a:extLst>
              <a:ext uri="{FF2B5EF4-FFF2-40B4-BE49-F238E27FC236}">
                <a16:creationId xmlns:a16="http://schemas.microsoft.com/office/drawing/2014/main" id="{BC1032C2-1FBB-4E83-B8A5-EBC26EF810CE}"/>
              </a:ext>
            </a:extLst>
          </p:cNvPr>
          <p:cNvSpPr/>
          <p:nvPr/>
        </p:nvSpPr>
        <p:spPr>
          <a:xfrm>
            <a:off x="718434" y="1247089"/>
            <a:ext cx="1681708" cy="925032"/>
          </a:xfrm>
          <a:prstGeom prst="round2Same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Pengajuan</a:t>
            </a:r>
            <a:r>
              <a:rPr lang="en-US" sz="1200" dirty="0"/>
              <a:t> </a:t>
            </a:r>
            <a:r>
              <a:rPr lang="en-US" sz="1200" dirty="0" err="1"/>
              <a:t>pembuatan</a:t>
            </a:r>
            <a:r>
              <a:rPr lang="en-US" sz="1200" dirty="0"/>
              <a:t> agreement</a:t>
            </a:r>
          </a:p>
        </p:txBody>
      </p:sp>
      <p:sp>
        <p:nvSpPr>
          <p:cNvPr id="46" name="Flowchart: Off-page Connector 45">
            <a:extLst>
              <a:ext uri="{FF2B5EF4-FFF2-40B4-BE49-F238E27FC236}">
                <a16:creationId xmlns:a16="http://schemas.microsoft.com/office/drawing/2014/main" id="{B4A3D4F4-02A5-4635-92E0-80DD69AE8D9D}"/>
              </a:ext>
            </a:extLst>
          </p:cNvPr>
          <p:cNvSpPr/>
          <p:nvPr/>
        </p:nvSpPr>
        <p:spPr>
          <a:xfrm>
            <a:off x="499472" y="1920591"/>
            <a:ext cx="342900" cy="400050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C2C8B3F-B964-4710-9F6D-209491EF2576}"/>
              </a:ext>
            </a:extLst>
          </p:cNvPr>
          <p:cNvSpPr/>
          <p:nvPr/>
        </p:nvSpPr>
        <p:spPr>
          <a:xfrm>
            <a:off x="1079457" y="2051586"/>
            <a:ext cx="1083600" cy="216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User</a:t>
            </a:r>
          </a:p>
        </p:txBody>
      </p:sp>
      <p:pic>
        <p:nvPicPr>
          <p:cNvPr id="23" name="Picture 22" descr="Alur Pengajuan Proposal Skripsi Tahun Akademik 2021/2022 Fakultas Ilmu  Sosial dan Humaniora – FISHUM">
            <a:extLst>
              <a:ext uri="{FF2B5EF4-FFF2-40B4-BE49-F238E27FC236}">
                <a16:creationId xmlns:a16="http://schemas.microsoft.com/office/drawing/2014/main" id="{7701DE9D-C5DD-49AE-B581-24700CA21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57" y="1049086"/>
            <a:ext cx="543784" cy="52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: Top Corners Rounded 47">
            <a:extLst>
              <a:ext uri="{FF2B5EF4-FFF2-40B4-BE49-F238E27FC236}">
                <a16:creationId xmlns:a16="http://schemas.microsoft.com/office/drawing/2014/main" id="{60BF9AE4-0D55-4750-B5AF-99FBFE55DCDC}"/>
              </a:ext>
            </a:extLst>
          </p:cNvPr>
          <p:cNvSpPr/>
          <p:nvPr/>
        </p:nvSpPr>
        <p:spPr>
          <a:xfrm>
            <a:off x="3456749" y="1266451"/>
            <a:ext cx="1681708" cy="925032"/>
          </a:xfrm>
          <a:prstGeom prst="round2Same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US" sz="105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draft agreement 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Flowchart: Off-page Connector 48">
            <a:extLst>
              <a:ext uri="{FF2B5EF4-FFF2-40B4-BE49-F238E27FC236}">
                <a16:creationId xmlns:a16="http://schemas.microsoft.com/office/drawing/2014/main" id="{0CFAA623-B9E3-46F5-BD44-A6102AFC8BEB}"/>
              </a:ext>
            </a:extLst>
          </p:cNvPr>
          <p:cNvSpPr/>
          <p:nvPr/>
        </p:nvSpPr>
        <p:spPr>
          <a:xfrm>
            <a:off x="3237787" y="1939953"/>
            <a:ext cx="342900" cy="400050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A48A613-BB75-418A-93F2-F66359FDC0E0}"/>
              </a:ext>
            </a:extLst>
          </p:cNvPr>
          <p:cNvSpPr/>
          <p:nvPr/>
        </p:nvSpPr>
        <p:spPr>
          <a:xfrm>
            <a:off x="3817772" y="2070948"/>
            <a:ext cx="1083600" cy="216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Legal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87840-50DC-421B-BCD2-28AF793DF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955" y="880122"/>
            <a:ext cx="802022" cy="652112"/>
          </a:xfrm>
          <a:prstGeom prst="rect">
            <a:avLst/>
          </a:prstGeom>
        </p:spPr>
      </p:pic>
      <p:sp>
        <p:nvSpPr>
          <p:cNvPr id="52" name="Arrow: Right 51">
            <a:extLst>
              <a:ext uri="{FF2B5EF4-FFF2-40B4-BE49-F238E27FC236}">
                <a16:creationId xmlns:a16="http://schemas.microsoft.com/office/drawing/2014/main" id="{5988885C-5CD4-4C94-836D-FB25BB85CA08}"/>
              </a:ext>
            </a:extLst>
          </p:cNvPr>
          <p:cNvSpPr/>
          <p:nvPr/>
        </p:nvSpPr>
        <p:spPr>
          <a:xfrm>
            <a:off x="5537473" y="1633694"/>
            <a:ext cx="384929" cy="309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000"/>
          </a:p>
        </p:txBody>
      </p:sp>
      <p:sp>
        <p:nvSpPr>
          <p:cNvPr id="53" name="Rectangle: Top Corners Rounded 52">
            <a:extLst>
              <a:ext uri="{FF2B5EF4-FFF2-40B4-BE49-F238E27FC236}">
                <a16:creationId xmlns:a16="http://schemas.microsoft.com/office/drawing/2014/main" id="{B70B0A8E-2A69-46BB-A705-916C97BA3153}"/>
              </a:ext>
            </a:extLst>
          </p:cNvPr>
          <p:cNvSpPr/>
          <p:nvPr/>
        </p:nvSpPr>
        <p:spPr>
          <a:xfrm>
            <a:off x="6253191" y="1266451"/>
            <a:ext cx="1681708" cy="925032"/>
          </a:xfrm>
          <a:prstGeom prst="round2Same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Pengiriman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draft agreement </a:t>
            </a:r>
            <a:r>
              <a:rPr lang="en-US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vendor via email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40365D0-8147-4BE0-8D32-5182787F5BDF}"/>
              </a:ext>
            </a:extLst>
          </p:cNvPr>
          <p:cNvSpPr/>
          <p:nvPr/>
        </p:nvSpPr>
        <p:spPr>
          <a:xfrm>
            <a:off x="6614214" y="2070948"/>
            <a:ext cx="1083600" cy="216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Legal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AA3F98D2-49C1-43D1-BFE1-E8F9D74BABE8}"/>
              </a:ext>
            </a:extLst>
          </p:cNvPr>
          <p:cNvSpPr/>
          <p:nvPr/>
        </p:nvSpPr>
        <p:spPr>
          <a:xfrm rot="5400000">
            <a:off x="6963549" y="2687693"/>
            <a:ext cx="384929" cy="309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BA0EC7-B727-4C22-9650-9F28EB6EC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0184" y="1049086"/>
            <a:ext cx="511048" cy="480986"/>
          </a:xfrm>
          <a:prstGeom prst="rect">
            <a:avLst/>
          </a:prstGeom>
        </p:spPr>
      </p:pic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FFDF21AC-0464-463C-AC00-1889190AEB17}"/>
              </a:ext>
            </a:extLst>
          </p:cNvPr>
          <p:cNvSpPr/>
          <p:nvPr/>
        </p:nvSpPr>
        <p:spPr>
          <a:xfrm>
            <a:off x="6290837" y="3458399"/>
            <a:ext cx="1681708" cy="925032"/>
          </a:xfrm>
          <a:prstGeom prst="round2Same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penandatanganan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agreement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oleh </a:t>
            </a:r>
            <a:r>
              <a:rPr lang="en-US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pihak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vendor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701E26-D699-47E7-A7B0-72F15CD77CD8}"/>
              </a:ext>
            </a:extLst>
          </p:cNvPr>
          <p:cNvSpPr/>
          <p:nvPr/>
        </p:nvSpPr>
        <p:spPr>
          <a:xfrm>
            <a:off x="6651860" y="4262896"/>
            <a:ext cx="1083600" cy="216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Vendor</a:t>
            </a:r>
          </a:p>
        </p:txBody>
      </p:sp>
      <p:pic>
        <p:nvPicPr>
          <p:cNvPr id="54" name="Picture 53" descr="Vektor Tanda Tangan Tablet Elektronik Dokumen Elektronik Kontrak Tanda  Tangan Digital Terisolasi Ilustrasi Datar, Elektronik, Tanda Tangan,  Persetujuan PNG dan Vektor dengan Background Transparan untuk Unduh Gratis">
            <a:extLst>
              <a:ext uri="{FF2B5EF4-FFF2-40B4-BE49-F238E27FC236}">
                <a16:creationId xmlns:a16="http://schemas.microsoft.com/office/drawing/2014/main" id="{F22EF03F-F11E-452D-A099-21DA07B14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459" y="3096314"/>
            <a:ext cx="511047" cy="49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Arrow: Right 62">
            <a:extLst>
              <a:ext uri="{FF2B5EF4-FFF2-40B4-BE49-F238E27FC236}">
                <a16:creationId xmlns:a16="http://schemas.microsoft.com/office/drawing/2014/main" id="{09980EFE-000D-4E05-9230-FC027FA0816F}"/>
              </a:ext>
            </a:extLst>
          </p:cNvPr>
          <p:cNvSpPr/>
          <p:nvPr/>
        </p:nvSpPr>
        <p:spPr>
          <a:xfrm rot="10800000">
            <a:off x="5631947" y="3727340"/>
            <a:ext cx="384929" cy="309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000"/>
          </a:p>
        </p:txBody>
      </p:sp>
      <p:sp>
        <p:nvSpPr>
          <p:cNvPr id="68" name="TextBox 299">
            <a:extLst>
              <a:ext uri="{FF2B5EF4-FFF2-40B4-BE49-F238E27FC236}">
                <a16:creationId xmlns:a16="http://schemas.microsoft.com/office/drawing/2014/main" id="{2A1BF6D1-9972-4998-8E11-B9D7E51809BE}"/>
              </a:ext>
            </a:extLst>
          </p:cNvPr>
          <p:cNvSpPr txBox="1"/>
          <p:nvPr/>
        </p:nvSpPr>
        <p:spPr>
          <a:xfrm>
            <a:off x="5388971" y="3489362"/>
            <a:ext cx="834996" cy="170246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tx1"/>
                </a:solidFill>
              </a:rPr>
              <a:t>5 Hari </a:t>
            </a:r>
            <a:r>
              <a:rPr lang="en-US" sz="1000" dirty="0" err="1">
                <a:solidFill>
                  <a:schemeClr val="tx1"/>
                </a:solidFill>
              </a:rPr>
              <a:t>Kerja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9" name="TextBox 285">
            <a:extLst>
              <a:ext uri="{FF2B5EF4-FFF2-40B4-BE49-F238E27FC236}">
                <a16:creationId xmlns:a16="http://schemas.microsoft.com/office/drawing/2014/main" id="{150EB06C-6D4B-44CA-9051-076B4F9F072B}"/>
              </a:ext>
            </a:extLst>
          </p:cNvPr>
          <p:cNvSpPr txBox="1"/>
          <p:nvPr/>
        </p:nvSpPr>
        <p:spPr>
          <a:xfrm>
            <a:off x="3439086" y="2351512"/>
            <a:ext cx="1887964" cy="98191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Catatan</a:t>
            </a:r>
            <a:r>
              <a:rPr lang="en-US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:</a:t>
            </a:r>
          </a:p>
          <a:p>
            <a:r>
              <a:rPr lang="en-US" sz="1000" dirty="0"/>
              <a:t>Jika </a:t>
            </a:r>
            <a:r>
              <a:rPr lang="en-US" sz="1000" dirty="0" err="1"/>
              <a:t>dipelukan</a:t>
            </a:r>
            <a:r>
              <a:rPr lang="en-US" sz="1000" dirty="0"/>
              <a:t>, draft </a:t>
            </a:r>
            <a:r>
              <a:rPr lang="en-US" sz="1000" dirty="0" err="1"/>
              <a:t>dicek</a:t>
            </a:r>
            <a:r>
              <a:rPr lang="en-US" sz="1000" dirty="0"/>
              <a:t> </a:t>
            </a:r>
            <a:r>
              <a:rPr lang="en-US" sz="1000" dirty="0" err="1"/>
              <a:t>terlebih</a:t>
            </a:r>
            <a:r>
              <a:rPr lang="en-US" sz="1000" dirty="0"/>
              <a:t> </a:t>
            </a:r>
            <a:r>
              <a:rPr lang="en-US" sz="1000" dirty="0" err="1"/>
              <a:t>dahulu</a:t>
            </a:r>
            <a:r>
              <a:rPr lang="en-US" sz="1000" dirty="0"/>
              <a:t> oleh user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memastikan</a:t>
            </a:r>
            <a:r>
              <a:rPr lang="en-US" sz="1000" dirty="0"/>
              <a:t> </a:t>
            </a:r>
            <a:r>
              <a:rPr lang="en-US" sz="1000" dirty="0" err="1"/>
              <a:t>kesesuaian</a:t>
            </a:r>
            <a:r>
              <a:rPr lang="en-US" sz="1000" dirty="0"/>
              <a:t> </a:t>
            </a:r>
            <a:r>
              <a:rPr lang="en-US" sz="1000" dirty="0" err="1"/>
              <a:t>isi</a:t>
            </a:r>
            <a:r>
              <a:rPr lang="en-US" sz="1000" dirty="0"/>
              <a:t> draft agreement</a:t>
            </a:r>
          </a:p>
          <a:p>
            <a:pPr marL="228600" indent="-228600">
              <a:buAutoNum type="arabicPeriod"/>
            </a:pPr>
            <a:endParaRPr lang="en-US" sz="1000" dirty="0"/>
          </a:p>
        </p:txBody>
      </p:sp>
      <p:sp>
        <p:nvSpPr>
          <p:cNvPr id="70" name="Rectangle: Top Corners Rounded 69">
            <a:extLst>
              <a:ext uri="{FF2B5EF4-FFF2-40B4-BE49-F238E27FC236}">
                <a16:creationId xmlns:a16="http://schemas.microsoft.com/office/drawing/2014/main" id="{9364FA9A-6E36-4149-8001-AF06EE8A9A10}"/>
              </a:ext>
            </a:extLst>
          </p:cNvPr>
          <p:cNvSpPr/>
          <p:nvPr/>
        </p:nvSpPr>
        <p:spPr>
          <a:xfrm>
            <a:off x="3512055" y="3432830"/>
            <a:ext cx="1681708" cy="925032"/>
          </a:xfrm>
          <a:prstGeom prst="round2Same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Pengiriman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agreement yang </a:t>
            </a:r>
            <a:r>
              <a:rPr lang="en-US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sudah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ditandatangani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(hard copy)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C58071-5963-40B1-B4B0-79B151F19292}"/>
              </a:ext>
            </a:extLst>
          </p:cNvPr>
          <p:cNvSpPr/>
          <p:nvPr/>
        </p:nvSpPr>
        <p:spPr>
          <a:xfrm>
            <a:off x="3873078" y="4237327"/>
            <a:ext cx="1083600" cy="216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Vendor</a:t>
            </a:r>
          </a:p>
        </p:txBody>
      </p:sp>
      <p:pic>
        <p:nvPicPr>
          <p:cNvPr id="61" name="Picture 60" descr="Legal documents line icons. | Stock vector | Colourbox">
            <a:extLst>
              <a:ext uri="{FF2B5EF4-FFF2-40B4-BE49-F238E27FC236}">
                <a16:creationId xmlns:a16="http://schemas.microsoft.com/office/drawing/2014/main" id="{10CA0938-095A-4B65-8D87-373F684F15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" b="16360"/>
          <a:stretch/>
        </p:blipFill>
        <p:spPr bwMode="auto">
          <a:xfrm>
            <a:off x="4976769" y="3126085"/>
            <a:ext cx="492415" cy="49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: Top Corners Rounded 71">
            <a:extLst>
              <a:ext uri="{FF2B5EF4-FFF2-40B4-BE49-F238E27FC236}">
                <a16:creationId xmlns:a16="http://schemas.microsoft.com/office/drawing/2014/main" id="{796B0BBC-92E7-4B75-AC55-2C08154CAC30}"/>
              </a:ext>
            </a:extLst>
          </p:cNvPr>
          <p:cNvSpPr/>
          <p:nvPr/>
        </p:nvSpPr>
        <p:spPr>
          <a:xfrm>
            <a:off x="756030" y="3423458"/>
            <a:ext cx="1681708" cy="925032"/>
          </a:xfrm>
          <a:prstGeom prst="round2Same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Penandatanganan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agreement oleh </a:t>
            </a:r>
          </a:p>
          <a:p>
            <a:pPr algn="ctr"/>
            <a:r>
              <a:rPr lang="en-US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Pihak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YPMI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(user, legal, </a:t>
            </a:r>
            <a:r>
              <a:rPr lang="en-US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Sachoo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174AFB-5543-43B9-8ED3-FB2CC615D891}"/>
              </a:ext>
            </a:extLst>
          </p:cNvPr>
          <p:cNvSpPr/>
          <p:nvPr/>
        </p:nvSpPr>
        <p:spPr>
          <a:xfrm>
            <a:off x="1039064" y="4249381"/>
            <a:ext cx="1083600" cy="216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Legal</a:t>
            </a: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318CD539-EE18-4C31-8015-BCDA29AA19C4}"/>
              </a:ext>
            </a:extLst>
          </p:cNvPr>
          <p:cNvSpPr/>
          <p:nvPr/>
        </p:nvSpPr>
        <p:spPr>
          <a:xfrm rot="10800000">
            <a:off x="2711699" y="3749961"/>
            <a:ext cx="384929" cy="309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000"/>
          </a:p>
        </p:txBody>
      </p:sp>
      <p:sp>
        <p:nvSpPr>
          <p:cNvPr id="76" name="Rectangle: Top Corners Rounded 75">
            <a:extLst>
              <a:ext uri="{FF2B5EF4-FFF2-40B4-BE49-F238E27FC236}">
                <a16:creationId xmlns:a16="http://schemas.microsoft.com/office/drawing/2014/main" id="{C7FF53DD-8705-4B89-9154-E3D26D3EFF38}"/>
              </a:ext>
            </a:extLst>
          </p:cNvPr>
          <p:cNvSpPr/>
          <p:nvPr/>
        </p:nvSpPr>
        <p:spPr>
          <a:xfrm>
            <a:off x="756030" y="5292265"/>
            <a:ext cx="1771270" cy="1124124"/>
          </a:xfrm>
          <a:prstGeom prst="round2Same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agreement </a:t>
            </a:r>
            <a:r>
              <a:rPr lang="en-US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selesai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ctr">
              <a:buFontTx/>
              <a:buChar char="-"/>
            </a:pP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rangkap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disimpan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Legal</a:t>
            </a:r>
          </a:p>
          <a:p>
            <a:pPr marL="171450" indent="-171450" algn="ctr">
              <a:buFontTx/>
              <a:buChar char="-"/>
            </a:pP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rangkap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diberikan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vendor</a:t>
            </a: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BFCCBAF4-34D6-4672-AE78-58738D93600F}"/>
              </a:ext>
            </a:extLst>
          </p:cNvPr>
          <p:cNvSpPr/>
          <p:nvPr/>
        </p:nvSpPr>
        <p:spPr>
          <a:xfrm rot="5400000">
            <a:off x="1469024" y="4745942"/>
            <a:ext cx="384929" cy="309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000"/>
          </a:p>
        </p:txBody>
      </p:sp>
      <p:sp>
        <p:nvSpPr>
          <p:cNvPr id="78" name="TextBox 299">
            <a:extLst>
              <a:ext uri="{FF2B5EF4-FFF2-40B4-BE49-F238E27FC236}">
                <a16:creationId xmlns:a16="http://schemas.microsoft.com/office/drawing/2014/main" id="{0F9BFEC3-EB87-4BE1-869F-78ED520F9A47}"/>
              </a:ext>
            </a:extLst>
          </p:cNvPr>
          <p:cNvSpPr txBox="1"/>
          <p:nvPr/>
        </p:nvSpPr>
        <p:spPr>
          <a:xfrm>
            <a:off x="661959" y="4770105"/>
            <a:ext cx="834996" cy="170246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tx1"/>
                </a:solidFill>
              </a:rPr>
              <a:t>3 Hari </a:t>
            </a:r>
            <a:r>
              <a:rPr lang="en-US" sz="1000" dirty="0" err="1">
                <a:solidFill>
                  <a:schemeClr val="tx1"/>
                </a:solidFill>
              </a:rPr>
              <a:t>Kerja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Flowchart: Off-page Connector 78">
            <a:extLst>
              <a:ext uri="{FF2B5EF4-FFF2-40B4-BE49-F238E27FC236}">
                <a16:creationId xmlns:a16="http://schemas.microsoft.com/office/drawing/2014/main" id="{ED9ED0A2-6A00-4F20-B0A9-AD5E38E8BA81}"/>
              </a:ext>
            </a:extLst>
          </p:cNvPr>
          <p:cNvSpPr/>
          <p:nvPr/>
        </p:nvSpPr>
        <p:spPr>
          <a:xfrm>
            <a:off x="6055601" y="1951462"/>
            <a:ext cx="342900" cy="400050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80" name="Flowchart: Off-page Connector 79">
            <a:extLst>
              <a:ext uri="{FF2B5EF4-FFF2-40B4-BE49-F238E27FC236}">
                <a16:creationId xmlns:a16="http://schemas.microsoft.com/office/drawing/2014/main" id="{A10C43ED-EC83-498B-A74E-7AC44DBB8FD4}"/>
              </a:ext>
            </a:extLst>
          </p:cNvPr>
          <p:cNvSpPr/>
          <p:nvPr/>
        </p:nvSpPr>
        <p:spPr>
          <a:xfrm>
            <a:off x="6100205" y="4171351"/>
            <a:ext cx="342900" cy="400050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82" name="Flowchart: Off-page Connector 81">
            <a:extLst>
              <a:ext uri="{FF2B5EF4-FFF2-40B4-BE49-F238E27FC236}">
                <a16:creationId xmlns:a16="http://schemas.microsoft.com/office/drawing/2014/main" id="{7B107F18-164A-4F1F-BC41-EE1B8F06B05C}"/>
              </a:ext>
            </a:extLst>
          </p:cNvPr>
          <p:cNvSpPr/>
          <p:nvPr/>
        </p:nvSpPr>
        <p:spPr>
          <a:xfrm>
            <a:off x="3326292" y="4171351"/>
            <a:ext cx="342900" cy="400050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84" name="Flowchart: Off-page Connector 83">
            <a:extLst>
              <a:ext uri="{FF2B5EF4-FFF2-40B4-BE49-F238E27FC236}">
                <a16:creationId xmlns:a16="http://schemas.microsoft.com/office/drawing/2014/main" id="{48B1EC45-6DBB-42D0-B26E-837A093EA702}"/>
              </a:ext>
            </a:extLst>
          </p:cNvPr>
          <p:cNvSpPr/>
          <p:nvPr/>
        </p:nvSpPr>
        <p:spPr>
          <a:xfrm>
            <a:off x="547515" y="4212463"/>
            <a:ext cx="342900" cy="400050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85" name="Flowchart: Off-page Connector 84">
            <a:extLst>
              <a:ext uri="{FF2B5EF4-FFF2-40B4-BE49-F238E27FC236}">
                <a16:creationId xmlns:a16="http://schemas.microsoft.com/office/drawing/2014/main" id="{986492EB-EAA4-4CA8-8155-62432E5E0AD0}"/>
              </a:ext>
            </a:extLst>
          </p:cNvPr>
          <p:cNvSpPr/>
          <p:nvPr/>
        </p:nvSpPr>
        <p:spPr>
          <a:xfrm>
            <a:off x="500645" y="6016339"/>
            <a:ext cx="342900" cy="400050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7</a:t>
            </a:r>
          </a:p>
        </p:txBody>
      </p:sp>
      <p:pic>
        <p:nvPicPr>
          <p:cNvPr id="86" name="Picture 85" descr="Vektor Tanda Tangan Tablet Elektronik Dokumen Elektronik Kontrak Tanda  Tangan Digital Terisolasi Ilustrasi Datar, Elektronik, Tanda Tangan,  Persetujuan PNG dan Vektor dengan Background Transparan untuk Unduh Gratis">
            <a:extLst>
              <a:ext uri="{FF2B5EF4-FFF2-40B4-BE49-F238E27FC236}">
                <a16:creationId xmlns:a16="http://schemas.microsoft.com/office/drawing/2014/main" id="{ADB66366-F82D-4C8A-BD9A-F26CB3CD1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475" y="3116805"/>
            <a:ext cx="561060" cy="53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FE43D60D-23FA-4D87-A8DD-48117D7656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2069" y="5023894"/>
            <a:ext cx="452040" cy="4812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926224F-183E-4B60-8948-13ADD90380B9}"/>
              </a:ext>
            </a:extLst>
          </p:cNvPr>
          <p:cNvSpPr/>
          <p:nvPr/>
        </p:nvSpPr>
        <p:spPr>
          <a:xfrm>
            <a:off x="1079457" y="6355321"/>
            <a:ext cx="1083600" cy="216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Legal</a:t>
            </a:r>
          </a:p>
        </p:txBody>
      </p:sp>
    </p:spTree>
    <p:extLst>
      <p:ext uri="{BB962C8B-B14F-4D97-AF65-F5344CB8AC3E}">
        <p14:creationId xmlns:p14="http://schemas.microsoft.com/office/powerpoint/2010/main" val="91869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2229D-8FB3-4790-B7C9-83B61B8930C3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2149475" y="163376"/>
            <a:ext cx="484505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FLOW PROSES PENGAJUAN PEMBUATAN AGREEMENT FIXED ASSET </a:t>
            </a:r>
          </a:p>
        </p:txBody>
      </p:sp>
      <p:sp>
        <p:nvSpPr>
          <p:cNvPr id="33" name="TextBox 299">
            <a:extLst>
              <a:ext uri="{FF2B5EF4-FFF2-40B4-BE49-F238E27FC236}">
                <a16:creationId xmlns:a16="http://schemas.microsoft.com/office/drawing/2014/main" id="{2FC403D7-6A15-4CE1-A534-BC01D5A8C148}"/>
              </a:ext>
            </a:extLst>
          </p:cNvPr>
          <p:cNvSpPr txBox="1"/>
          <p:nvPr/>
        </p:nvSpPr>
        <p:spPr>
          <a:xfrm>
            <a:off x="5376299" y="3326605"/>
            <a:ext cx="834996" cy="170246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tx1"/>
                </a:solidFill>
              </a:rPr>
              <a:t>5 Hari </a:t>
            </a:r>
            <a:r>
              <a:rPr lang="en-US" sz="1000" dirty="0" err="1">
                <a:solidFill>
                  <a:schemeClr val="tx1"/>
                </a:solidFill>
              </a:rPr>
              <a:t>Kerja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E400915D-A48D-4E24-905D-A989E6EE2360}"/>
              </a:ext>
            </a:extLst>
          </p:cNvPr>
          <p:cNvSpPr/>
          <p:nvPr/>
        </p:nvSpPr>
        <p:spPr>
          <a:xfrm>
            <a:off x="2830130" y="1554194"/>
            <a:ext cx="384929" cy="309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000"/>
          </a:p>
        </p:txBody>
      </p:sp>
      <p:sp>
        <p:nvSpPr>
          <p:cNvPr id="41" name="Rectangle: Top Corners Rounded 40">
            <a:extLst>
              <a:ext uri="{FF2B5EF4-FFF2-40B4-BE49-F238E27FC236}">
                <a16:creationId xmlns:a16="http://schemas.microsoft.com/office/drawing/2014/main" id="{BC1032C2-1FBB-4E83-B8A5-EBC26EF810CE}"/>
              </a:ext>
            </a:extLst>
          </p:cNvPr>
          <p:cNvSpPr/>
          <p:nvPr/>
        </p:nvSpPr>
        <p:spPr>
          <a:xfrm>
            <a:off x="794455" y="1190224"/>
            <a:ext cx="1681708" cy="925032"/>
          </a:xfrm>
          <a:prstGeom prst="round2Same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Penerbitan</a:t>
            </a:r>
            <a:r>
              <a:rPr lang="en-US" sz="1200" dirty="0"/>
              <a:t> FAPO</a:t>
            </a:r>
          </a:p>
        </p:txBody>
      </p:sp>
      <p:sp>
        <p:nvSpPr>
          <p:cNvPr id="46" name="Flowchart: Off-page Connector 45">
            <a:extLst>
              <a:ext uri="{FF2B5EF4-FFF2-40B4-BE49-F238E27FC236}">
                <a16:creationId xmlns:a16="http://schemas.microsoft.com/office/drawing/2014/main" id="{B4A3D4F4-02A5-4635-92E0-80DD69AE8D9D}"/>
              </a:ext>
            </a:extLst>
          </p:cNvPr>
          <p:cNvSpPr/>
          <p:nvPr/>
        </p:nvSpPr>
        <p:spPr>
          <a:xfrm>
            <a:off x="575493" y="1863726"/>
            <a:ext cx="342900" cy="400050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C2C8B3F-B964-4710-9F6D-209491EF2576}"/>
              </a:ext>
            </a:extLst>
          </p:cNvPr>
          <p:cNvSpPr/>
          <p:nvPr/>
        </p:nvSpPr>
        <p:spPr>
          <a:xfrm>
            <a:off x="1155478" y="1994721"/>
            <a:ext cx="1083600" cy="216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Purchasing</a:t>
            </a:r>
          </a:p>
        </p:txBody>
      </p:sp>
      <p:pic>
        <p:nvPicPr>
          <p:cNvPr id="23" name="Picture 22" descr="Alur Pengajuan Proposal Skripsi Tahun Akademik 2021/2022 Fakultas Ilmu  Sosial dan Humaniora – FISHUM">
            <a:extLst>
              <a:ext uri="{FF2B5EF4-FFF2-40B4-BE49-F238E27FC236}">
                <a16:creationId xmlns:a16="http://schemas.microsoft.com/office/drawing/2014/main" id="{7701DE9D-C5DD-49AE-B581-24700CA21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378" y="992221"/>
            <a:ext cx="543784" cy="52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: Top Corners Rounded 47">
            <a:extLst>
              <a:ext uri="{FF2B5EF4-FFF2-40B4-BE49-F238E27FC236}">
                <a16:creationId xmlns:a16="http://schemas.microsoft.com/office/drawing/2014/main" id="{60BF9AE4-0D55-4750-B5AF-99FBFE55DCDC}"/>
              </a:ext>
            </a:extLst>
          </p:cNvPr>
          <p:cNvSpPr/>
          <p:nvPr/>
        </p:nvSpPr>
        <p:spPr>
          <a:xfrm>
            <a:off x="6362400" y="3171433"/>
            <a:ext cx="1681708" cy="925032"/>
          </a:xfrm>
          <a:prstGeom prst="round2Same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US" sz="105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draft agreement 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A48A613-BB75-418A-93F2-F66359FDC0E0}"/>
              </a:ext>
            </a:extLst>
          </p:cNvPr>
          <p:cNvSpPr/>
          <p:nvPr/>
        </p:nvSpPr>
        <p:spPr>
          <a:xfrm>
            <a:off x="6723423" y="3975930"/>
            <a:ext cx="1083600" cy="216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Legal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87840-50DC-421B-BCD2-28AF793DF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606" y="2785104"/>
            <a:ext cx="802022" cy="652112"/>
          </a:xfrm>
          <a:prstGeom prst="rect">
            <a:avLst/>
          </a:prstGeom>
        </p:spPr>
      </p:pic>
      <p:sp>
        <p:nvSpPr>
          <p:cNvPr id="52" name="Arrow: Right 51">
            <a:extLst>
              <a:ext uri="{FF2B5EF4-FFF2-40B4-BE49-F238E27FC236}">
                <a16:creationId xmlns:a16="http://schemas.microsoft.com/office/drawing/2014/main" id="{5988885C-5CD4-4C94-836D-FB25BB85CA08}"/>
              </a:ext>
            </a:extLst>
          </p:cNvPr>
          <p:cNvSpPr/>
          <p:nvPr/>
        </p:nvSpPr>
        <p:spPr>
          <a:xfrm rot="10800000">
            <a:off x="5479424" y="3508360"/>
            <a:ext cx="384929" cy="309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000"/>
          </a:p>
        </p:txBody>
      </p:sp>
      <p:sp>
        <p:nvSpPr>
          <p:cNvPr id="53" name="Rectangle: Top Corners Rounded 52">
            <a:extLst>
              <a:ext uri="{FF2B5EF4-FFF2-40B4-BE49-F238E27FC236}">
                <a16:creationId xmlns:a16="http://schemas.microsoft.com/office/drawing/2014/main" id="{B70B0A8E-2A69-46BB-A705-916C97BA3153}"/>
              </a:ext>
            </a:extLst>
          </p:cNvPr>
          <p:cNvSpPr/>
          <p:nvPr/>
        </p:nvSpPr>
        <p:spPr>
          <a:xfrm>
            <a:off x="3519647" y="3224136"/>
            <a:ext cx="1681708" cy="925032"/>
          </a:xfrm>
          <a:prstGeom prst="round2Same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Pengiriman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draft agreement </a:t>
            </a:r>
            <a:r>
              <a:rPr lang="en-US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vendor via email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40365D0-8147-4BE0-8D32-5182787F5BDF}"/>
              </a:ext>
            </a:extLst>
          </p:cNvPr>
          <p:cNvSpPr/>
          <p:nvPr/>
        </p:nvSpPr>
        <p:spPr>
          <a:xfrm>
            <a:off x="3880670" y="4028633"/>
            <a:ext cx="1083600" cy="216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Legal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AA3F98D2-49C1-43D1-BFE1-E8F9D74BABE8}"/>
              </a:ext>
            </a:extLst>
          </p:cNvPr>
          <p:cNvSpPr/>
          <p:nvPr/>
        </p:nvSpPr>
        <p:spPr>
          <a:xfrm rot="10800000">
            <a:off x="2829123" y="3508360"/>
            <a:ext cx="384929" cy="309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BA0EC7-B727-4C22-9650-9F28EB6EC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640" y="3006771"/>
            <a:ext cx="511048" cy="480986"/>
          </a:xfrm>
          <a:prstGeom prst="rect">
            <a:avLst/>
          </a:prstGeom>
        </p:spPr>
      </p:pic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FFDF21AC-0464-463C-AC00-1889190AEB17}"/>
              </a:ext>
            </a:extLst>
          </p:cNvPr>
          <p:cNvSpPr/>
          <p:nvPr/>
        </p:nvSpPr>
        <p:spPr>
          <a:xfrm>
            <a:off x="807515" y="3219494"/>
            <a:ext cx="1681708" cy="925032"/>
          </a:xfrm>
          <a:prstGeom prst="round2Same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penandatanganan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agreement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oleh </a:t>
            </a:r>
            <a:r>
              <a:rPr lang="en-US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pihak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vendor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701E26-D699-47E7-A7B0-72F15CD77CD8}"/>
              </a:ext>
            </a:extLst>
          </p:cNvPr>
          <p:cNvSpPr/>
          <p:nvPr/>
        </p:nvSpPr>
        <p:spPr>
          <a:xfrm>
            <a:off x="1168538" y="4023991"/>
            <a:ext cx="1083600" cy="216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Vendor</a:t>
            </a:r>
          </a:p>
        </p:txBody>
      </p:sp>
      <p:pic>
        <p:nvPicPr>
          <p:cNvPr id="54" name="Picture 53" descr="Vektor Tanda Tangan Tablet Elektronik Dokumen Elektronik Kontrak Tanda  Tangan Digital Terisolasi Ilustrasi Datar, Elektronik, Tanda Tangan,  Persetujuan PNG dan Vektor dengan Background Transparan untuk Unduh Gratis">
            <a:extLst>
              <a:ext uri="{FF2B5EF4-FFF2-40B4-BE49-F238E27FC236}">
                <a16:creationId xmlns:a16="http://schemas.microsoft.com/office/drawing/2014/main" id="{F22EF03F-F11E-452D-A099-21DA07B14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137" y="2857409"/>
            <a:ext cx="511047" cy="49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Arrow: Right 62">
            <a:extLst>
              <a:ext uri="{FF2B5EF4-FFF2-40B4-BE49-F238E27FC236}">
                <a16:creationId xmlns:a16="http://schemas.microsoft.com/office/drawing/2014/main" id="{09980EFE-000D-4E05-9230-FC027FA0816F}"/>
              </a:ext>
            </a:extLst>
          </p:cNvPr>
          <p:cNvSpPr/>
          <p:nvPr/>
        </p:nvSpPr>
        <p:spPr>
          <a:xfrm rot="5400000">
            <a:off x="1464689" y="4571218"/>
            <a:ext cx="384929" cy="309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000"/>
          </a:p>
        </p:txBody>
      </p:sp>
      <p:sp>
        <p:nvSpPr>
          <p:cNvPr id="68" name="TextBox 299">
            <a:extLst>
              <a:ext uri="{FF2B5EF4-FFF2-40B4-BE49-F238E27FC236}">
                <a16:creationId xmlns:a16="http://schemas.microsoft.com/office/drawing/2014/main" id="{2A1BF6D1-9972-4998-8E11-B9D7E51809BE}"/>
              </a:ext>
            </a:extLst>
          </p:cNvPr>
          <p:cNvSpPr txBox="1"/>
          <p:nvPr/>
        </p:nvSpPr>
        <p:spPr>
          <a:xfrm>
            <a:off x="1720582" y="4571256"/>
            <a:ext cx="834996" cy="17024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tx1"/>
                </a:solidFill>
              </a:rPr>
              <a:t>5 Hari </a:t>
            </a:r>
            <a:r>
              <a:rPr lang="en-US" sz="1000" dirty="0" err="1">
                <a:solidFill>
                  <a:schemeClr val="tx1"/>
                </a:solidFill>
              </a:rPr>
              <a:t>Kerja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9" name="TextBox 285">
            <a:extLst>
              <a:ext uri="{FF2B5EF4-FFF2-40B4-BE49-F238E27FC236}">
                <a16:creationId xmlns:a16="http://schemas.microsoft.com/office/drawing/2014/main" id="{150EB06C-6D4B-44CA-9051-076B4F9F072B}"/>
              </a:ext>
            </a:extLst>
          </p:cNvPr>
          <p:cNvSpPr txBox="1"/>
          <p:nvPr/>
        </p:nvSpPr>
        <p:spPr>
          <a:xfrm>
            <a:off x="6378455" y="4168508"/>
            <a:ext cx="1887964" cy="98191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Catatan</a:t>
            </a:r>
            <a:r>
              <a:rPr lang="en-US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:</a:t>
            </a:r>
          </a:p>
          <a:p>
            <a:r>
              <a:rPr lang="en-US" sz="1000" dirty="0"/>
              <a:t>Jika </a:t>
            </a:r>
            <a:r>
              <a:rPr lang="en-US" sz="1000" dirty="0" err="1"/>
              <a:t>dipelukan</a:t>
            </a:r>
            <a:r>
              <a:rPr lang="en-US" sz="1000" dirty="0"/>
              <a:t>, draft </a:t>
            </a:r>
            <a:r>
              <a:rPr lang="en-US" sz="1000" dirty="0" err="1"/>
              <a:t>dicek</a:t>
            </a:r>
            <a:r>
              <a:rPr lang="en-US" sz="1000" dirty="0"/>
              <a:t> </a:t>
            </a:r>
            <a:r>
              <a:rPr lang="en-US" sz="1000" dirty="0" err="1"/>
              <a:t>terlebih</a:t>
            </a:r>
            <a:r>
              <a:rPr lang="en-US" sz="1000" dirty="0"/>
              <a:t> </a:t>
            </a:r>
            <a:r>
              <a:rPr lang="en-US" sz="1000" dirty="0" err="1"/>
              <a:t>dahulu</a:t>
            </a:r>
            <a:r>
              <a:rPr lang="en-US" sz="1000" dirty="0"/>
              <a:t> oleh user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memastikan</a:t>
            </a:r>
            <a:r>
              <a:rPr lang="en-US" sz="1000" dirty="0"/>
              <a:t> </a:t>
            </a:r>
            <a:r>
              <a:rPr lang="en-US" sz="1000" dirty="0" err="1"/>
              <a:t>kesesuaian</a:t>
            </a:r>
            <a:r>
              <a:rPr lang="en-US" sz="1000" dirty="0"/>
              <a:t> </a:t>
            </a:r>
            <a:r>
              <a:rPr lang="en-US" sz="1000" dirty="0" err="1"/>
              <a:t>isi</a:t>
            </a:r>
            <a:r>
              <a:rPr lang="en-US" sz="1000" dirty="0"/>
              <a:t> draft agreement</a:t>
            </a:r>
          </a:p>
          <a:p>
            <a:pPr marL="228600" indent="-228600">
              <a:buAutoNum type="arabicPeriod"/>
            </a:pPr>
            <a:endParaRPr lang="en-US" sz="1000" dirty="0"/>
          </a:p>
        </p:txBody>
      </p:sp>
      <p:sp>
        <p:nvSpPr>
          <p:cNvPr id="70" name="Rectangle: Top Corners Rounded 69">
            <a:extLst>
              <a:ext uri="{FF2B5EF4-FFF2-40B4-BE49-F238E27FC236}">
                <a16:creationId xmlns:a16="http://schemas.microsoft.com/office/drawing/2014/main" id="{9364FA9A-6E36-4149-8001-AF06EE8A9A10}"/>
              </a:ext>
            </a:extLst>
          </p:cNvPr>
          <p:cNvSpPr/>
          <p:nvPr/>
        </p:nvSpPr>
        <p:spPr>
          <a:xfrm>
            <a:off x="816300" y="5348289"/>
            <a:ext cx="1681708" cy="1079385"/>
          </a:xfrm>
          <a:prstGeom prst="round2Same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Pengiriman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agreement yang </a:t>
            </a:r>
            <a:r>
              <a:rPr lang="en-US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sudah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ditandatangani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(hard copy)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C58071-5963-40B1-B4B0-79B151F19292}"/>
              </a:ext>
            </a:extLst>
          </p:cNvPr>
          <p:cNvSpPr/>
          <p:nvPr/>
        </p:nvSpPr>
        <p:spPr>
          <a:xfrm>
            <a:off x="1144090" y="6387799"/>
            <a:ext cx="1083600" cy="216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Vendor</a:t>
            </a:r>
          </a:p>
        </p:txBody>
      </p:sp>
      <p:pic>
        <p:nvPicPr>
          <p:cNvPr id="61" name="Picture 60" descr="Legal documents line icons. | Stock vector | Colourbox">
            <a:extLst>
              <a:ext uri="{FF2B5EF4-FFF2-40B4-BE49-F238E27FC236}">
                <a16:creationId xmlns:a16="http://schemas.microsoft.com/office/drawing/2014/main" id="{10CA0938-095A-4B65-8D87-373F684F15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" b="16360"/>
          <a:stretch/>
        </p:blipFill>
        <p:spPr bwMode="auto">
          <a:xfrm>
            <a:off x="2281014" y="5041545"/>
            <a:ext cx="492415" cy="49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: Top Corners Rounded 71">
            <a:extLst>
              <a:ext uri="{FF2B5EF4-FFF2-40B4-BE49-F238E27FC236}">
                <a16:creationId xmlns:a16="http://schemas.microsoft.com/office/drawing/2014/main" id="{796B0BBC-92E7-4B75-AC55-2C08154CAC30}"/>
              </a:ext>
            </a:extLst>
          </p:cNvPr>
          <p:cNvSpPr/>
          <p:nvPr/>
        </p:nvSpPr>
        <p:spPr>
          <a:xfrm>
            <a:off x="3562857" y="5346671"/>
            <a:ext cx="1681708" cy="1081004"/>
          </a:xfrm>
          <a:prstGeom prst="round2Same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Penandatanganan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agreement oleh </a:t>
            </a:r>
          </a:p>
          <a:p>
            <a:pPr algn="ctr"/>
            <a:r>
              <a:rPr lang="en-US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Pihak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YPMI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Purchaing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legal, </a:t>
            </a:r>
            <a:r>
              <a:rPr lang="en-US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Sachoo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174AFB-5543-43B9-8ED3-FB2CC615D891}"/>
              </a:ext>
            </a:extLst>
          </p:cNvPr>
          <p:cNvSpPr/>
          <p:nvPr/>
        </p:nvSpPr>
        <p:spPr>
          <a:xfrm>
            <a:off x="3927288" y="6373220"/>
            <a:ext cx="1083600" cy="216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Legal</a:t>
            </a: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318CD539-EE18-4C31-8015-BCDA29AA19C4}"/>
              </a:ext>
            </a:extLst>
          </p:cNvPr>
          <p:cNvSpPr/>
          <p:nvPr/>
        </p:nvSpPr>
        <p:spPr>
          <a:xfrm>
            <a:off x="2860199" y="5733014"/>
            <a:ext cx="384929" cy="309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000"/>
          </a:p>
        </p:txBody>
      </p:sp>
      <p:sp>
        <p:nvSpPr>
          <p:cNvPr id="76" name="Rectangle: Top Corners Rounded 75">
            <a:extLst>
              <a:ext uri="{FF2B5EF4-FFF2-40B4-BE49-F238E27FC236}">
                <a16:creationId xmlns:a16="http://schemas.microsoft.com/office/drawing/2014/main" id="{C7FF53DD-8705-4B89-9154-E3D26D3EFF38}"/>
              </a:ext>
            </a:extLst>
          </p:cNvPr>
          <p:cNvSpPr/>
          <p:nvPr/>
        </p:nvSpPr>
        <p:spPr>
          <a:xfrm>
            <a:off x="6432930" y="5325718"/>
            <a:ext cx="1720841" cy="1101527"/>
          </a:xfrm>
          <a:prstGeom prst="round2Same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agreement </a:t>
            </a:r>
            <a:r>
              <a:rPr lang="en-US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selesai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ctr">
              <a:buFontTx/>
              <a:buChar char="-"/>
            </a:pP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rangkap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disimpan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Legal</a:t>
            </a:r>
          </a:p>
          <a:p>
            <a:pPr marL="171450" indent="-171450" algn="ctr">
              <a:buFontTx/>
              <a:buChar char="-"/>
            </a:pP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rangkap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diberikan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vendor</a:t>
            </a: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BFCCBAF4-34D6-4672-AE78-58738D93600F}"/>
              </a:ext>
            </a:extLst>
          </p:cNvPr>
          <p:cNvSpPr/>
          <p:nvPr/>
        </p:nvSpPr>
        <p:spPr>
          <a:xfrm>
            <a:off x="5654316" y="5740260"/>
            <a:ext cx="384929" cy="309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000"/>
          </a:p>
        </p:txBody>
      </p:sp>
      <p:sp>
        <p:nvSpPr>
          <p:cNvPr id="78" name="TextBox 299">
            <a:extLst>
              <a:ext uri="{FF2B5EF4-FFF2-40B4-BE49-F238E27FC236}">
                <a16:creationId xmlns:a16="http://schemas.microsoft.com/office/drawing/2014/main" id="{0F9BFEC3-EB87-4BE1-869F-78ED520F9A47}"/>
              </a:ext>
            </a:extLst>
          </p:cNvPr>
          <p:cNvSpPr txBox="1"/>
          <p:nvPr/>
        </p:nvSpPr>
        <p:spPr>
          <a:xfrm>
            <a:off x="5510647" y="5538257"/>
            <a:ext cx="834996" cy="170246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tx1"/>
                </a:solidFill>
              </a:rPr>
              <a:t>3 Hari </a:t>
            </a:r>
            <a:r>
              <a:rPr lang="en-US" sz="1000" dirty="0" err="1">
                <a:solidFill>
                  <a:schemeClr val="tx1"/>
                </a:solidFill>
              </a:rPr>
              <a:t>Kerja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Flowchart: Off-page Connector 79">
            <a:extLst>
              <a:ext uri="{FF2B5EF4-FFF2-40B4-BE49-F238E27FC236}">
                <a16:creationId xmlns:a16="http://schemas.microsoft.com/office/drawing/2014/main" id="{A10C43ED-EC83-498B-A74E-7AC44DBB8FD4}"/>
              </a:ext>
            </a:extLst>
          </p:cNvPr>
          <p:cNvSpPr/>
          <p:nvPr/>
        </p:nvSpPr>
        <p:spPr>
          <a:xfrm>
            <a:off x="6184267" y="3820875"/>
            <a:ext cx="342900" cy="400050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82" name="Flowchart: Off-page Connector 81">
            <a:extLst>
              <a:ext uri="{FF2B5EF4-FFF2-40B4-BE49-F238E27FC236}">
                <a16:creationId xmlns:a16="http://schemas.microsoft.com/office/drawing/2014/main" id="{7B107F18-164A-4F1F-BC41-EE1B8F06B05C}"/>
              </a:ext>
            </a:extLst>
          </p:cNvPr>
          <p:cNvSpPr/>
          <p:nvPr/>
        </p:nvSpPr>
        <p:spPr>
          <a:xfrm>
            <a:off x="3373314" y="3896440"/>
            <a:ext cx="342900" cy="400050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84" name="Flowchart: Off-page Connector 83">
            <a:extLst>
              <a:ext uri="{FF2B5EF4-FFF2-40B4-BE49-F238E27FC236}">
                <a16:creationId xmlns:a16="http://schemas.microsoft.com/office/drawing/2014/main" id="{48B1EC45-6DBB-42D0-B26E-837A093EA702}"/>
              </a:ext>
            </a:extLst>
          </p:cNvPr>
          <p:cNvSpPr/>
          <p:nvPr/>
        </p:nvSpPr>
        <p:spPr>
          <a:xfrm>
            <a:off x="646925" y="3932446"/>
            <a:ext cx="342900" cy="400050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85" name="Flowchart: Off-page Connector 84">
            <a:extLst>
              <a:ext uri="{FF2B5EF4-FFF2-40B4-BE49-F238E27FC236}">
                <a16:creationId xmlns:a16="http://schemas.microsoft.com/office/drawing/2014/main" id="{986492EB-EAA4-4CA8-8155-62432E5E0AD0}"/>
              </a:ext>
            </a:extLst>
          </p:cNvPr>
          <p:cNvSpPr/>
          <p:nvPr/>
        </p:nvSpPr>
        <p:spPr>
          <a:xfrm>
            <a:off x="646925" y="6187774"/>
            <a:ext cx="342900" cy="400050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7</a:t>
            </a:r>
          </a:p>
        </p:txBody>
      </p:sp>
      <p:pic>
        <p:nvPicPr>
          <p:cNvPr id="86" name="Picture 85" descr="Vektor Tanda Tangan Tablet Elektronik Dokumen Elektronik Kontrak Tanda  Tangan Digital Terisolasi Ilustrasi Datar, Elektronik, Tanda Tangan,  Persetujuan PNG dan Vektor dengan Background Transparan untuk Unduh Gratis">
            <a:extLst>
              <a:ext uri="{FF2B5EF4-FFF2-40B4-BE49-F238E27FC236}">
                <a16:creationId xmlns:a16="http://schemas.microsoft.com/office/drawing/2014/main" id="{ADB66366-F82D-4C8A-BD9A-F26CB3CD1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595" y="5040018"/>
            <a:ext cx="561060" cy="53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FE43D60D-23FA-4D87-A8DD-48117D7656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8969" y="5057347"/>
            <a:ext cx="452040" cy="481205"/>
          </a:xfrm>
          <a:prstGeom prst="rect">
            <a:avLst/>
          </a:prstGeom>
        </p:spPr>
      </p:pic>
      <p:sp>
        <p:nvSpPr>
          <p:cNvPr id="42" name="Rectangle: Top Corners Rounded 41">
            <a:extLst>
              <a:ext uri="{FF2B5EF4-FFF2-40B4-BE49-F238E27FC236}">
                <a16:creationId xmlns:a16="http://schemas.microsoft.com/office/drawing/2014/main" id="{D231B4A9-B965-4527-9EEC-BEEABDB1632F}"/>
              </a:ext>
            </a:extLst>
          </p:cNvPr>
          <p:cNvSpPr/>
          <p:nvPr/>
        </p:nvSpPr>
        <p:spPr>
          <a:xfrm>
            <a:off x="3486477" y="1161532"/>
            <a:ext cx="1681708" cy="925032"/>
          </a:xfrm>
          <a:prstGeom prst="round2Same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Pengiriman</a:t>
            </a:r>
            <a:r>
              <a:rPr lang="en-US" sz="1200" dirty="0"/>
              <a:t> Link Form </a:t>
            </a:r>
            <a:r>
              <a:rPr lang="en-US" sz="1200" dirty="0" err="1"/>
              <a:t>Isian</a:t>
            </a:r>
            <a:r>
              <a:rPr lang="en-US" sz="1200" dirty="0"/>
              <a:t> Agreement </a:t>
            </a:r>
            <a:r>
              <a:rPr lang="en-US" sz="1200" dirty="0" err="1"/>
              <a:t>ke</a:t>
            </a:r>
            <a:r>
              <a:rPr lang="en-US" sz="1200" dirty="0"/>
              <a:t> Vendor </a:t>
            </a:r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EF29BEB1-7BF3-4048-8F72-257AD3C944C2}"/>
              </a:ext>
            </a:extLst>
          </p:cNvPr>
          <p:cNvSpPr/>
          <p:nvPr/>
        </p:nvSpPr>
        <p:spPr>
          <a:xfrm>
            <a:off x="6341965" y="1170899"/>
            <a:ext cx="1702143" cy="947260"/>
          </a:xfrm>
          <a:prstGeom prst="round2Same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Vendor </a:t>
            </a:r>
            <a:r>
              <a:rPr lang="en-US" sz="1050" dirty="0" err="1"/>
              <a:t>mengisi</a:t>
            </a:r>
            <a:r>
              <a:rPr lang="en-US" sz="1050" dirty="0"/>
              <a:t> Form </a:t>
            </a:r>
            <a:r>
              <a:rPr lang="en-US" sz="1050" dirty="0" err="1"/>
              <a:t>Isian</a:t>
            </a:r>
            <a:r>
              <a:rPr lang="en-US" sz="1050" dirty="0"/>
              <a:t> Agreement dan </a:t>
            </a:r>
            <a:r>
              <a:rPr lang="en-US" sz="1050" dirty="0" err="1"/>
              <a:t>mengirimkan</a:t>
            </a:r>
            <a:r>
              <a:rPr lang="en-US" sz="1050" dirty="0"/>
              <a:t> Form yang </a:t>
            </a:r>
            <a:r>
              <a:rPr lang="en-US" sz="1050" dirty="0" err="1"/>
              <a:t>telah</a:t>
            </a:r>
            <a:r>
              <a:rPr lang="en-US" sz="1050" dirty="0"/>
              <a:t> </a:t>
            </a:r>
            <a:r>
              <a:rPr lang="en-US" sz="1050" dirty="0" err="1"/>
              <a:t>diisi</a:t>
            </a:r>
            <a:r>
              <a:rPr lang="en-US" sz="1050" dirty="0"/>
              <a:t> </a:t>
            </a:r>
            <a:r>
              <a:rPr lang="en-US" sz="1050" dirty="0" err="1"/>
              <a:t>ke</a:t>
            </a:r>
            <a:r>
              <a:rPr lang="en-US" sz="1050" dirty="0"/>
              <a:t> Legal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6B9D5C2-67BE-4B8C-8CB6-7DC597C8DA8D}"/>
              </a:ext>
            </a:extLst>
          </p:cNvPr>
          <p:cNvSpPr/>
          <p:nvPr/>
        </p:nvSpPr>
        <p:spPr>
          <a:xfrm>
            <a:off x="5572828" y="1616904"/>
            <a:ext cx="384929" cy="309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0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53DA90-CB18-4015-B4FB-D90571BF5F7F}"/>
              </a:ext>
            </a:extLst>
          </p:cNvPr>
          <p:cNvSpPr/>
          <p:nvPr/>
        </p:nvSpPr>
        <p:spPr>
          <a:xfrm>
            <a:off x="3798992" y="1994721"/>
            <a:ext cx="1083600" cy="216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Sistem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93BAFBE-49B0-42C1-A105-92B4119E516E}"/>
              </a:ext>
            </a:extLst>
          </p:cNvPr>
          <p:cNvSpPr/>
          <p:nvPr/>
        </p:nvSpPr>
        <p:spPr>
          <a:xfrm>
            <a:off x="6702988" y="1975458"/>
            <a:ext cx="1083600" cy="216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Vendor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0E07BA3E-690C-40EA-8B2C-015E22E30E4B}"/>
              </a:ext>
            </a:extLst>
          </p:cNvPr>
          <p:cNvSpPr/>
          <p:nvPr/>
        </p:nvSpPr>
        <p:spPr>
          <a:xfrm rot="5400000">
            <a:off x="7052323" y="2502107"/>
            <a:ext cx="384929" cy="309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0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2B2F13F-D97E-400E-A44F-351B0217F4CA}"/>
              </a:ext>
            </a:extLst>
          </p:cNvPr>
          <p:cNvSpPr/>
          <p:nvPr/>
        </p:nvSpPr>
        <p:spPr>
          <a:xfrm>
            <a:off x="6817017" y="6387799"/>
            <a:ext cx="1083600" cy="216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Legal</a:t>
            </a:r>
          </a:p>
        </p:txBody>
      </p:sp>
      <p:pic>
        <p:nvPicPr>
          <p:cNvPr id="62" name="Picture 61" descr="Vektor Tanda Tangan Tablet Elektronik Dokumen Elektronik Kontrak Tanda  Tangan Digital Terisolasi Ilustrasi Datar, Elektronik, Tanda Tangan,  Persetujuan PNG dan Vektor dengan Background Transparan untuk Unduh Gratis">
            <a:extLst>
              <a:ext uri="{FF2B5EF4-FFF2-40B4-BE49-F238E27FC236}">
                <a16:creationId xmlns:a16="http://schemas.microsoft.com/office/drawing/2014/main" id="{22F03534-7DB2-42FE-8FAF-4E2D7EFFB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023" y="904938"/>
            <a:ext cx="511047" cy="49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E1FDC74-4862-41A0-BC1B-753A00373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138" y="964641"/>
            <a:ext cx="511048" cy="480986"/>
          </a:xfrm>
          <a:prstGeom prst="rect">
            <a:avLst/>
          </a:prstGeom>
        </p:spPr>
      </p:pic>
      <p:sp>
        <p:nvSpPr>
          <p:cNvPr id="49" name="Flowchart: Off-page Connector 48">
            <a:extLst>
              <a:ext uri="{FF2B5EF4-FFF2-40B4-BE49-F238E27FC236}">
                <a16:creationId xmlns:a16="http://schemas.microsoft.com/office/drawing/2014/main" id="{0CFAA623-B9E3-46F5-BD44-A6102AFC8BEB}"/>
              </a:ext>
            </a:extLst>
          </p:cNvPr>
          <p:cNvSpPr/>
          <p:nvPr/>
        </p:nvSpPr>
        <p:spPr>
          <a:xfrm>
            <a:off x="3322057" y="1867854"/>
            <a:ext cx="342900" cy="400050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79" name="Flowchart: Off-page Connector 78">
            <a:extLst>
              <a:ext uri="{FF2B5EF4-FFF2-40B4-BE49-F238E27FC236}">
                <a16:creationId xmlns:a16="http://schemas.microsoft.com/office/drawing/2014/main" id="{ED9ED0A2-6A00-4F20-B0A9-AD5E38E8BA81}"/>
              </a:ext>
            </a:extLst>
          </p:cNvPr>
          <p:cNvSpPr/>
          <p:nvPr/>
        </p:nvSpPr>
        <p:spPr>
          <a:xfrm>
            <a:off x="6190950" y="1923889"/>
            <a:ext cx="342900" cy="400050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67" name="Flowchart: Off-page Connector 66">
            <a:extLst>
              <a:ext uri="{FF2B5EF4-FFF2-40B4-BE49-F238E27FC236}">
                <a16:creationId xmlns:a16="http://schemas.microsoft.com/office/drawing/2014/main" id="{746605CB-4F24-4CDE-ADEA-EBBF4613B0DC}"/>
              </a:ext>
            </a:extLst>
          </p:cNvPr>
          <p:cNvSpPr/>
          <p:nvPr/>
        </p:nvSpPr>
        <p:spPr>
          <a:xfrm>
            <a:off x="3387546" y="6187774"/>
            <a:ext cx="342900" cy="400050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8</a:t>
            </a:r>
          </a:p>
        </p:txBody>
      </p:sp>
      <p:sp>
        <p:nvSpPr>
          <p:cNvPr id="73" name="Flowchart: Off-page Connector 72">
            <a:extLst>
              <a:ext uri="{FF2B5EF4-FFF2-40B4-BE49-F238E27FC236}">
                <a16:creationId xmlns:a16="http://schemas.microsoft.com/office/drawing/2014/main" id="{4C0EA9DC-295E-4CFB-B1F1-3D91FE32116A}"/>
              </a:ext>
            </a:extLst>
          </p:cNvPr>
          <p:cNvSpPr/>
          <p:nvPr/>
        </p:nvSpPr>
        <p:spPr>
          <a:xfrm>
            <a:off x="6277275" y="6202487"/>
            <a:ext cx="342900" cy="400050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9</a:t>
            </a:r>
          </a:p>
        </p:txBody>
      </p:sp>
      <p:sp>
        <p:nvSpPr>
          <p:cNvPr id="81" name="TextBox 299">
            <a:extLst>
              <a:ext uri="{FF2B5EF4-FFF2-40B4-BE49-F238E27FC236}">
                <a16:creationId xmlns:a16="http://schemas.microsoft.com/office/drawing/2014/main" id="{CFDA173B-27B9-433C-81E9-20976CD8DD7C}"/>
              </a:ext>
            </a:extLst>
          </p:cNvPr>
          <p:cNvSpPr txBox="1"/>
          <p:nvPr/>
        </p:nvSpPr>
        <p:spPr>
          <a:xfrm>
            <a:off x="7277833" y="2466519"/>
            <a:ext cx="834996" cy="17024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tx1"/>
                </a:solidFill>
              </a:rPr>
              <a:t>3 Hari </a:t>
            </a:r>
            <a:r>
              <a:rPr lang="en-US" sz="1000" dirty="0" err="1">
                <a:solidFill>
                  <a:schemeClr val="tx1"/>
                </a:solidFill>
              </a:rPr>
              <a:t>Kerja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328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njelasan Case Laptop Hilang.potx" id="{DE0C07E5-111D-44CC-85AB-5FCBF9F6B684}" vid="{9222BC2B-808B-4887-AE44-0BA68EF6FE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Penjelasan Case Laptop Hilang</Template>
  <TotalTime>1402</TotalTime>
  <Words>250</Words>
  <Application>Microsoft Office PowerPoint</Application>
  <PresentationFormat>On-screen Show (4:3)</PresentationFormat>
  <Paragraphs>78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Gilang Ramadhany Putra</dc:creator>
  <cp:lastModifiedBy>Gilang Ramadhany Putra</cp:lastModifiedBy>
  <cp:revision>39</cp:revision>
  <dcterms:created xsi:type="dcterms:W3CDTF">2023-02-08T02:59:04Z</dcterms:created>
  <dcterms:modified xsi:type="dcterms:W3CDTF">2023-11-06T08:54:34Z</dcterms:modified>
</cp:coreProperties>
</file>