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7" r:id="rId5"/>
    <p:sldId id="26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9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4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89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2" descr="Logo&#10;&#10;Description automatically generated">
            <a:extLst>
              <a:ext uri="{FF2B5EF4-FFF2-40B4-BE49-F238E27FC236}">
                <a16:creationId xmlns:a16="http://schemas.microsoft.com/office/drawing/2014/main" id="{8A5893B4-6CB0-4645-B76E-72C9C24E6D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6324" y="255786"/>
            <a:ext cx="1111199" cy="64833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F14741E-C7B8-4334-8E31-25CF5C4F68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47" y="141569"/>
            <a:ext cx="1352744" cy="89086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6F7D798-18BA-467A-9495-78D7F8BD7F59}"/>
              </a:ext>
            </a:extLst>
          </p:cNvPr>
          <p:cNvGrpSpPr/>
          <p:nvPr userDrawn="1"/>
        </p:nvGrpSpPr>
        <p:grpSpPr>
          <a:xfrm>
            <a:off x="1460090" y="-28400"/>
            <a:ext cx="6223820" cy="739428"/>
            <a:chOff x="1946787" y="-28400"/>
            <a:chExt cx="8298426" cy="739428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EB6BF7A5-D53E-49A5-AC8B-2C0E2764F356}"/>
                </a:ext>
              </a:extLst>
            </p:cNvPr>
            <p:cNvSpPr/>
            <p:nvPr/>
          </p:nvSpPr>
          <p:spPr>
            <a:xfrm>
              <a:off x="1946787" y="0"/>
              <a:ext cx="8298426" cy="711028"/>
            </a:xfrm>
            <a:custGeom>
              <a:avLst/>
              <a:gdLst>
                <a:gd name="connsiteX0" fmla="*/ 0 w 7787148"/>
                <a:gd name="connsiteY0" fmla="*/ 0 h 691364"/>
                <a:gd name="connsiteX1" fmla="*/ 7787148 w 7787148"/>
                <a:gd name="connsiteY1" fmla="*/ 0 h 691364"/>
                <a:gd name="connsiteX2" fmla="*/ 7787148 w 7787148"/>
                <a:gd name="connsiteY2" fmla="*/ 691364 h 691364"/>
                <a:gd name="connsiteX3" fmla="*/ 0 w 7787148"/>
                <a:gd name="connsiteY3" fmla="*/ 691364 h 691364"/>
                <a:gd name="connsiteX4" fmla="*/ 0 w 7787148"/>
                <a:gd name="connsiteY4" fmla="*/ 0 h 691364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0 w 7787148"/>
                <a:gd name="connsiteY3" fmla="*/ 691364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583700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148" h="711028">
                  <a:moveTo>
                    <a:pt x="0" y="0"/>
                  </a:moveTo>
                  <a:lnTo>
                    <a:pt x="7787148" y="0"/>
                  </a:lnTo>
                  <a:lnTo>
                    <a:pt x="7583700" y="711028"/>
                  </a:lnTo>
                  <a:lnTo>
                    <a:pt x="226142" y="681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9C90E53-17D0-4FF3-829B-F60FA7787275}"/>
                </a:ext>
              </a:extLst>
            </p:cNvPr>
            <p:cNvSpPr/>
            <p:nvPr/>
          </p:nvSpPr>
          <p:spPr>
            <a:xfrm rot="10800000">
              <a:off x="2223407" y="-28400"/>
              <a:ext cx="7745186" cy="711028"/>
            </a:xfrm>
            <a:custGeom>
              <a:avLst/>
              <a:gdLst>
                <a:gd name="connsiteX0" fmla="*/ 0 w 7787148"/>
                <a:gd name="connsiteY0" fmla="*/ 0 h 691364"/>
                <a:gd name="connsiteX1" fmla="*/ 7787148 w 7787148"/>
                <a:gd name="connsiteY1" fmla="*/ 0 h 691364"/>
                <a:gd name="connsiteX2" fmla="*/ 7787148 w 7787148"/>
                <a:gd name="connsiteY2" fmla="*/ 691364 h 691364"/>
                <a:gd name="connsiteX3" fmla="*/ 0 w 7787148"/>
                <a:gd name="connsiteY3" fmla="*/ 691364 h 691364"/>
                <a:gd name="connsiteX4" fmla="*/ 0 w 7787148"/>
                <a:gd name="connsiteY4" fmla="*/ 0 h 691364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0 w 7787148"/>
                <a:gd name="connsiteY3" fmla="*/ 691364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583700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148" h="711028">
                  <a:moveTo>
                    <a:pt x="0" y="0"/>
                  </a:moveTo>
                  <a:lnTo>
                    <a:pt x="7787148" y="0"/>
                  </a:lnTo>
                  <a:lnTo>
                    <a:pt x="7583700" y="711028"/>
                  </a:lnTo>
                  <a:lnTo>
                    <a:pt x="226142" y="68153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lumMod val="55000"/>
                    <a:lumOff val="45000"/>
                  </a:srgbClr>
                </a:gs>
                <a:gs pos="50000">
                  <a:srgbClr val="002060">
                    <a:alpha val="43000"/>
                    <a:lumMod val="77000"/>
                    <a:lumOff val="23000"/>
                  </a:srgbClr>
                </a:gs>
                <a:gs pos="100000">
                  <a:srgbClr val="00206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FF6DEAEC-B4FC-40BC-8F44-2D1EE7118F52}"/>
                </a:ext>
              </a:extLst>
            </p:cNvPr>
            <p:cNvSpPr/>
            <p:nvPr/>
          </p:nvSpPr>
          <p:spPr>
            <a:xfrm>
              <a:off x="2394857" y="0"/>
              <a:ext cx="7402286" cy="711028"/>
            </a:xfrm>
            <a:custGeom>
              <a:avLst/>
              <a:gdLst>
                <a:gd name="connsiteX0" fmla="*/ 0 w 7787148"/>
                <a:gd name="connsiteY0" fmla="*/ 0 h 691364"/>
                <a:gd name="connsiteX1" fmla="*/ 7787148 w 7787148"/>
                <a:gd name="connsiteY1" fmla="*/ 0 h 691364"/>
                <a:gd name="connsiteX2" fmla="*/ 7787148 w 7787148"/>
                <a:gd name="connsiteY2" fmla="*/ 691364 h 691364"/>
                <a:gd name="connsiteX3" fmla="*/ 0 w 7787148"/>
                <a:gd name="connsiteY3" fmla="*/ 691364 h 691364"/>
                <a:gd name="connsiteX4" fmla="*/ 0 w 7787148"/>
                <a:gd name="connsiteY4" fmla="*/ 0 h 691364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0 w 7787148"/>
                <a:gd name="connsiteY3" fmla="*/ 691364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583700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148" h="711028">
                  <a:moveTo>
                    <a:pt x="0" y="0"/>
                  </a:moveTo>
                  <a:lnTo>
                    <a:pt x="7787148" y="0"/>
                  </a:lnTo>
                  <a:lnTo>
                    <a:pt x="7583700" y="711028"/>
                  </a:lnTo>
                  <a:lnTo>
                    <a:pt x="226142" y="68153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50000">
                  <a:srgbClr val="002060">
                    <a:alpha val="43000"/>
                    <a:lumMod val="77000"/>
                    <a:lumOff val="23000"/>
                  </a:srgbClr>
                </a:gs>
                <a:gs pos="100000">
                  <a:srgbClr val="002060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F7796E55-184A-4B57-A603-52126408BD92}"/>
                </a:ext>
              </a:extLst>
            </p:cNvPr>
            <p:cNvSpPr/>
            <p:nvPr/>
          </p:nvSpPr>
          <p:spPr>
            <a:xfrm>
              <a:off x="2605548" y="-14199"/>
              <a:ext cx="6980904" cy="711028"/>
            </a:xfrm>
            <a:custGeom>
              <a:avLst/>
              <a:gdLst>
                <a:gd name="connsiteX0" fmla="*/ 0 w 7787148"/>
                <a:gd name="connsiteY0" fmla="*/ 0 h 691364"/>
                <a:gd name="connsiteX1" fmla="*/ 7787148 w 7787148"/>
                <a:gd name="connsiteY1" fmla="*/ 0 h 691364"/>
                <a:gd name="connsiteX2" fmla="*/ 7787148 w 7787148"/>
                <a:gd name="connsiteY2" fmla="*/ 691364 h 691364"/>
                <a:gd name="connsiteX3" fmla="*/ 0 w 7787148"/>
                <a:gd name="connsiteY3" fmla="*/ 691364 h 691364"/>
                <a:gd name="connsiteX4" fmla="*/ 0 w 7787148"/>
                <a:gd name="connsiteY4" fmla="*/ 0 h 691364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0 w 7787148"/>
                <a:gd name="connsiteY3" fmla="*/ 691364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583700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148" h="711028">
                  <a:moveTo>
                    <a:pt x="0" y="0"/>
                  </a:moveTo>
                  <a:lnTo>
                    <a:pt x="7787148" y="0"/>
                  </a:lnTo>
                  <a:lnTo>
                    <a:pt x="7583700" y="711028"/>
                  </a:lnTo>
                  <a:lnTo>
                    <a:pt x="226142" y="68153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lumMod val="55000"/>
                    <a:lumOff val="45000"/>
                  </a:srgbClr>
                </a:gs>
                <a:gs pos="50000">
                  <a:srgbClr val="002060">
                    <a:alpha val="43000"/>
                    <a:lumMod val="77000"/>
                    <a:lumOff val="23000"/>
                  </a:srgbClr>
                </a:gs>
                <a:gs pos="100000">
                  <a:srgbClr val="00206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AA447D2-A197-4E6C-B1D6-6318172F8B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0441" y="110515"/>
            <a:ext cx="4845533" cy="495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191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8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0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9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7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7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3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5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2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165D0-33EB-43E4-97C5-0F7A471D970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8A0FDEEE-01F3-4F8B-9553-1AEFE7CFEA81}"/>
              </a:ext>
            </a:extLst>
          </p:cNvPr>
          <p:cNvSpPr txBox="1"/>
          <p:nvPr/>
        </p:nvSpPr>
        <p:spPr>
          <a:xfrm>
            <a:off x="1281106" y="81391"/>
            <a:ext cx="64708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b="1" dirty="0">
                <a:solidFill>
                  <a:prstClr val="white"/>
                </a:solidFill>
                <a:latin typeface="Calibri" panose="020F0502020204030204"/>
              </a:rPr>
              <a:t>FLOW PENGAJUAN SUMBANGAN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25C804-FEDB-4D36-989A-0A0C3EEB31EF}"/>
              </a:ext>
            </a:extLst>
          </p:cNvPr>
          <p:cNvSpPr txBox="1"/>
          <p:nvPr/>
        </p:nvSpPr>
        <p:spPr>
          <a:xfrm>
            <a:off x="23741" y="6371049"/>
            <a:ext cx="5345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Note :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Penjelasan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 detail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silahkan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lihat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 SOP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terlampir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F006C7-07D2-4F74-BEF2-E5CADF1CA10D}"/>
              </a:ext>
            </a:extLst>
          </p:cNvPr>
          <p:cNvGrpSpPr/>
          <p:nvPr/>
        </p:nvGrpSpPr>
        <p:grpSpPr>
          <a:xfrm>
            <a:off x="58884" y="965167"/>
            <a:ext cx="9029421" cy="3705339"/>
            <a:chOff x="58884" y="965167"/>
            <a:chExt cx="9029421" cy="3705339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2DF609E-DE67-42EE-8A0C-62AF2F9F2C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52" t="20012" r="7439" b="17783"/>
            <a:stretch/>
          </p:blipFill>
          <p:spPr>
            <a:xfrm rot="393796">
              <a:off x="3315326" y="2925963"/>
              <a:ext cx="1112342" cy="50691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667F7A2-C8B0-45FC-8EA3-359F93BD37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52" t="20012" r="7439" b="17783"/>
            <a:stretch/>
          </p:blipFill>
          <p:spPr>
            <a:xfrm rot="393796">
              <a:off x="5705620" y="2921177"/>
              <a:ext cx="1112342" cy="506918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E8573682-CF1E-407F-AB41-B33FBDD637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864" t="7172" r="22981" b="3983"/>
            <a:stretch/>
          </p:blipFill>
          <p:spPr>
            <a:xfrm>
              <a:off x="2756875" y="1128719"/>
              <a:ext cx="888425" cy="733005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90AD028-2D80-4D27-AC78-60A47D256538}"/>
                </a:ext>
              </a:extLst>
            </p:cNvPr>
            <p:cNvSpPr/>
            <p:nvPr/>
          </p:nvSpPr>
          <p:spPr>
            <a:xfrm>
              <a:off x="74931" y="1832118"/>
              <a:ext cx="1878326" cy="535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7D517E6-EDF1-40CC-9E17-2661702E8FB1}"/>
                </a:ext>
              </a:extLst>
            </p:cNvPr>
            <p:cNvGrpSpPr/>
            <p:nvPr/>
          </p:nvGrpSpPr>
          <p:grpSpPr>
            <a:xfrm>
              <a:off x="7001603" y="1802411"/>
              <a:ext cx="2086702" cy="1205057"/>
              <a:chOff x="6800850" y="2303084"/>
              <a:chExt cx="1556036" cy="1201955"/>
            </a:xfrm>
          </p:grpSpPr>
          <p:sp>
            <p:nvSpPr>
              <p:cNvPr id="35" name="Frame 34">
                <a:extLst>
                  <a:ext uri="{FF2B5EF4-FFF2-40B4-BE49-F238E27FC236}">
                    <a16:creationId xmlns:a16="http://schemas.microsoft.com/office/drawing/2014/main" id="{D01C648D-DFB9-48B2-A126-B1C932FAC331}"/>
                  </a:ext>
                </a:extLst>
              </p:cNvPr>
              <p:cNvSpPr/>
              <p:nvPr/>
            </p:nvSpPr>
            <p:spPr>
              <a:xfrm>
                <a:off x="6800850" y="2503109"/>
                <a:ext cx="1556036" cy="1001930"/>
              </a:xfrm>
              <a:prstGeom prst="frame">
                <a:avLst/>
              </a:prstGeom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Franklin Gothic Medium Cond" panose="020B0606030402020204" pitchFamily="34" charset="0"/>
                  </a:rPr>
                  <a:t>PEMBAYARAN TRANSFER MELALUI PEMBAYARAN GAJI</a:t>
                </a:r>
              </a:p>
            </p:txBody>
          </p:sp>
          <p:sp>
            <p:nvSpPr>
              <p:cNvPr id="36" name="Flowchart: Off-page Connector 35">
                <a:extLst>
                  <a:ext uri="{FF2B5EF4-FFF2-40B4-BE49-F238E27FC236}">
                    <a16:creationId xmlns:a16="http://schemas.microsoft.com/office/drawing/2014/main" id="{5FC57F9C-724C-4004-A04D-E02CD089A6F4}"/>
                  </a:ext>
                </a:extLst>
              </p:cNvPr>
              <p:cNvSpPr/>
              <p:nvPr/>
            </p:nvSpPr>
            <p:spPr>
              <a:xfrm>
                <a:off x="6800850" y="2303084"/>
                <a:ext cx="342900" cy="400050"/>
              </a:xfrm>
              <a:prstGeom prst="flowChartOffpage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4</a:t>
                </a:r>
              </a:p>
            </p:txBody>
          </p:sp>
        </p:grpSp>
        <p:sp>
          <p:nvSpPr>
            <p:cNvPr id="44" name="Frame 43">
              <a:extLst>
                <a:ext uri="{FF2B5EF4-FFF2-40B4-BE49-F238E27FC236}">
                  <a16:creationId xmlns:a16="http://schemas.microsoft.com/office/drawing/2014/main" id="{36637B26-58AE-444C-B672-AA06F38A8D0B}"/>
                </a:ext>
              </a:extLst>
            </p:cNvPr>
            <p:cNvSpPr/>
            <p:nvPr/>
          </p:nvSpPr>
          <p:spPr>
            <a:xfrm>
              <a:off x="4385376" y="3557091"/>
              <a:ext cx="2414628" cy="968013"/>
            </a:xfrm>
            <a:prstGeom prst="fram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/>
                  </a:solidFill>
                  <a:latin typeface="Franklin Gothic Medium Cond" panose="020B0606030402020204" pitchFamily="34" charset="0"/>
                </a:rPr>
                <a:t>DITOLAK DENGAN SURAT PEMBERITAHUAN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2E9860F-BB62-4C7E-AEA2-8B0173397888}"/>
                </a:ext>
              </a:extLst>
            </p:cNvPr>
            <p:cNvGrpSpPr/>
            <p:nvPr/>
          </p:nvGrpSpPr>
          <p:grpSpPr>
            <a:xfrm>
              <a:off x="58884" y="1051952"/>
              <a:ext cx="6662685" cy="1895568"/>
              <a:chOff x="326589" y="847637"/>
              <a:chExt cx="6662685" cy="1895568"/>
            </a:xfrm>
          </p:grpSpPr>
          <p:sp>
            <p:nvSpPr>
              <p:cNvPr id="55" name="Arrow: Right 54">
                <a:extLst>
                  <a:ext uri="{FF2B5EF4-FFF2-40B4-BE49-F238E27FC236}">
                    <a16:creationId xmlns:a16="http://schemas.microsoft.com/office/drawing/2014/main" id="{19079446-6EE8-4544-B433-F407060DDEE0}"/>
                  </a:ext>
                </a:extLst>
              </p:cNvPr>
              <p:cNvSpPr/>
              <p:nvPr/>
            </p:nvSpPr>
            <p:spPr>
              <a:xfrm>
                <a:off x="6753746" y="2118171"/>
                <a:ext cx="235528" cy="343906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F453437B-CE86-4516-BA9F-CF69679909D9}"/>
                  </a:ext>
                </a:extLst>
              </p:cNvPr>
              <p:cNvGrpSpPr/>
              <p:nvPr/>
            </p:nvGrpSpPr>
            <p:grpSpPr>
              <a:xfrm>
                <a:off x="326589" y="847637"/>
                <a:ext cx="6221420" cy="1895568"/>
                <a:chOff x="326589" y="847637"/>
                <a:chExt cx="6221420" cy="1895568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71A80789-6F5A-4623-A756-FD928C4E9D1C}"/>
                    </a:ext>
                  </a:extLst>
                </p:cNvPr>
                <p:cNvGrpSpPr/>
                <p:nvPr/>
              </p:nvGrpSpPr>
              <p:grpSpPr>
                <a:xfrm>
                  <a:off x="4991973" y="1555733"/>
                  <a:ext cx="1556036" cy="1168037"/>
                  <a:chOff x="4664219" y="1445782"/>
                  <a:chExt cx="1556036" cy="1168037"/>
                </a:xfrm>
                <a:effectLst/>
              </p:grpSpPr>
              <p:sp>
                <p:nvSpPr>
                  <p:cNvPr id="32" name="Frame 31">
                    <a:extLst>
                      <a:ext uri="{FF2B5EF4-FFF2-40B4-BE49-F238E27FC236}">
                        <a16:creationId xmlns:a16="http://schemas.microsoft.com/office/drawing/2014/main" id="{EEB290A1-E002-4E0A-9FA6-6F5CA05E64B9}"/>
                      </a:ext>
                    </a:extLst>
                  </p:cNvPr>
                  <p:cNvSpPr/>
                  <p:nvPr/>
                </p:nvSpPr>
                <p:spPr>
                  <a:xfrm>
                    <a:off x="4664219" y="1645807"/>
                    <a:ext cx="1556036" cy="968012"/>
                  </a:xfrm>
                  <a:prstGeom prst="frame">
                    <a:avLst/>
                  </a:prstGeom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600" dirty="0">
                      <a:solidFill>
                        <a:schemeClr val="tx1"/>
                      </a:solidFill>
                      <a:latin typeface="Franklin Gothic Medium Cond" panose="020B0606030402020204" pitchFamily="34" charset="0"/>
                    </a:endParaRPr>
                  </a:p>
                </p:txBody>
              </p:sp>
              <p:sp>
                <p:nvSpPr>
                  <p:cNvPr id="33" name="Flowchart: Off-page Connector 32">
                    <a:extLst>
                      <a:ext uri="{FF2B5EF4-FFF2-40B4-BE49-F238E27FC236}">
                        <a16:creationId xmlns:a16="http://schemas.microsoft.com/office/drawing/2014/main" id="{DD0B0481-3372-4604-88C2-66CD7E263D23}"/>
                      </a:ext>
                    </a:extLst>
                  </p:cNvPr>
                  <p:cNvSpPr/>
                  <p:nvPr/>
                </p:nvSpPr>
                <p:spPr>
                  <a:xfrm>
                    <a:off x="4664219" y="1445782"/>
                    <a:ext cx="342900" cy="400050"/>
                  </a:xfrm>
                  <a:prstGeom prst="flowChartOffpageConnector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B9F8BFDB-FB5A-4232-8B05-C8BBA583A2EE}"/>
                    </a:ext>
                  </a:extLst>
                </p:cNvPr>
                <p:cNvGrpSpPr/>
                <p:nvPr/>
              </p:nvGrpSpPr>
              <p:grpSpPr>
                <a:xfrm>
                  <a:off x="326589" y="847637"/>
                  <a:ext cx="6157142" cy="1895568"/>
                  <a:chOff x="326589" y="847637"/>
                  <a:chExt cx="6157142" cy="1895568"/>
                </a:xfrm>
              </p:grpSpPr>
              <p:pic>
                <p:nvPicPr>
                  <p:cNvPr id="71" name="Picture 70">
                    <a:extLst>
                      <a:ext uri="{FF2B5EF4-FFF2-40B4-BE49-F238E27FC236}">
                        <a16:creationId xmlns:a16="http://schemas.microsoft.com/office/drawing/2014/main" id="{714937E0-AEA6-4C25-83BC-457F5D6F97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71002" y="847637"/>
                    <a:ext cx="864668" cy="880485"/>
                  </a:xfrm>
                  <a:prstGeom prst="rect">
                    <a:avLst/>
                  </a:prstGeom>
                </p:spPr>
              </p:pic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264373A0-9AEF-47F1-9160-FF92200687EF}"/>
                      </a:ext>
                    </a:extLst>
                  </p:cNvPr>
                  <p:cNvGrpSpPr/>
                  <p:nvPr/>
                </p:nvGrpSpPr>
                <p:grpSpPr>
                  <a:xfrm>
                    <a:off x="2714637" y="1575170"/>
                    <a:ext cx="1556035" cy="1168035"/>
                    <a:chOff x="2580846" y="1411037"/>
                    <a:chExt cx="1556035" cy="1168035"/>
                  </a:xfrm>
                  <a:effectLst/>
                </p:grpSpPr>
                <p:sp>
                  <p:nvSpPr>
                    <p:cNvPr id="29" name="Frame 28">
                      <a:extLst>
                        <a:ext uri="{FF2B5EF4-FFF2-40B4-BE49-F238E27FC236}">
                          <a16:creationId xmlns:a16="http://schemas.microsoft.com/office/drawing/2014/main" id="{E239B33E-708C-4E16-8E49-2725526251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80846" y="1611061"/>
                      <a:ext cx="1556035" cy="968011"/>
                    </a:xfrm>
                    <a:prstGeom prst="frame">
                      <a:avLst/>
                    </a:prstGeom>
                    <a:effectLst/>
                  </p:spPr>
                  <p:style>
                    <a:lnRef idx="0">
                      <a:schemeClr val="accent5"/>
                    </a:lnRef>
                    <a:fillRef idx="3">
                      <a:schemeClr val="accent5"/>
                    </a:fillRef>
                    <a:effectRef idx="3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Franklin Gothic Medium Cond" panose="020B0606030402020204" pitchFamily="34" charset="0"/>
                        </a:rPr>
                        <a:t>APPROVAL MANAGER</a:t>
                      </a:r>
                    </a:p>
                  </p:txBody>
                </p:sp>
                <p:sp>
                  <p:nvSpPr>
                    <p:cNvPr id="30" name="Flowchart: Off-page Connector 29">
                      <a:extLst>
                        <a:ext uri="{FF2B5EF4-FFF2-40B4-BE49-F238E27FC236}">
                          <a16:creationId xmlns:a16="http://schemas.microsoft.com/office/drawing/2014/main" id="{7E65ACDF-2E16-4DEB-B4D8-D365ABF1AC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80847" y="1411037"/>
                      <a:ext cx="342900" cy="400050"/>
                    </a:xfrm>
                    <a:prstGeom prst="flowChartOffpageConnector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34FC3DE0-B271-466B-9E55-AD2E91DB8330}"/>
                      </a:ext>
                    </a:extLst>
                  </p:cNvPr>
                  <p:cNvGrpSpPr/>
                  <p:nvPr/>
                </p:nvGrpSpPr>
                <p:grpSpPr>
                  <a:xfrm>
                    <a:off x="326589" y="1598096"/>
                    <a:ext cx="1795547" cy="1131589"/>
                    <a:chOff x="492672" y="2413794"/>
                    <a:chExt cx="1795547" cy="1131589"/>
                  </a:xfrm>
                  <a:effectLst/>
                </p:grpSpPr>
                <p:sp>
                  <p:nvSpPr>
                    <p:cNvPr id="48" name="Frame 47">
                      <a:extLst>
                        <a:ext uri="{FF2B5EF4-FFF2-40B4-BE49-F238E27FC236}">
                          <a16:creationId xmlns:a16="http://schemas.microsoft.com/office/drawing/2014/main" id="{0E492449-388F-4FA8-B1C9-34B3A49D5E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672" y="2543454"/>
                      <a:ext cx="1795547" cy="1001929"/>
                    </a:xfrm>
                    <a:prstGeom prst="frame">
                      <a:avLst/>
                    </a:prstGeom>
                    <a:effectLst/>
                  </p:spPr>
                  <p:style>
                    <a:lnRef idx="0">
                      <a:schemeClr val="accent5"/>
                    </a:lnRef>
                    <a:fillRef idx="3">
                      <a:schemeClr val="accent5"/>
                    </a:fillRef>
                    <a:effectRef idx="3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Franklin Gothic Medium Cond" panose="020B0606030402020204" pitchFamily="34" charset="0"/>
                        </a:rPr>
                        <a:t>PENGAJUAN DOKUMEN OLEH KARYAWAN</a:t>
                      </a:r>
                    </a:p>
                  </p:txBody>
                </p:sp>
                <p:sp>
                  <p:nvSpPr>
                    <p:cNvPr id="49" name="Flowchart: Off-page Connector 48">
                      <a:extLst>
                        <a:ext uri="{FF2B5EF4-FFF2-40B4-BE49-F238E27FC236}">
                          <a16:creationId xmlns:a16="http://schemas.microsoft.com/office/drawing/2014/main" id="{3B8C2AC6-104B-4A10-B810-788A5EB9F8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719" y="2413794"/>
                      <a:ext cx="342900" cy="400050"/>
                    </a:xfrm>
                    <a:prstGeom prst="flowChartOffpageConnector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</a:p>
                  </p:txBody>
                </p:sp>
              </p:grpSp>
              <p:sp>
                <p:nvSpPr>
                  <p:cNvPr id="53" name="Arrow: Right 52">
                    <a:extLst>
                      <a:ext uri="{FF2B5EF4-FFF2-40B4-BE49-F238E27FC236}">
                        <a16:creationId xmlns:a16="http://schemas.microsoft.com/office/drawing/2014/main" id="{A6514586-6006-48D0-9219-DF68F4C1771E}"/>
                      </a:ext>
                    </a:extLst>
                  </p:cNvPr>
                  <p:cNvSpPr/>
                  <p:nvPr/>
                </p:nvSpPr>
                <p:spPr>
                  <a:xfrm>
                    <a:off x="2273372" y="2084026"/>
                    <a:ext cx="235528" cy="343906"/>
                  </a:xfrm>
                  <a:prstGeom prst="rightArrow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54" name="Arrow: Right 53">
                    <a:extLst>
                      <a:ext uri="{FF2B5EF4-FFF2-40B4-BE49-F238E27FC236}">
                        <a16:creationId xmlns:a16="http://schemas.microsoft.com/office/drawing/2014/main" id="{79550F9C-F0E1-4D24-90D1-02604FAC382A}"/>
                      </a:ext>
                    </a:extLst>
                  </p:cNvPr>
                  <p:cNvSpPr/>
                  <p:nvPr/>
                </p:nvSpPr>
                <p:spPr>
                  <a:xfrm>
                    <a:off x="4513558" y="2118171"/>
                    <a:ext cx="235528" cy="343906"/>
                  </a:xfrm>
                  <a:prstGeom prst="rightArrow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F1434C45-562C-4DF9-A27B-9BD410663FCB}"/>
                      </a:ext>
                    </a:extLst>
                  </p:cNvPr>
                  <p:cNvSpPr txBox="1"/>
                  <p:nvPr/>
                </p:nvSpPr>
                <p:spPr>
                  <a:xfrm>
                    <a:off x="5089975" y="1828742"/>
                    <a:ext cx="1393756" cy="83099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Franklin Gothic Medium Cond" panose="020B0606030402020204" pitchFamily="34" charset="0"/>
                      </a:rPr>
                      <a:t>ANALISA DOKUMEN OLEH HRD</a:t>
                    </a:r>
                  </a:p>
                </p:txBody>
              </p:sp>
            </p:grpSp>
          </p:grpSp>
        </p:grpSp>
        <p:pic>
          <p:nvPicPr>
            <p:cNvPr id="11" name="Picture 10" descr="A computer screen with a magnifying glass and a graph&#10;&#10;Description automatically generated">
              <a:extLst>
                <a:ext uri="{FF2B5EF4-FFF2-40B4-BE49-F238E27FC236}">
                  <a16:creationId xmlns:a16="http://schemas.microsoft.com/office/drawing/2014/main" id="{81CAB828-8D66-48A9-A10C-E09BAF49DD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40" t="8794" r="15496" b="26277"/>
            <a:stretch/>
          </p:blipFill>
          <p:spPr>
            <a:xfrm>
              <a:off x="5076038" y="965167"/>
              <a:ext cx="966057" cy="88392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3" name="Picture 12" descr="A hand holding a bag of money&#10;&#10;Description automatically generated">
              <a:extLst>
                <a:ext uri="{FF2B5EF4-FFF2-40B4-BE49-F238E27FC236}">
                  <a16:creationId xmlns:a16="http://schemas.microsoft.com/office/drawing/2014/main" id="{99691081-4543-4939-853F-5810E10B1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1958" y="1097012"/>
              <a:ext cx="768626" cy="883920"/>
            </a:xfrm>
            <a:prstGeom prst="rect">
              <a:avLst/>
            </a:prstGeom>
          </p:spPr>
        </p:pic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4894EA2E-50CD-4136-8BED-6FC0DA1783AC}"/>
                </a:ext>
              </a:extLst>
            </p:cNvPr>
            <p:cNvSpPr/>
            <p:nvPr/>
          </p:nvSpPr>
          <p:spPr>
            <a:xfrm rot="5400000">
              <a:off x="5302973" y="3088549"/>
              <a:ext cx="235528" cy="34390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3CF291E2-E5CB-477C-A147-A4D2EC3985FA}"/>
                </a:ext>
              </a:extLst>
            </p:cNvPr>
            <p:cNvCxnSpPr>
              <a:stCxn id="44" idx="2"/>
              <a:endCxn id="48" idx="2"/>
            </p:cNvCxnSpPr>
            <p:nvPr/>
          </p:nvCxnSpPr>
          <p:spPr>
            <a:xfrm rot="5400000" flipH="1">
              <a:off x="2479122" y="1411536"/>
              <a:ext cx="1591104" cy="4636032"/>
            </a:xfrm>
            <a:prstGeom prst="bentConnector3">
              <a:avLst>
                <a:gd name="adj1" fmla="val -14367"/>
              </a:avLst>
            </a:prstGeom>
            <a:ln w="762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CF83BB8-FFE8-4562-9635-793022B7D48E}"/>
                </a:ext>
              </a:extLst>
            </p:cNvPr>
            <p:cNvSpPr txBox="1"/>
            <p:nvPr/>
          </p:nvSpPr>
          <p:spPr>
            <a:xfrm>
              <a:off x="792691" y="4408896"/>
              <a:ext cx="18783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1" dirty="0"/>
                <a:t>Kembali </a:t>
              </a:r>
              <a:r>
                <a:rPr lang="en-US" sz="1100" b="1" i="1" dirty="0" err="1"/>
                <a:t>ke</a:t>
              </a:r>
              <a:r>
                <a:rPr lang="en-US" sz="1100" b="1" i="1" dirty="0"/>
                <a:t> </a:t>
              </a:r>
              <a:r>
                <a:rPr lang="en-US" sz="1100" b="1" i="1" dirty="0" err="1"/>
                <a:t>karyawan</a:t>
              </a:r>
              <a:endParaRPr lang="en-US" sz="1100" b="1" i="1" dirty="0"/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71421181-D9C3-4B79-AA3F-B0AA4EFED1DA}"/>
                </a:ext>
              </a:extLst>
            </p:cNvPr>
            <p:cNvCxnSpPr>
              <a:cxnSpLocks/>
              <a:stCxn id="29" idx="2"/>
              <a:endCxn id="48" idx="2"/>
            </p:cNvCxnSpPr>
            <p:nvPr/>
          </p:nvCxnSpPr>
          <p:spPr>
            <a:xfrm rot="5400000" flipH="1">
              <a:off x="2084044" y="1806614"/>
              <a:ext cx="13520" cy="2268292"/>
            </a:xfrm>
            <a:prstGeom prst="bentConnector3">
              <a:avLst>
                <a:gd name="adj1" fmla="val -13330022"/>
              </a:avLst>
            </a:prstGeom>
            <a:ln w="762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766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8A0FDEEE-01F3-4F8B-9553-1AEFE7CFEA81}"/>
              </a:ext>
            </a:extLst>
          </p:cNvPr>
          <p:cNvSpPr txBox="1"/>
          <p:nvPr/>
        </p:nvSpPr>
        <p:spPr>
          <a:xfrm>
            <a:off x="1769026" y="80455"/>
            <a:ext cx="5559877" cy="465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b="1" dirty="0">
                <a:solidFill>
                  <a:prstClr val="white"/>
                </a:solidFill>
                <a:latin typeface="Calibri" panose="020F0502020204030204"/>
              </a:rPr>
              <a:t>FLOW PENDAFTARAN BPJS KESEHATAN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25C804-FEDB-4D36-989A-0A0C3EEB31EF}"/>
              </a:ext>
            </a:extLst>
          </p:cNvPr>
          <p:cNvSpPr txBox="1"/>
          <p:nvPr/>
        </p:nvSpPr>
        <p:spPr>
          <a:xfrm>
            <a:off x="0" y="6494443"/>
            <a:ext cx="4592765" cy="290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Note :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Penjelasan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 detail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silahkan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lihat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 SOP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terlampir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962FC3-9F11-4502-9ED4-0A4CECF3C65C}"/>
              </a:ext>
            </a:extLst>
          </p:cNvPr>
          <p:cNvGrpSpPr/>
          <p:nvPr/>
        </p:nvGrpSpPr>
        <p:grpSpPr>
          <a:xfrm>
            <a:off x="91624" y="1203764"/>
            <a:ext cx="8960753" cy="4973505"/>
            <a:chOff x="91624" y="1267562"/>
            <a:chExt cx="8960753" cy="497350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3D1B861-38B5-40F2-A7AC-EBF3F06DC23E}"/>
                </a:ext>
              </a:extLst>
            </p:cNvPr>
            <p:cNvGrpSpPr/>
            <p:nvPr/>
          </p:nvGrpSpPr>
          <p:grpSpPr>
            <a:xfrm>
              <a:off x="91624" y="1987720"/>
              <a:ext cx="7202311" cy="3356521"/>
              <a:chOff x="102746" y="2098743"/>
              <a:chExt cx="8382395" cy="355200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77F2EDE-A71A-44D4-82F4-5FB1FD768D18}"/>
                  </a:ext>
                </a:extLst>
              </p:cNvPr>
              <p:cNvSpPr/>
              <p:nvPr/>
            </p:nvSpPr>
            <p:spPr>
              <a:xfrm>
                <a:off x="4958580" y="5085066"/>
                <a:ext cx="1443431" cy="5656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9" name="Frame 28">
                <a:extLst>
                  <a:ext uri="{FF2B5EF4-FFF2-40B4-BE49-F238E27FC236}">
                    <a16:creationId xmlns:a16="http://schemas.microsoft.com/office/drawing/2014/main" id="{E239B33E-708C-4E16-8E49-27255262519E}"/>
                  </a:ext>
                </a:extLst>
              </p:cNvPr>
              <p:cNvSpPr/>
              <p:nvPr/>
            </p:nvSpPr>
            <p:spPr>
              <a:xfrm>
                <a:off x="4343828" y="2098743"/>
                <a:ext cx="1897737" cy="842663"/>
              </a:xfrm>
              <a:prstGeom prst="frame">
                <a:avLst/>
              </a:prstGeom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Franklin Gothic Medium Cond" panose="020B0606030402020204" pitchFamily="34" charset="0"/>
                  </a:rPr>
                  <a:t>PROSES PENDAFATARAN MELALUI SISTEM EDABU BPJS KESEHATAN</a:t>
                </a:r>
              </a:p>
            </p:txBody>
          </p:sp>
          <p:sp>
            <p:nvSpPr>
              <p:cNvPr id="48" name="Frame 47">
                <a:extLst>
                  <a:ext uri="{FF2B5EF4-FFF2-40B4-BE49-F238E27FC236}">
                    <a16:creationId xmlns:a16="http://schemas.microsoft.com/office/drawing/2014/main" id="{0E492449-388F-4FA8-B1C9-34B3A49D5EB7}"/>
                  </a:ext>
                </a:extLst>
              </p:cNvPr>
              <p:cNvSpPr/>
              <p:nvPr/>
            </p:nvSpPr>
            <p:spPr>
              <a:xfrm>
                <a:off x="102746" y="2854306"/>
                <a:ext cx="1614965" cy="1001929"/>
              </a:xfrm>
              <a:prstGeom prst="frame">
                <a:avLst/>
              </a:prstGeom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Franklin Gothic Medium Cond" panose="020B0606030402020204" pitchFamily="34" charset="0"/>
                  </a:rPr>
                  <a:t>PENGAJUAN 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Franklin Gothic Medium Cond" panose="020B0606030402020204" pitchFamily="34" charset="0"/>
                  </a:rPr>
                  <a:t>E-FORM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Franklin Gothic Medium Cond" panose="020B0606030402020204" pitchFamily="34" charset="0"/>
                  </a:rPr>
                  <a:t>OLEH KARYAWAN</a:t>
                </a:r>
              </a:p>
            </p:txBody>
          </p:sp>
          <p:sp>
            <p:nvSpPr>
              <p:cNvPr id="53" name="Arrow: Right 52">
                <a:extLst>
                  <a:ext uri="{FF2B5EF4-FFF2-40B4-BE49-F238E27FC236}">
                    <a16:creationId xmlns:a16="http://schemas.microsoft.com/office/drawing/2014/main" id="{A6514586-6006-48D0-9219-DF68F4C1771E}"/>
                  </a:ext>
                </a:extLst>
              </p:cNvPr>
              <p:cNvSpPr/>
              <p:nvPr/>
            </p:nvSpPr>
            <p:spPr>
              <a:xfrm>
                <a:off x="1842831" y="3140328"/>
                <a:ext cx="235528" cy="343906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4" name="Arrow: Right 53">
                <a:extLst>
                  <a:ext uri="{FF2B5EF4-FFF2-40B4-BE49-F238E27FC236}">
                    <a16:creationId xmlns:a16="http://schemas.microsoft.com/office/drawing/2014/main" id="{79550F9C-F0E1-4D24-90D1-02604FAC382A}"/>
                  </a:ext>
                </a:extLst>
              </p:cNvPr>
              <p:cNvSpPr/>
              <p:nvPr/>
            </p:nvSpPr>
            <p:spPr>
              <a:xfrm>
                <a:off x="6405008" y="3991416"/>
                <a:ext cx="235528" cy="343906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E7F33D4-5782-460F-85F2-C5FC0927AE20}"/>
                  </a:ext>
                </a:extLst>
              </p:cNvPr>
              <p:cNvGrpSpPr/>
              <p:nvPr/>
            </p:nvGrpSpPr>
            <p:grpSpPr>
              <a:xfrm>
                <a:off x="6929105" y="3693233"/>
                <a:ext cx="1556036" cy="968012"/>
                <a:chOff x="7039172" y="1973394"/>
                <a:chExt cx="1556036" cy="968012"/>
              </a:xfrm>
            </p:grpSpPr>
            <p:sp>
              <p:nvSpPr>
                <p:cNvPr id="32" name="Frame 31">
                  <a:extLst>
                    <a:ext uri="{FF2B5EF4-FFF2-40B4-BE49-F238E27FC236}">
                      <a16:creationId xmlns:a16="http://schemas.microsoft.com/office/drawing/2014/main" id="{EEB290A1-E002-4E0A-9FA6-6F5CA05E64B9}"/>
                    </a:ext>
                  </a:extLst>
                </p:cNvPr>
                <p:cNvSpPr/>
                <p:nvPr/>
              </p:nvSpPr>
              <p:spPr>
                <a:xfrm>
                  <a:off x="7039172" y="1973394"/>
                  <a:ext cx="1556036" cy="968012"/>
                </a:xfrm>
                <a:prstGeom prst="frame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Franklin Gothic Medium Cond" panose="020B0606030402020204" pitchFamily="34" charset="0"/>
                  </a:endParaRP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F1434C45-562C-4DF9-A27B-9BD410663FCB}"/>
                    </a:ext>
                  </a:extLst>
                </p:cNvPr>
                <p:cNvSpPr txBox="1"/>
                <p:nvPr/>
              </p:nvSpPr>
              <p:spPr>
                <a:xfrm>
                  <a:off x="7120312" y="2220831"/>
                  <a:ext cx="1393756" cy="461665"/>
                </a:xfrm>
                <a:prstGeom prst="rect">
                  <a:avLst/>
                </a:prstGeom>
                <a:noFill/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Franklin Gothic Medium Cond" panose="020B0606030402020204" pitchFamily="34" charset="0"/>
                    </a:rPr>
                    <a:t>FEEDBACK DARI BPJS KESEHATAN</a:t>
                  </a:r>
                </a:p>
              </p:txBody>
            </p:sp>
          </p:grpSp>
          <p:sp>
            <p:nvSpPr>
              <p:cNvPr id="62" name="Frame 61">
                <a:extLst>
                  <a:ext uri="{FF2B5EF4-FFF2-40B4-BE49-F238E27FC236}">
                    <a16:creationId xmlns:a16="http://schemas.microsoft.com/office/drawing/2014/main" id="{6296E024-1C6D-4E85-9A4F-ED95E71DFC62}"/>
                  </a:ext>
                </a:extLst>
              </p:cNvPr>
              <p:cNvSpPr/>
              <p:nvPr/>
            </p:nvSpPr>
            <p:spPr>
              <a:xfrm>
                <a:off x="2104828" y="2863536"/>
                <a:ext cx="1589809" cy="1001929"/>
              </a:xfrm>
              <a:prstGeom prst="frame">
                <a:avLst/>
              </a:prstGeom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Franklin Gothic Medium Cond" panose="020B0606030402020204" pitchFamily="34" charset="0"/>
                  </a:rPr>
                  <a:t>REKAP LIST PENDAFTARAN OLEH HRD</a:t>
                </a:r>
              </a:p>
            </p:txBody>
          </p:sp>
          <p:pic>
            <p:nvPicPr>
              <p:cNvPr id="43" name="Picture 42" descr="A logo with people in a circle&#10;&#10;Description automatically generated">
                <a:extLst>
                  <a:ext uri="{FF2B5EF4-FFF2-40B4-BE49-F238E27FC236}">
                    <a16:creationId xmlns:a16="http://schemas.microsoft.com/office/drawing/2014/main" id="{481E6BAD-9CDE-49C5-A6D4-4E13DA7332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3506"/>
              <a:stretch/>
            </p:blipFill>
            <p:spPr>
              <a:xfrm>
                <a:off x="294046" y="2166961"/>
                <a:ext cx="1258697" cy="641879"/>
              </a:xfrm>
              <a:prstGeom prst="rect">
                <a:avLst/>
              </a:prstGeom>
            </p:spPr>
          </p:pic>
          <p:sp>
            <p:nvSpPr>
              <p:cNvPr id="6" name="Arrow: Left-Up 5">
                <a:extLst>
                  <a:ext uri="{FF2B5EF4-FFF2-40B4-BE49-F238E27FC236}">
                    <a16:creationId xmlns:a16="http://schemas.microsoft.com/office/drawing/2014/main" id="{CC54427F-C1B8-4D50-AE2C-D5E65BA32ED3}"/>
                  </a:ext>
                </a:extLst>
              </p:cNvPr>
              <p:cNvSpPr/>
              <p:nvPr/>
            </p:nvSpPr>
            <p:spPr>
              <a:xfrm rot="7872361">
                <a:off x="3760956" y="2877366"/>
                <a:ext cx="794752" cy="750542"/>
              </a:xfrm>
              <a:prstGeom prst="leftUpArrow">
                <a:avLst>
                  <a:gd name="adj1" fmla="val 14163"/>
                  <a:gd name="adj2" fmla="val 17033"/>
                  <a:gd name="adj3" fmla="val 15285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ame 40">
                <a:extLst>
                  <a:ext uri="{FF2B5EF4-FFF2-40B4-BE49-F238E27FC236}">
                    <a16:creationId xmlns:a16="http://schemas.microsoft.com/office/drawing/2014/main" id="{444A74EA-FDC6-49FD-B788-B807C29097B2}"/>
                  </a:ext>
                </a:extLst>
              </p:cNvPr>
              <p:cNvSpPr/>
              <p:nvPr/>
            </p:nvSpPr>
            <p:spPr>
              <a:xfrm>
                <a:off x="4341546" y="3757760"/>
                <a:ext cx="1897737" cy="842663"/>
              </a:xfrm>
              <a:prstGeom prst="frame">
                <a:avLst/>
              </a:prstGeom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Franklin Gothic Medium Cond" panose="020B0606030402020204" pitchFamily="34" charset="0"/>
                  </a:rPr>
                  <a:t>PROSES PENDAFTARAN MEMAKAI FORM 37 VIA EMAIL BPJS KESEHATAN</a:t>
                </a:r>
              </a:p>
            </p:txBody>
          </p:sp>
          <p:sp>
            <p:nvSpPr>
              <p:cNvPr id="46" name="Arrow: Right 45">
                <a:extLst>
                  <a:ext uri="{FF2B5EF4-FFF2-40B4-BE49-F238E27FC236}">
                    <a16:creationId xmlns:a16="http://schemas.microsoft.com/office/drawing/2014/main" id="{A732FA21-11E7-4EF0-8F9F-F1AABB15C687}"/>
                  </a:ext>
                </a:extLst>
              </p:cNvPr>
              <p:cNvSpPr/>
              <p:nvPr/>
            </p:nvSpPr>
            <p:spPr>
              <a:xfrm>
                <a:off x="6419590" y="2443014"/>
                <a:ext cx="235528" cy="343906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E6B5DF-5FCB-4D18-A7EA-4EF2E7155D8E}"/>
                  </a:ext>
                </a:extLst>
              </p:cNvPr>
              <p:cNvGrpSpPr/>
              <p:nvPr/>
            </p:nvGrpSpPr>
            <p:grpSpPr>
              <a:xfrm>
                <a:off x="6926823" y="2118799"/>
                <a:ext cx="1556036" cy="968012"/>
                <a:chOff x="7039172" y="1973394"/>
                <a:chExt cx="1556036" cy="968012"/>
              </a:xfrm>
            </p:grpSpPr>
            <p:sp>
              <p:nvSpPr>
                <p:cNvPr id="51" name="Frame 50">
                  <a:extLst>
                    <a:ext uri="{FF2B5EF4-FFF2-40B4-BE49-F238E27FC236}">
                      <a16:creationId xmlns:a16="http://schemas.microsoft.com/office/drawing/2014/main" id="{41B0F0AD-C567-42B0-965A-4F336D3B3682}"/>
                    </a:ext>
                  </a:extLst>
                </p:cNvPr>
                <p:cNvSpPr/>
                <p:nvPr/>
              </p:nvSpPr>
              <p:spPr>
                <a:xfrm>
                  <a:off x="7039172" y="1973394"/>
                  <a:ext cx="1556036" cy="968012"/>
                </a:xfrm>
                <a:prstGeom prst="frame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Franklin Gothic Medium Cond" panose="020B0606030402020204" pitchFamily="34" charset="0"/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A03D3FE-DEDB-4095-B0A6-1459EDD7394D}"/>
                    </a:ext>
                  </a:extLst>
                </p:cNvPr>
                <p:cNvSpPr txBox="1"/>
                <p:nvPr/>
              </p:nvSpPr>
              <p:spPr>
                <a:xfrm>
                  <a:off x="7109647" y="2187779"/>
                  <a:ext cx="1393756" cy="521123"/>
                </a:xfrm>
                <a:prstGeom prst="rect">
                  <a:avLst/>
                </a:prstGeom>
                <a:noFill/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300" dirty="0">
                      <a:latin typeface="Franklin Gothic Medium Cond" panose="020B0606030402020204" pitchFamily="34" charset="0"/>
                    </a:rPr>
                    <a:t>E-ID BPJS Kesehatan </a:t>
                  </a:r>
                </a:p>
              </p:txBody>
            </p:sp>
          </p:grpSp>
          <p:sp>
            <p:nvSpPr>
              <p:cNvPr id="57" name="Arrow: Right 56">
                <a:extLst>
                  <a:ext uri="{FF2B5EF4-FFF2-40B4-BE49-F238E27FC236}">
                    <a16:creationId xmlns:a16="http://schemas.microsoft.com/office/drawing/2014/main" id="{FCD99C00-26CC-48FC-A877-FAD0B3744912}"/>
                  </a:ext>
                </a:extLst>
              </p:cNvPr>
              <p:cNvSpPr/>
              <p:nvPr/>
            </p:nvSpPr>
            <p:spPr>
              <a:xfrm rot="16200000">
                <a:off x="7616285" y="3225609"/>
                <a:ext cx="235528" cy="343906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A39EB64-2A07-400C-835F-9FD3E7A66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8506" y="2052183"/>
              <a:ext cx="532680" cy="585840"/>
            </a:xfrm>
            <a:prstGeom prst="rect">
              <a:avLst/>
            </a:prstGeom>
          </p:spPr>
        </p:pic>
        <p:pic>
          <p:nvPicPr>
            <p:cNvPr id="22" name="Picture 21" descr="A computer screen with gears on it&#10;&#10;Description automatically generated">
              <a:extLst>
                <a:ext uri="{FF2B5EF4-FFF2-40B4-BE49-F238E27FC236}">
                  <a16:creationId xmlns:a16="http://schemas.microsoft.com/office/drawing/2014/main" id="{819098ED-EEE3-4163-9DDF-7FC9EC493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3847" y="1289645"/>
              <a:ext cx="624564" cy="686894"/>
            </a:xfrm>
            <a:prstGeom prst="rect">
              <a:avLst/>
            </a:prstGeom>
          </p:spPr>
        </p:pic>
        <p:pic>
          <p:nvPicPr>
            <p:cNvPr id="26" name="Picture 25" descr="A computer screen with a envelope&#10;&#10;Description automatically generated">
              <a:extLst>
                <a:ext uri="{FF2B5EF4-FFF2-40B4-BE49-F238E27FC236}">
                  <a16:creationId xmlns:a16="http://schemas.microsoft.com/office/drawing/2014/main" id="{144E5C6A-BE07-4452-8214-003663C5F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9688" y="2866741"/>
              <a:ext cx="605739" cy="666189"/>
            </a:xfrm>
            <a:prstGeom prst="rect">
              <a:avLst/>
            </a:prstGeom>
          </p:spPr>
        </p:pic>
        <p:pic>
          <p:nvPicPr>
            <p:cNvPr id="60" name="Picture 59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FDC10FBE-973D-49BE-9E2E-385D2594F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1838" y="1394369"/>
              <a:ext cx="683295" cy="500990"/>
            </a:xfrm>
            <a:prstGeom prst="rect">
              <a:avLst/>
            </a:prstGeom>
          </p:spPr>
        </p:pic>
        <p:sp>
          <p:nvSpPr>
            <p:cNvPr id="71" name="Arrow: Right 70">
              <a:extLst>
                <a:ext uri="{FF2B5EF4-FFF2-40B4-BE49-F238E27FC236}">
                  <a16:creationId xmlns:a16="http://schemas.microsoft.com/office/drawing/2014/main" id="{ECF2A9B8-A747-4F03-BCD0-9F058056EEFF}"/>
                </a:ext>
              </a:extLst>
            </p:cNvPr>
            <p:cNvSpPr/>
            <p:nvPr/>
          </p:nvSpPr>
          <p:spPr>
            <a:xfrm>
              <a:off x="7402503" y="2313044"/>
              <a:ext cx="202370" cy="324979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2" name="Frame 71">
              <a:extLst>
                <a:ext uri="{FF2B5EF4-FFF2-40B4-BE49-F238E27FC236}">
                  <a16:creationId xmlns:a16="http://schemas.microsoft.com/office/drawing/2014/main" id="{648E61E0-29E2-4894-B84B-C77C29877F56}"/>
                </a:ext>
              </a:extLst>
            </p:cNvPr>
            <p:cNvSpPr/>
            <p:nvPr/>
          </p:nvSpPr>
          <p:spPr>
            <a:xfrm>
              <a:off x="7715402" y="1998480"/>
              <a:ext cx="1336975" cy="914738"/>
            </a:xfrm>
            <a:prstGeom prst="fram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>
                <a:solidFill>
                  <a:schemeClr val="tx1"/>
                </a:solidFill>
                <a:latin typeface="Franklin Gothic Medium Cond" panose="020B060603040202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F0AF1FE-5876-46EA-8643-C2617088EFC7}"/>
                </a:ext>
              </a:extLst>
            </p:cNvPr>
            <p:cNvSpPr txBox="1"/>
            <p:nvPr/>
          </p:nvSpPr>
          <p:spPr>
            <a:xfrm>
              <a:off x="7785118" y="2155661"/>
              <a:ext cx="1197541" cy="60016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atin typeface="Franklin Gothic Medium Cond" panose="020B0606030402020204" pitchFamily="34" charset="0"/>
                </a:rPr>
                <a:t>PENGIRIMAN SOFT FILE E-ID VIA EMAIL KE ADMIN</a:t>
              </a:r>
            </a:p>
          </p:txBody>
        </p:sp>
        <p:sp>
          <p:nvSpPr>
            <p:cNvPr id="74" name="Frame 73">
              <a:extLst>
                <a:ext uri="{FF2B5EF4-FFF2-40B4-BE49-F238E27FC236}">
                  <a16:creationId xmlns:a16="http://schemas.microsoft.com/office/drawing/2014/main" id="{DD54E921-5DE0-45F7-B7E1-A3891196FEFA}"/>
                </a:ext>
              </a:extLst>
            </p:cNvPr>
            <p:cNvSpPr/>
            <p:nvPr/>
          </p:nvSpPr>
          <p:spPr>
            <a:xfrm>
              <a:off x="5841250" y="4874447"/>
              <a:ext cx="1806085" cy="1251316"/>
            </a:xfrm>
            <a:prstGeom prst="fram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tx1"/>
                  </a:solidFill>
                  <a:latin typeface="Franklin Gothic Medium Cond" panose="020B0606030402020204" pitchFamily="34" charset="0"/>
                </a:rPr>
                <a:t>Data </a:t>
              </a:r>
              <a:r>
                <a:rPr lang="en-US" sz="1000" dirty="0" err="1">
                  <a:solidFill>
                    <a:schemeClr val="tx1"/>
                  </a:solidFill>
                  <a:latin typeface="Franklin Gothic Medium Cond" panose="020B0606030402020204" pitchFamily="34" charset="0"/>
                </a:rPr>
                <a:t>Tidak</a:t>
              </a:r>
              <a:r>
                <a:rPr lang="en-US" sz="1000" dirty="0">
                  <a:solidFill>
                    <a:schemeClr val="tx1"/>
                  </a:solidFill>
                  <a:latin typeface="Franklin Gothic Medium Cond" panose="020B0606030402020204" pitchFamily="34" charset="0"/>
                </a:rPr>
                <a:t> Valid:</a:t>
              </a:r>
              <a:br>
                <a:rPr lang="en-US" sz="1000" dirty="0">
                  <a:solidFill>
                    <a:schemeClr val="tx1"/>
                  </a:solidFill>
                  <a:latin typeface="Franklin Gothic Medium Cond" panose="020B0606030402020204" pitchFamily="34" charset="0"/>
                </a:rPr>
              </a:br>
              <a:r>
                <a:rPr lang="en-US" sz="1000" dirty="0">
                  <a:solidFill>
                    <a:schemeClr val="tx1"/>
                  </a:solidFill>
                  <a:latin typeface="Franklin Gothic Medium Cond" panose="020B0606030402020204" pitchFamily="34" charset="0"/>
                </a:rPr>
                <a:t>- KK </a:t>
              </a:r>
              <a:r>
                <a:rPr lang="en-US" sz="1000" dirty="0" err="1">
                  <a:solidFill>
                    <a:schemeClr val="tx1"/>
                  </a:solidFill>
                  <a:latin typeface="Franklin Gothic Medium Cond" panose="020B0606030402020204" pitchFamily="34" charset="0"/>
                </a:rPr>
                <a:t>belum</a:t>
              </a:r>
              <a:r>
                <a:rPr lang="en-US" sz="1000" dirty="0">
                  <a:solidFill>
                    <a:schemeClr val="tx1"/>
                  </a:solidFill>
                  <a:latin typeface="Franklin Gothic Medium Cond" panose="020B0606030402020204" pitchFamily="34" charset="0"/>
                </a:rPr>
                <a:t> update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Franklin Gothic Medium Cond" panose="020B0606030402020204" pitchFamily="34" charset="0"/>
                </a:rPr>
                <a:t>- NIK </a:t>
              </a:r>
              <a:r>
                <a:rPr lang="en-US" sz="1000" dirty="0" err="1">
                  <a:solidFill>
                    <a:schemeClr val="tx1"/>
                  </a:solidFill>
                  <a:latin typeface="Franklin Gothic Medium Cond" panose="020B0606030402020204" pitchFamily="34" charset="0"/>
                </a:rPr>
                <a:t>tidak</a:t>
              </a:r>
              <a:r>
                <a:rPr lang="en-US" sz="1000" dirty="0">
                  <a:solidFill>
                    <a:schemeClr val="tx1"/>
                  </a:solidFill>
                  <a:latin typeface="Franklin Gothic Medium Cond" panose="020B0606030402020204" pitchFamily="34" charset="0"/>
                </a:rPr>
                <a:t> online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Franklin Gothic Medium Cond" panose="020B0606030402020204" pitchFamily="34" charset="0"/>
                </a:rPr>
                <a:t>- </a:t>
              </a:r>
              <a:r>
                <a:rPr lang="en-US" sz="1000" dirty="0" err="1">
                  <a:solidFill>
                    <a:schemeClr val="tx1"/>
                  </a:solidFill>
                  <a:latin typeface="Franklin Gothic Medium Cond" panose="020B0606030402020204" pitchFamily="34" charset="0"/>
                </a:rPr>
                <a:t>Iuran</a:t>
              </a:r>
              <a:r>
                <a:rPr lang="en-US" sz="1000" dirty="0">
                  <a:solidFill>
                    <a:schemeClr val="tx1"/>
                  </a:solidFill>
                  <a:latin typeface="Franklin Gothic Medium Cond" panose="020B0606030402020204" pitchFamily="34" charset="0"/>
                </a:rPr>
                <a:t> </a:t>
              </a:r>
              <a:r>
                <a:rPr lang="en-US" sz="1000" dirty="0" err="1">
                  <a:solidFill>
                    <a:schemeClr val="tx1"/>
                  </a:solidFill>
                  <a:latin typeface="Franklin Gothic Medium Cond" panose="020B0606030402020204" pitchFamily="34" charset="0"/>
                </a:rPr>
                <a:t>belum</a:t>
              </a:r>
              <a:r>
                <a:rPr lang="en-US" sz="1000" dirty="0">
                  <a:solidFill>
                    <a:schemeClr val="tx1"/>
                  </a:solidFill>
                  <a:latin typeface="Franklin Gothic Medium Cond" panose="020B0606030402020204" pitchFamily="34" charset="0"/>
                </a:rPr>
                <a:t> </a:t>
              </a:r>
              <a:r>
                <a:rPr lang="en-US" sz="1000" dirty="0" err="1">
                  <a:solidFill>
                    <a:schemeClr val="tx1"/>
                  </a:solidFill>
                  <a:latin typeface="Franklin Gothic Medium Cond" panose="020B0606030402020204" pitchFamily="34" charset="0"/>
                </a:rPr>
                <a:t>lunas</a:t>
              </a:r>
              <a:endParaRPr lang="en-US" sz="1000" dirty="0">
                <a:solidFill>
                  <a:schemeClr val="tx1"/>
                </a:solidFill>
                <a:latin typeface="Franklin Gothic Medium Cond" panose="020B0606030402020204" pitchFamily="34" charset="0"/>
              </a:endParaRPr>
            </a:p>
            <a:p>
              <a:r>
                <a:rPr lang="en-US" sz="1000" dirty="0">
                  <a:solidFill>
                    <a:schemeClr val="tx1"/>
                  </a:solidFill>
                  <a:latin typeface="Franklin Gothic Medium Cond" panose="020B0606030402020204" pitchFamily="34" charset="0"/>
                </a:rPr>
                <a:t>- </a:t>
              </a:r>
              <a:r>
                <a:rPr lang="en-US" sz="1000" dirty="0" err="1">
                  <a:solidFill>
                    <a:schemeClr val="tx1"/>
                  </a:solidFill>
                  <a:latin typeface="Franklin Gothic Medium Cond" panose="020B0606030402020204" pitchFamily="34" charset="0"/>
                </a:rPr>
                <a:t>dll</a:t>
              </a:r>
              <a:r>
                <a:rPr lang="en-US" sz="1000" dirty="0">
                  <a:solidFill>
                    <a:schemeClr val="tx1"/>
                  </a:solidFill>
                  <a:latin typeface="Franklin Gothic Medium Cond" panose="020B0606030402020204" pitchFamily="34" charset="0"/>
                </a:rPr>
                <a:t> </a:t>
              </a:r>
            </a:p>
          </p:txBody>
        </p:sp>
        <p:sp>
          <p:nvSpPr>
            <p:cNvPr id="101" name="Arrow: Right 100">
              <a:extLst>
                <a:ext uri="{FF2B5EF4-FFF2-40B4-BE49-F238E27FC236}">
                  <a16:creationId xmlns:a16="http://schemas.microsoft.com/office/drawing/2014/main" id="{766BFE22-A077-461F-90AD-FE7DF049E42B}"/>
                </a:ext>
              </a:extLst>
            </p:cNvPr>
            <p:cNvSpPr/>
            <p:nvPr/>
          </p:nvSpPr>
          <p:spPr>
            <a:xfrm rot="5228666">
              <a:off x="6562786" y="4535255"/>
              <a:ext cx="202370" cy="324979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02" name="Picture 101" descr="A close up of a card&#10;&#10;Description automatically generated">
              <a:extLst>
                <a:ext uri="{FF2B5EF4-FFF2-40B4-BE49-F238E27FC236}">
                  <a16:creationId xmlns:a16="http://schemas.microsoft.com/office/drawing/2014/main" id="{792599C0-4CD8-4FB5-8363-30430088A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344" y="4590791"/>
              <a:ext cx="567310" cy="567310"/>
            </a:xfrm>
            <a:prstGeom prst="rect">
              <a:avLst/>
            </a:prstGeom>
          </p:spPr>
        </p:pic>
        <p:pic>
          <p:nvPicPr>
            <p:cNvPr id="104" name="Picture 103" descr="A yellow envelope with a paper and a paper plane&#10;&#10;Description automatically generated">
              <a:extLst>
                <a:ext uri="{FF2B5EF4-FFF2-40B4-BE49-F238E27FC236}">
                  <a16:creationId xmlns:a16="http://schemas.microsoft.com/office/drawing/2014/main" id="{0EDF3ACD-5055-49A4-B81A-2EB7FAE6D4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66" t="8425" r="17511" b="10849"/>
            <a:stretch/>
          </p:blipFill>
          <p:spPr>
            <a:xfrm>
              <a:off x="8010968" y="1267562"/>
              <a:ext cx="695187" cy="652328"/>
            </a:xfrm>
            <a:prstGeom prst="rect">
              <a:avLst/>
            </a:prstGeom>
          </p:spPr>
        </p:pic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71599301-4446-4439-A8D3-F53C0966FA62}"/>
                </a:ext>
              </a:extLst>
            </p:cNvPr>
            <p:cNvCxnSpPr>
              <a:cxnSpLocks/>
              <a:stCxn id="74" idx="2"/>
              <a:endCxn id="48" idx="2"/>
            </p:cNvCxnSpPr>
            <p:nvPr/>
          </p:nvCxnSpPr>
          <p:spPr>
            <a:xfrm rot="5400000" flipH="1">
              <a:off x="2526224" y="1907694"/>
              <a:ext cx="2477274" cy="5958865"/>
            </a:xfrm>
            <a:prstGeom prst="bentConnector3">
              <a:avLst>
                <a:gd name="adj1" fmla="val -9228"/>
              </a:avLst>
            </a:prstGeom>
            <a:ln w="762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05C763-578F-4D3F-8A50-688C8A95C7A4}"/>
                </a:ext>
              </a:extLst>
            </p:cNvPr>
            <p:cNvSpPr txBox="1"/>
            <p:nvPr/>
          </p:nvSpPr>
          <p:spPr>
            <a:xfrm>
              <a:off x="616520" y="5979457"/>
              <a:ext cx="18783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1" dirty="0"/>
                <a:t>Kembali </a:t>
              </a:r>
              <a:r>
                <a:rPr lang="en-US" sz="1100" b="1" i="1" dirty="0" err="1"/>
                <a:t>ke</a:t>
              </a:r>
              <a:r>
                <a:rPr lang="en-US" sz="1100" b="1" i="1" dirty="0"/>
                <a:t> </a:t>
              </a:r>
              <a:r>
                <a:rPr lang="en-US" sz="1100" b="1" i="1" dirty="0" err="1"/>
                <a:t>karyawan</a:t>
              </a:r>
              <a:endParaRPr lang="en-US" sz="1100" b="1" i="1" dirty="0"/>
            </a:p>
          </p:txBody>
        </p:sp>
        <p:sp>
          <p:nvSpPr>
            <p:cNvPr id="3" name="AutoShape 2" descr="Check mark ">
              <a:extLst>
                <a:ext uri="{FF2B5EF4-FFF2-40B4-BE49-F238E27FC236}">
                  <a16:creationId xmlns:a16="http://schemas.microsoft.com/office/drawing/2014/main" id="{62799D34-8C14-41E8-AB21-0C74AF85C2D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19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7E6DC38-BB43-4B6B-96ED-5D735ECD5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48579" y="2954971"/>
              <a:ext cx="422578" cy="4225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515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8A0FDEEE-01F3-4F8B-9553-1AEFE7CFEA81}"/>
              </a:ext>
            </a:extLst>
          </p:cNvPr>
          <p:cNvSpPr txBox="1"/>
          <p:nvPr/>
        </p:nvSpPr>
        <p:spPr>
          <a:xfrm>
            <a:off x="1180984" y="-77290"/>
            <a:ext cx="6782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  <a:latin typeface="Calibri" panose="020F0502020204030204"/>
              </a:rPr>
              <a:t>FLOW PENGAJUAN UPDATE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  <a:latin typeface="Calibri" panose="020F0502020204030204"/>
              </a:rPr>
              <a:t>DATA TERBARU KARYAWAN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25C804-FEDB-4D36-989A-0A0C3EEB31EF}"/>
              </a:ext>
            </a:extLst>
          </p:cNvPr>
          <p:cNvSpPr txBox="1"/>
          <p:nvPr/>
        </p:nvSpPr>
        <p:spPr>
          <a:xfrm>
            <a:off x="23741" y="6371049"/>
            <a:ext cx="5345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Note :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Penjelasan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 detail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silahkan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lihat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 SOP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terlampir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9DAD31-4C8F-4FCD-9B1D-CDE26A935795}"/>
              </a:ext>
            </a:extLst>
          </p:cNvPr>
          <p:cNvGrpSpPr/>
          <p:nvPr/>
        </p:nvGrpSpPr>
        <p:grpSpPr>
          <a:xfrm>
            <a:off x="294315" y="1225775"/>
            <a:ext cx="8457207" cy="4637623"/>
            <a:chOff x="-23229" y="1013124"/>
            <a:chExt cx="8457207" cy="4637623"/>
          </a:xfrm>
        </p:grpSpPr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E8573682-CF1E-407F-AB41-B33FBDD637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864" t="7172" r="22981" b="3983"/>
            <a:stretch/>
          </p:blipFill>
          <p:spPr>
            <a:xfrm>
              <a:off x="2579061" y="1116082"/>
              <a:ext cx="888425" cy="73300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7F2EDE-A71A-44D4-82F4-5FB1FD768D18}"/>
                </a:ext>
              </a:extLst>
            </p:cNvPr>
            <p:cNvSpPr/>
            <p:nvPr/>
          </p:nvSpPr>
          <p:spPr>
            <a:xfrm>
              <a:off x="4958580" y="5085066"/>
              <a:ext cx="1443431" cy="565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90AD028-2D80-4D27-AC78-60A47D256538}"/>
                </a:ext>
              </a:extLst>
            </p:cNvPr>
            <p:cNvSpPr/>
            <p:nvPr/>
          </p:nvSpPr>
          <p:spPr>
            <a:xfrm>
              <a:off x="74931" y="1832118"/>
              <a:ext cx="1878326" cy="535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5" name="Frame 34">
              <a:extLst>
                <a:ext uri="{FF2B5EF4-FFF2-40B4-BE49-F238E27FC236}">
                  <a16:creationId xmlns:a16="http://schemas.microsoft.com/office/drawing/2014/main" id="{D01C648D-DFB9-48B2-A126-B1C932FAC331}"/>
                </a:ext>
              </a:extLst>
            </p:cNvPr>
            <p:cNvSpPr/>
            <p:nvPr/>
          </p:nvSpPr>
          <p:spPr>
            <a:xfrm>
              <a:off x="6347276" y="2027772"/>
              <a:ext cx="2086702" cy="969340"/>
            </a:xfrm>
            <a:prstGeom prst="fram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1200" dirty="0">
                  <a:solidFill>
                    <a:schemeClr val="tx1"/>
                  </a:solidFill>
                  <a:latin typeface="Franklin Gothic Medium Cond" panose="020B0606030402020204" pitchFamily="34" charset="0"/>
                </a:rPr>
                <a:t>REGISTRASI JAMINAN PEMELIHARAAN  KESEHATAN (JPK)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1200" dirty="0">
                  <a:solidFill>
                    <a:schemeClr val="tx1"/>
                  </a:solidFill>
                  <a:latin typeface="Franklin Gothic Medium Cond" panose="020B0606030402020204" pitchFamily="34" charset="0"/>
                </a:rPr>
                <a:t>TUNJANGAN KELUARGA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96F202E-1122-4276-AD11-D1EA3E794BFA}"/>
                </a:ext>
              </a:extLst>
            </p:cNvPr>
            <p:cNvSpPr/>
            <p:nvPr/>
          </p:nvSpPr>
          <p:spPr>
            <a:xfrm>
              <a:off x="392953" y="1782384"/>
              <a:ext cx="1556036" cy="679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B1A97B79-A01D-4A70-A754-9E703055FCEF}"/>
                </a:ext>
              </a:extLst>
            </p:cNvPr>
            <p:cNvSpPr/>
            <p:nvPr/>
          </p:nvSpPr>
          <p:spPr>
            <a:xfrm rot="5400000">
              <a:off x="7187480" y="3060387"/>
              <a:ext cx="235528" cy="34390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19079446-6EE8-4544-B433-F407060DDEE0}"/>
                </a:ext>
              </a:extLst>
            </p:cNvPr>
            <p:cNvSpPr/>
            <p:nvPr/>
          </p:nvSpPr>
          <p:spPr>
            <a:xfrm>
              <a:off x="5968311" y="2309018"/>
              <a:ext cx="235528" cy="34390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1A80789-6F5A-4623-A756-FD928C4E9D1C}"/>
                </a:ext>
              </a:extLst>
            </p:cNvPr>
            <p:cNvGrpSpPr/>
            <p:nvPr/>
          </p:nvGrpSpPr>
          <p:grpSpPr>
            <a:xfrm>
              <a:off x="4260124" y="1804327"/>
              <a:ext cx="2322548" cy="1193160"/>
              <a:chOff x="4664219" y="1420659"/>
              <a:chExt cx="2322548" cy="1193160"/>
            </a:xfrm>
            <a:effectLst/>
          </p:grpSpPr>
          <p:sp>
            <p:nvSpPr>
              <p:cNvPr id="32" name="Frame 31">
                <a:extLst>
                  <a:ext uri="{FF2B5EF4-FFF2-40B4-BE49-F238E27FC236}">
                    <a16:creationId xmlns:a16="http://schemas.microsoft.com/office/drawing/2014/main" id="{EEB290A1-E002-4E0A-9FA6-6F5CA05E64B9}"/>
                  </a:ext>
                </a:extLst>
              </p:cNvPr>
              <p:cNvSpPr/>
              <p:nvPr/>
            </p:nvSpPr>
            <p:spPr>
              <a:xfrm>
                <a:off x="4664219" y="1645807"/>
                <a:ext cx="1556036" cy="968012"/>
              </a:xfrm>
              <a:prstGeom prst="fram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dirty="0">
                  <a:solidFill>
                    <a:schemeClr val="tx1"/>
                  </a:solidFill>
                  <a:latin typeface="Franklin Gothic Medium Cond" panose="020B0606030402020204" pitchFamily="34" charset="0"/>
                </a:endParaRPr>
              </a:p>
            </p:txBody>
          </p:sp>
          <p:sp>
            <p:nvSpPr>
              <p:cNvPr id="33" name="Flowchart: Off-page Connector 32">
                <a:extLst>
                  <a:ext uri="{FF2B5EF4-FFF2-40B4-BE49-F238E27FC236}">
                    <a16:creationId xmlns:a16="http://schemas.microsoft.com/office/drawing/2014/main" id="{DD0B0481-3372-4604-88C2-66CD7E263D23}"/>
                  </a:ext>
                </a:extLst>
              </p:cNvPr>
              <p:cNvSpPr/>
              <p:nvPr/>
            </p:nvSpPr>
            <p:spPr>
              <a:xfrm>
                <a:off x="4664219" y="1445782"/>
                <a:ext cx="342900" cy="400050"/>
              </a:xfrm>
              <a:prstGeom prst="flowChartOffpage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3</a:t>
                </a:r>
              </a:p>
            </p:txBody>
          </p:sp>
          <p:sp>
            <p:nvSpPr>
              <p:cNvPr id="39" name="Flowchart: Off-page Connector 38">
                <a:extLst>
                  <a:ext uri="{FF2B5EF4-FFF2-40B4-BE49-F238E27FC236}">
                    <a16:creationId xmlns:a16="http://schemas.microsoft.com/office/drawing/2014/main" id="{E5179F33-C521-4174-98F8-376CD0709996}"/>
                  </a:ext>
                </a:extLst>
              </p:cNvPr>
              <p:cNvSpPr/>
              <p:nvPr/>
            </p:nvSpPr>
            <p:spPr>
              <a:xfrm>
                <a:off x="6643867" y="1420659"/>
                <a:ext cx="342900" cy="400050"/>
              </a:xfrm>
              <a:prstGeom prst="flowChartOffpage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4</a:t>
                </a:r>
              </a:p>
            </p:txBody>
          </p:sp>
        </p:grp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14937E0-AEA6-4C25-83BC-457F5D6F9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686" y="1013124"/>
              <a:ext cx="999831" cy="1018120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64373A0-9AEF-47F1-9160-FF92200687EF}"/>
                </a:ext>
              </a:extLst>
            </p:cNvPr>
            <p:cNvGrpSpPr/>
            <p:nvPr/>
          </p:nvGrpSpPr>
          <p:grpSpPr>
            <a:xfrm>
              <a:off x="2151163" y="1819746"/>
              <a:ext cx="1556035" cy="1214761"/>
              <a:chOff x="2580846" y="1411037"/>
              <a:chExt cx="1556035" cy="1168035"/>
            </a:xfrm>
            <a:effectLst/>
          </p:grpSpPr>
          <p:sp>
            <p:nvSpPr>
              <p:cNvPr id="29" name="Frame 28">
                <a:extLst>
                  <a:ext uri="{FF2B5EF4-FFF2-40B4-BE49-F238E27FC236}">
                    <a16:creationId xmlns:a16="http://schemas.microsoft.com/office/drawing/2014/main" id="{E239B33E-708C-4E16-8E49-27255262519E}"/>
                  </a:ext>
                </a:extLst>
              </p:cNvPr>
              <p:cNvSpPr/>
              <p:nvPr/>
            </p:nvSpPr>
            <p:spPr>
              <a:xfrm>
                <a:off x="2580846" y="1611061"/>
                <a:ext cx="1556035" cy="968011"/>
              </a:xfrm>
              <a:prstGeom prst="frame">
                <a:avLst/>
              </a:prstGeom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Franklin Gothic Medium Cond" panose="020B0606030402020204" pitchFamily="34" charset="0"/>
                  </a:rPr>
                  <a:t>APPROVAL MANAGER</a:t>
                </a:r>
              </a:p>
            </p:txBody>
          </p:sp>
          <p:sp>
            <p:nvSpPr>
              <p:cNvPr id="30" name="Flowchart: Off-page Connector 29">
                <a:extLst>
                  <a:ext uri="{FF2B5EF4-FFF2-40B4-BE49-F238E27FC236}">
                    <a16:creationId xmlns:a16="http://schemas.microsoft.com/office/drawing/2014/main" id="{7E65ACDF-2E16-4DEB-B4D8-D365ABF1AC4F}"/>
                  </a:ext>
                </a:extLst>
              </p:cNvPr>
              <p:cNvSpPr/>
              <p:nvPr/>
            </p:nvSpPr>
            <p:spPr>
              <a:xfrm>
                <a:off x="2580847" y="1411037"/>
                <a:ext cx="342900" cy="400050"/>
              </a:xfrm>
              <a:prstGeom prst="flowChartOffpage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2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4FC3DE0-B271-466B-9E55-AD2E91DB8330}"/>
                </a:ext>
              </a:extLst>
            </p:cNvPr>
            <p:cNvGrpSpPr/>
            <p:nvPr/>
          </p:nvGrpSpPr>
          <p:grpSpPr>
            <a:xfrm>
              <a:off x="-23229" y="1829450"/>
              <a:ext cx="1711440" cy="1205057"/>
              <a:chOff x="387090" y="2413794"/>
              <a:chExt cx="1711440" cy="1205057"/>
            </a:xfrm>
            <a:effectLst/>
          </p:grpSpPr>
          <p:sp>
            <p:nvSpPr>
              <p:cNvPr id="48" name="Frame 47">
                <a:extLst>
                  <a:ext uri="{FF2B5EF4-FFF2-40B4-BE49-F238E27FC236}">
                    <a16:creationId xmlns:a16="http://schemas.microsoft.com/office/drawing/2014/main" id="{0E492449-388F-4FA8-B1C9-34B3A49D5EB7}"/>
                  </a:ext>
                </a:extLst>
              </p:cNvPr>
              <p:cNvSpPr/>
              <p:nvPr/>
            </p:nvSpPr>
            <p:spPr>
              <a:xfrm>
                <a:off x="387090" y="2616922"/>
                <a:ext cx="1711440" cy="1001929"/>
              </a:xfrm>
              <a:prstGeom prst="frame">
                <a:avLst/>
              </a:prstGeom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Franklin Gothic Medium Cond" panose="020B0606030402020204" pitchFamily="34" charset="0"/>
                  </a:rPr>
                  <a:t>PENGAJUAN DOKUMEN OLEH KARYAWAN</a:t>
                </a:r>
              </a:p>
            </p:txBody>
          </p:sp>
          <p:sp>
            <p:nvSpPr>
              <p:cNvPr id="49" name="Flowchart: Off-page Connector 48">
                <a:extLst>
                  <a:ext uri="{FF2B5EF4-FFF2-40B4-BE49-F238E27FC236}">
                    <a16:creationId xmlns:a16="http://schemas.microsoft.com/office/drawing/2014/main" id="{3B8C2AC6-104B-4A10-B810-788A5EB9F8E0}"/>
                  </a:ext>
                </a:extLst>
              </p:cNvPr>
              <p:cNvSpPr/>
              <p:nvPr/>
            </p:nvSpPr>
            <p:spPr>
              <a:xfrm>
                <a:off x="508719" y="2413794"/>
                <a:ext cx="342900" cy="400050"/>
              </a:xfrm>
              <a:prstGeom prst="flowChartOffpage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1</a:t>
                </a:r>
              </a:p>
            </p:txBody>
          </p:sp>
        </p:grp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A6514586-6006-48D0-9219-DF68F4C1771E}"/>
                </a:ext>
              </a:extLst>
            </p:cNvPr>
            <p:cNvSpPr/>
            <p:nvPr/>
          </p:nvSpPr>
          <p:spPr>
            <a:xfrm>
              <a:off x="1815890" y="2368104"/>
              <a:ext cx="235528" cy="34390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79550F9C-F0E1-4D24-90D1-02604FAC382A}"/>
                </a:ext>
              </a:extLst>
            </p:cNvPr>
            <p:cNvSpPr/>
            <p:nvPr/>
          </p:nvSpPr>
          <p:spPr>
            <a:xfrm>
              <a:off x="3889466" y="2359186"/>
              <a:ext cx="235528" cy="34390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1434C45-562C-4DF9-A27B-9BD410663FCB}"/>
                </a:ext>
              </a:extLst>
            </p:cNvPr>
            <p:cNvSpPr txBox="1"/>
            <p:nvPr/>
          </p:nvSpPr>
          <p:spPr>
            <a:xfrm>
              <a:off x="4358126" y="2102459"/>
              <a:ext cx="1393756" cy="83099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Franklin Gothic Medium Cond" panose="020B0606030402020204" pitchFamily="34" charset="0"/>
                </a:rPr>
                <a:t>PR0SES DOKUMEN OLEH HRD</a:t>
              </a:r>
            </a:p>
          </p:txBody>
        </p:sp>
        <p:pic>
          <p:nvPicPr>
            <p:cNvPr id="11" name="Picture 10" descr="A computer screen with a magnifying glass and a graph&#10;&#10;Description automatically generated">
              <a:extLst>
                <a:ext uri="{FF2B5EF4-FFF2-40B4-BE49-F238E27FC236}">
                  <a16:creationId xmlns:a16="http://schemas.microsoft.com/office/drawing/2014/main" id="{81CAB828-8D66-48A9-A10C-E09BAF49DD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40" t="8794" r="15496" b="26277"/>
            <a:stretch/>
          </p:blipFill>
          <p:spPr>
            <a:xfrm>
              <a:off x="4741222" y="1092220"/>
              <a:ext cx="897542" cy="82123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4AE44D8-CC86-42FE-89EF-08069164A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06284" y="1157849"/>
              <a:ext cx="794226" cy="794226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7F83613-0056-4BA1-939E-B5E53B8BE45D}"/>
                </a:ext>
              </a:extLst>
            </p:cNvPr>
            <p:cNvGrpSpPr/>
            <p:nvPr/>
          </p:nvGrpSpPr>
          <p:grpSpPr>
            <a:xfrm>
              <a:off x="6421254" y="3917029"/>
              <a:ext cx="2012724" cy="1326435"/>
              <a:chOff x="6421254" y="3766219"/>
              <a:chExt cx="2012724" cy="1326435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03413403-858D-4C3E-B011-0720192CE201}"/>
                  </a:ext>
                </a:extLst>
              </p:cNvPr>
              <p:cNvGrpSpPr/>
              <p:nvPr/>
            </p:nvGrpSpPr>
            <p:grpSpPr>
              <a:xfrm>
                <a:off x="6421254" y="3766219"/>
                <a:ext cx="2012724" cy="1326435"/>
                <a:chOff x="4664219" y="1445782"/>
                <a:chExt cx="1556036" cy="1326435"/>
              </a:xfrm>
              <a:effectLst/>
            </p:grpSpPr>
            <p:sp>
              <p:nvSpPr>
                <p:cNvPr id="56" name="Frame 55">
                  <a:extLst>
                    <a:ext uri="{FF2B5EF4-FFF2-40B4-BE49-F238E27FC236}">
                      <a16:creationId xmlns:a16="http://schemas.microsoft.com/office/drawing/2014/main" id="{848D8A58-824A-4D8B-B374-B44068FC323C}"/>
                    </a:ext>
                  </a:extLst>
                </p:cNvPr>
                <p:cNvSpPr/>
                <p:nvPr/>
              </p:nvSpPr>
              <p:spPr>
                <a:xfrm>
                  <a:off x="4664219" y="1645807"/>
                  <a:ext cx="1556036" cy="1126410"/>
                </a:xfrm>
                <a:prstGeom prst="frame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Franklin Gothic Medium Cond" panose="020B0606030402020204" pitchFamily="34" charset="0"/>
                  </a:endParaRPr>
                </a:p>
              </p:txBody>
            </p:sp>
            <p:sp>
              <p:nvSpPr>
                <p:cNvPr id="57" name="Flowchart: Off-page Connector 56">
                  <a:extLst>
                    <a:ext uri="{FF2B5EF4-FFF2-40B4-BE49-F238E27FC236}">
                      <a16:creationId xmlns:a16="http://schemas.microsoft.com/office/drawing/2014/main" id="{AEB1AB68-B8C3-4C62-B9A7-0689B1402525}"/>
                    </a:ext>
                  </a:extLst>
                </p:cNvPr>
                <p:cNvSpPr/>
                <p:nvPr/>
              </p:nvSpPr>
              <p:spPr>
                <a:xfrm>
                  <a:off x="4664219" y="1445782"/>
                  <a:ext cx="342900" cy="400050"/>
                </a:xfrm>
                <a:prstGeom prst="flowChartOffpageConnector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Arial Black" panose="020B0A04020102020204" pitchFamily="34" charset="0"/>
                    </a:rPr>
                    <a:t>5</a:t>
                  </a: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2448E1B-207C-4C82-8133-9835BEF60547}"/>
                  </a:ext>
                </a:extLst>
              </p:cNvPr>
              <p:cNvSpPr txBox="1"/>
              <p:nvPr/>
            </p:nvSpPr>
            <p:spPr>
              <a:xfrm>
                <a:off x="6514347" y="4119211"/>
                <a:ext cx="1802816" cy="83099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latin typeface="Franklin Gothic Medium Cond" panose="020B0606030402020204" pitchFamily="34" charset="0"/>
                  </a:rPr>
                  <a:t>DISTRIBUSI KARTU JPK VIA ADMIN KE KARYAWAN</a:t>
                </a:r>
              </a:p>
            </p:txBody>
          </p:sp>
        </p:grpSp>
        <p:pic>
          <p:nvPicPr>
            <p:cNvPr id="1028" name="Picture 4" descr="Id card ">
              <a:extLst>
                <a:ext uri="{FF2B5EF4-FFF2-40B4-BE49-F238E27FC236}">
                  <a16:creationId xmlns:a16="http://schemas.microsoft.com/office/drawing/2014/main" id="{7C49F6D7-A0C0-41F3-9AB8-C7DE6B5D71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0185" y="3350104"/>
              <a:ext cx="674862" cy="674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71548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8A0FDEEE-01F3-4F8B-9553-1AEFE7CFEA81}"/>
              </a:ext>
            </a:extLst>
          </p:cNvPr>
          <p:cNvSpPr txBox="1"/>
          <p:nvPr/>
        </p:nvSpPr>
        <p:spPr>
          <a:xfrm>
            <a:off x="1180984" y="-45612"/>
            <a:ext cx="6782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  <a:latin typeface="Calibri" panose="020F0502020204030204"/>
              </a:rPr>
              <a:t>FLOW PENGAJUAN KLAIM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  <a:latin typeface="Calibri" panose="020F0502020204030204"/>
              </a:rPr>
              <a:t> PENGGANTIAN BIAYA PENGOBATAN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25C804-FEDB-4D36-989A-0A0C3EEB31EF}"/>
              </a:ext>
            </a:extLst>
          </p:cNvPr>
          <p:cNvSpPr txBox="1"/>
          <p:nvPr/>
        </p:nvSpPr>
        <p:spPr>
          <a:xfrm>
            <a:off x="23741" y="6371049"/>
            <a:ext cx="5345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Note :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Penjelasan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 detail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silahkan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lihat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 SOP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terlampir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90040B-6A7E-4F4B-A653-B2672B21703F}"/>
              </a:ext>
            </a:extLst>
          </p:cNvPr>
          <p:cNvGrpSpPr/>
          <p:nvPr/>
        </p:nvGrpSpPr>
        <p:grpSpPr>
          <a:xfrm>
            <a:off x="197406" y="1110188"/>
            <a:ext cx="8496414" cy="4211570"/>
            <a:chOff x="197406" y="1110188"/>
            <a:chExt cx="8496414" cy="4211570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14937E0-AEA6-4C25-83BC-457F5D6F9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528" y="1110188"/>
              <a:ext cx="999831" cy="101812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90AD028-2D80-4D27-AC78-60A47D256538}"/>
                </a:ext>
              </a:extLst>
            </p:cNvPr>
            <p:cNvSpPr/>
            <p:nvPr/>
          </p:nvSpPr>
          <p:spPr>
            <a:xfrm>
              <a:off x="334773" y="1929182"/>
              <a:ext cx="1878326" cy="535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5" name="Frame 34">
              <a:extLst>
                <a:ext uri="{FF2B5EF4-FFF2-40B4-BE49-F238E27FC236}">
                  <a16:creationId xmlns:a16="http://schemas.microsoft.com/office/drawing/2014/main" id="{D01C648D-DFB9-48B2-A126-B1C932FAC331}"/>
                </a:ext>
              </a:extLst>
            </p:cNvPr>
            <p:cNvSpPr/>
            <p:nvPr/>
          </p:nvSpPr>
          <p:spPr>
            <a:xfrm>
              <a:off x="6607118" y="2124836"/>
              <a:ext cx="2086702" cy="969340"/>
            </a:xfrm>
            <a:prstGeom prst="fram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solidFill>
                  <a:schemeClr val="tx1"/>
                </a:solidFill>
                <a:latin typeface="Franklin Gothic Medium Cond" panose="020B06060304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96F202E-1122-4276-AD11-D1EA3E794BFA}"/>
                </a:ext>
              </a:extLst>
            </p:cNvPr>
            <p:cNvSpPr/>
            <p:nvPr/>
          </p:nvSpPr>
          <p:spPr>
            <a:xfrm>
              <a:off x="652795" y="1879448"/>
              <a:ext cx="1556036" cy="679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19079446-6EE8-4544-B433-F407060DDEE0}"/>
                </a:ext>
              </a:extLst>
            </p:cNvPr>
            <p:cNvSpPr/>
            <p:nvPr/>
          </p:nvSpPr>
          <p:spPr>
            <a:xfrm>
              <a:off x="6228153" y="2406082"/>
              <a:ext cx="235528" cy="34390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1A80789-6F5A-4623-A756-FD928C4E9D1C}"/>
                </a:ext>
              </a:extLst>
            </p:cNvPr>
            <p:cNvGrpSpPr/>
            <p:nvPr/>
          </p:nvGrpSpPr>
          <p:grpSpPr>
            <a:xfrm>
              <a:off x="4519966" y="1901391"/>
              <a:ext cx="2322548" cy="1193160"/>
              <a:chOff x="4664219" y="1420659"/>
              <a:chExt cx="2322548" cy="1193160"/>
            </a:xfrm>
            <a:effectLst/>
          </p:grpSpPr>
          <p:sp>
            <p:nvSpPr>
              <p:cNvPr id="32" name="Frame 31">
                <a:extLst>
                  <a:ext uri="{FF2B5EF4-FFF2-40B4-BE49-F238E27FC236}">
                    <a16:creationId xmlns:a16="http://schemas.microsoft.com/office/drawing/2014/main" id="{EEB290A1-E002-4E0A-9FA6-6F5CA05E64B9}"/>
                  </a:ext>
                </a:extLst>
              </p:cNvPr>
              <p:cNvSpPr/>
              <p:nvPr/>
            </p:nvSpPr>
            <p:spPr>
              <a:xfrm>
                <a:off x="4664219" y="1645807"/>
                <a:ext cx="1556036" cy="968012"/>
              </a:xfrm>
              <a:prstGeom prst="fram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dirty="0">
                  <a:solidFill>
                    <a:schemeClr val="tx1"/>
                  </a:solidFill>
                  <a:latin typeface="Franklin Gothic Medium Cond" panose="020B0606030402020204" pitchFamily="34" charset="0"/>
                </a:endParaRPr>
              </a:p>
            </p:txBody>
          </p:sp>
          <p:sp>
            <p:nvSpPr>
              <p:cNvPr id="33" name="Flowchart: Off-page Connector 32">
                <a:extLst>
                  <a:ext uri="{FF2B5EF4-FFF2-40B4-BE49-F238E27FC236}">
                    <a16:creationId xmlns:a16="http://schemas.microsoft.com/office/drawing/2014/main" id="{DD0B0481-3372-4604-88C2-66CD7E263D23}"/>
                  </a:ext>
                </a:extLst>
              </p:cNvPr>
              <p:cNvSpPr/>
              <p:nvPr/>
            </p:nvSpPr>
            <p:spPr>
              <a:xfrm>
                <a:off x="4664219" y="1445782"/>
                <a:ext cx="342900" cy="400050"/>
              </a:xfrm>
              <a:prstGeom prst="flowChartOffpage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3</a:t>
                </a:r>
              </a:p>
            </p:txBody>
          </p:sp>
          <p:sp>
            <p:nvSpPr>
              <p:cNvPr id="39" name="Flowchart: Off-page Connector 38">
                <a:extLst>
                  <a:ext uri="{FF2B5EF4-FFF2-40B4-BE49-F238E27FC236}">
                    <a16:creationId xmlns:a16="http://schemas.microsoft.com/office/drawing/2014/main" id="{E5179F33-C521-4174-98F8-376CD0709996}"/>
                  </a:ext>
                </a:extLst>
              </p:cNvPr>
              <p:cNvSpPr/>
              <p:nvPr/>
            </p:nvSpPr>
            <p:spPr>
              <a:xfrm>
                <a:off x="6643867" y="1420659"/>
                <a:ext cx="342900" cy="400050"/>
              </a:xfrm>
              <a:prstGeom prst="flowChartOffpage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4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64373A0-9AEF-47F1-9160-FF92200687EF}"/>
                </a:ext>
              </a:extLst>
            </p:cNvPr>
            <p:cNvGrpSpPr/>
            <p:nvPr/>
          </p:nvGrpSpPr>
          <p:grpSpPr>
            <a:xfrm>
              <a:off x="2411005" y="1916810"/>
              <a:ext cx="1556035" cy="1214761"/>
              <a:chOff x="2580846" y="1411037"/>
              <a:chExt cx="1556035" cy="1168035"/>
            </a:xfrm>
            <a:effectLst/>
          </p:grpSpPr>
          <p:sp>
            <p:nvSpPr>
              <p:cNvPr id="29" name="Frame 28">
                <a:extLst>
                  <a:ext uri="{FF2B5EF4-FFF2-40B4-BE49-F238E27FC236}">
                    <a16:creationId xmlns:a16="http://schemas.microsoft.com/office/drawing/2014/main" id="{E239B33E-708C-4E16-8E49-27255262519E}"/>
                  </a:ext>
                </a:extLst>
              </p:cNvPr>
              <p:cNvSpPr/>
              <p:nvPr/>
            </p:nvSpPr>
            <p:spPr>
              <a:xfrm>
                <a:off x="2580846" y="1611061"/>
                <a:ext cx="1556035" cy="968011"/>
              </a:xfrm>
              <a:prstGeom prst="frame">
                <a:avLst/>
              </a:prstGeom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dirty="0">
                  <a:solidFill>
                    <a:schemeClr val="tx1"/>
                  </a:solidFill>
                  <a:latin typeface="Franklin Gothic Medium Cond" panose="020B0606030402020204" pitchFamily="34" charset="0"/>
                </a:endParaRPr>
              </a:p>
            </p:txBody>
          </p:sp>
          <p:sp>
            <p:nvSpPr>
              <p:cNvPr id="30" name="Flowchart: Off-page Connector 29">
                <a:extLst>
                  <a:ext uri="{FF2B5EF4-FFF2-40B4-BE49-F238E27FC236}">
                    <a16:creationId xmlns:a16="http://schemas.microsoft.com/office/drawing/2014/main" id="{7E65ACDF-2E16-4DEB-B4D8-D365ABF1AC4F}"/>
                  </a:ext>
                </a:extLst>
              </p:cNvPr>
              <p:cNvSpPr/>
              <p:nvPr/>
            </p:nvSpPr>
            <p:spPr>
              <a:xfrm>
                <a:off x="2580847" y="1411037"/>
                <a:ext cx="342900" cy="400050"/>
              </a:xfrm>
              <a:prstGeom prst="flowChartOffpage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2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4FC3DE0-B271-466B-9E55-AD2E91DB8330}"/>
                </a:ext>
              </a:extLst>
            </p:cNvPr>
            <p:cNvGrpSpPr/>
            <p:nvPr/>
          </p:nvGrpSpPr>
          <p:grpSpPr>
            <a:xfrm>
              <a:off x="358242" y="1926514"/>
              <a:ext cx="1589810" cy="1205057"/>
              <a:chOff x="508719" y="2413794"/>
              <a:chExt cx="1589810" cy="1205057"/>
            </a:xfrm>
            <a:effectLst/>
          </p:grpSpPr>
          <p:sp>
            <p:nvSpPr>
              <p:cNvPr id="48" name="Frame 47">
                <a:extLst>
                  <a:ext uri="{FF2B5EF4-FFF2-40B4-BE49-F238E27FC236}">
                    <a16:creationId xmlns:a16="http://schemas.microsoft.com/office/drawing/2014/main" id="{0E492449-388F-4FA8-B1C9-34B3A49D5EB7}"/>
                  </a:ext>
                </a:extLst>
              </p:cNvPr>
              <p:cNvSpPr/>
              <p:nvPr/>
            </p:nvSpPr>
            <p:spPr>
              <a:xfrm>
                <a:off x="508720" y="2616922"/>
                <a:ext cx="1589809" cy="1001929"/>
              </a:xfrm>
              <a:prstGeom prst="frame">
                <a:avLst/>
              </a:prstGeom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Franklin Gothic Medium Cond" panose="020B0606030402020204" pitchFamily="34" charset="0"/>
                  </a:rPr>
                  <a:t>PENGAJUAN KLAIM OLEH KARYAWAN</a:t>
                </a:r>
              </a:p>
            </p:txBody>
          </p:sp>
          <p:sp>
            <p:nvSpPr>
              <p:cNvPr id="49" name="Flowchart: Off-page Connector 48">
                <a:extLst>
                  <a:ext uri="{FF2B5EF4-FFF2-40B4-BE49-F238E27FC236}">
                    <a16:creationId xmlns:a16="http://schemas.microsoft.com/office/drawing/2014/main" id="{3B8C2AC6-104B-4A10-B810-788A5EB9F8E0}"/>
                  </a:ext>
                </a:extLst>
              </p:cNvPr>
              <p:cNvSpPr/>
              <p:nvPr/>
            </p:nvSpPr>
            <p:spPr>
              <a:xfrm>
                <a:off x="508719" y="2413794"/>
                <a:ext cx="342900" cy="400050"/>
              </a:xfrm>
              <a:prstGeom prst="flowChartOffpage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1</a:t>
                </a:r>
              </a:p>
            </p:txBody>
          </p:sp>
        </p:grp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A6514586-6006-48D0-9219-DF68F4C1771E}"/>
                </a:ext>
              </a:extLst>
            </p:cNvPr>
            <p:cNvSpPr/>
            <p:nvPr/>
          </p:nvSpPr>
          <p:spPr>
            <a:xfrm>
              <a:off x="2075732" y="2465168"/>
              <a:ext cx="235528" cy="34390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79550F9C-F0E1-4D24-90D1-02604FAC382A}"/>
                </a:ext>
              </a:extLst>
            </p:cNvPr>
            <p:cNvSpPr/>
            <p:nvPr/>
          </p:nvSpPr>
          <p:spPr>
            <a:xfrm>
              <a:off x="4149308" y="2456250"/>
              <a:ext cx="235528" cy="34390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1434C45-562C-4DF9-A27B-9BD410663FCB}"/>
                </a:ext>
              </a:extLst>
            </p:cNvPr>
            <p:cNvSpPr txBox="1"/>
            <p:nvPr/>
          </p:nvSpPr>
          <p:spPr>
            <a:xfrm>
              <a:off x="4617968" y="2199523"/>
              <a:ext cx="1393756" cy="83099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Franklin Gothic Medium Cond" panose="020B0606030402020204" pitchFamily="34" charset="0"/>
                </a:rPr>
                <a:t>PROSES KLAIM OLEH</a:t>
              </a:r>
            </a:p>
            <a:p>
              <a:pPr algn="ctr"/>
              <a:r>
                <a:rPr lang="en-US" sz="1600" dirty="0">
                  <a:latin typeface="Franklin Gothic Medium Cond" panose="020B0606030402020204" pitchFamily="34" charset="0"/>
                </a:rPr>
                <a:t>PIHAK KETIGA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61393F-9A85-4870-A267-552133422EAE}"/>
                </a:ext>
              </a:extLst>
            </p:cNvPr>
            <p:cNvSpPr txBox="1"/>
            <p:nvPr/>
          </p:nvSpPr>
          <p:spPr>
            <a:xfrm>
              <a:off x="2493528" y="2212704"/>
              <a:ext cx="1393756" cy="83099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Franklin Gothic Medium Cond" panose="020B0606030402020204" pitchFamily="34" charset="0"/>
                </a:rPr>
                <a:t>LENGKAPI DATA YANG DIBUTUHKAN</a:t>
              </a:r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C746EEC1-9376-40A1-9F9B-A63A853C97ED}"/>
                </a:ext>
              </a:extLst>
            </p:cNvPr>
            <p:cNvSpPr/>
            <p:nvPr/>
          </p:nvSpPr>
          <p:spPr>
            <a:xfrm rot="5400000">
              <a:off x="5193555" y="3130245"/>
              <a:ext cx="235528" cy="34390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ABFE85C-84ED-494C-AF08-4053E716917A}"/>
                </a:ext>
              </a:extLst>
            </p:cNvPr>
            <p:cNvSpPr txBox="1"/>
            <p:nvPr/>
          </p:nvSpPr>
          <p:spPr>
            <a:xfrm>
              <a:off x="197406" y="3163905"/>
              <a:ext cx="18783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err="1"/>
                <a:t>Melalui</a:t>
              </a:r>
              <a:r>
                <a:rPr lang="en-US" sz="1100" i="1" dirty="0"/>
                <a:t> </a:t>
              </a:r>
              <a:r>
                <a:rPr lang="en-US" sz="1100" i="1" dirty="0" err="1"/>
                <a:t>Aplikasi</a:t>
              </a:r>
              <a:r>
                <a:rPr lang="en-US" sz="1100" i="1" dirty="0"/>
                <a:t> </a:t>
              </a:r>
              <a:r>
                <a:rPr lang="en-US" sz="1100" i="1" dirty="0" err="1"/>
                <a:t>Pihak</a:t>
              </a:r>
              <a:r>
                <a:rPr lang="en-US" sz="1100" i="1" dirty="0"/>
                <a:t> </a:t>
              </a:r>
              <a:r>
                <a:rPr lang="en-US" sz="1100" i="1" dirty="0" err="1"/>
                <a:t>Ketiga</a:t>
              </a:r>
              <a:endParaRPr lang="en-US" sz="1100" i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81E36F3-BD11-4262-A558-EC2B26C3B8B2}"/>
                </a:ext>
              </a:extLst>
            </p:cNvPr>
            <p:cNvSpPr txBox="1"/>
            <p:nvPr/>
          </p:nvSpPr>
          <p:spPr>
            <a:xfrm>
              <a:off x="2442157" y="3167264"/>
              <a:ext cx="1740959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i="1" dirty="0" err="1"/>
                <a:t>Tanggal</a:t>
              </a:r>
              <a:r>
                <a:rPr lang="en-US" sz="1100" i="1" dirty="0"/>
                <a:t> </a:t>
              </a:r>
              <a:r>
                <a:rPr lang="en-US" sz="1100" i="1" dirty="0" err="1"/>
                <a:t>Berobat</a:t>
              </a:r>
              <a:endParaRPr lang="en-US" sz="1100" i="1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i="1" dirty="0"/>
                <a:t>Upload </a:t>
              </a:r>
              <a:r>
                <a:rPr lang="en-US" sz="1100" i="1" dirty="0" err="1"/>
                <a:t>Kuitansi</a:t>
              </a:r>
              <a:r>
                <a:rPr lang="en-US" sz="1100" i="1" dirty="0"/>
                <a:t> dan </a:t>
              </a:r>
              <a:r>
                <a:rPr lang="en-US" sz="1100" i="1" dirty="0" err="1"/>
                <a:t>dokumen</a:t>
              </a:r>
              <a:r>
                <a:rPr lang="en-US" sz="1100" i="1" dirty="0"/>
                <a:t> </a:t>
              </a:r>
              <a:r>
                <a:rPr lang="en-US" sz="1100" i="1" dirty="0" err="1"/>
                <a:t>penunjang</a:t>
              </a:r>
              <a:r>
                <a:rPr lang="en-US" sz="1100" i="1" dirty="0"/>
                <a:t> </a:t>
              </a:r>
              <a:r>
                <a:rPr lang="en-US" sz="1100" i="1" dirty="0" err="1"/>
                <a:t>lainnya</a:t>
              </a:r>
              <a:endParaRPr lang="en-US" sz="1100" i="1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100" i="1" dirty="0"/>
            </a:p>
          </p:txBody>
        </p:sp>
        <p:sp>
          <p:nvSpPr>
            <p:cNvPr id="38" name="Frame 37">
              <a:extLst>
                <a:ext uri="{FF2B5EF4-FFF2-40B4-BE49-F238E27FC236}">
                  <a16:creationId xmlns:a16="http://schemas.microsoft.com/office/drawing/2014/main" id="{3F53BCDB-12A0-4339-B644-ADDB18FA4E5B}"/>
                </a:ext>
              </a:extLst>
            </p:cNvPr>
            <p:cNvSpPr/>
            <p:nvPr/>
          </p:nvSpPr>
          <p:spPr>
            <a:xfrm>
              <a:off x="4161707" y="4004454"/>
              <a:ext cx="2414628" cy="968013"/>
            </a:xfrm>
            <a:prstGeom prst="fram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/>
                  </a:solidFill>
                  <a:latin typeface="Franklin Gothic Medium Cond" panose="020B0606030402020204" pitchFamily="34" charset="0"/>
                </a:rPr>
                <a:t>DITOLAK DENGAN SURAT PEMBERITAHUAN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627E226-D808-442A-84B8-BC869B5366DC}"/>
                </a:ext>
              </a:extLst>
            </p:cNvPr>
            <p:cNvSpPr txBox="1"/>
            <p:nvPr/>
          </p:nvSpPr>
          <p:spPr>
            <a:xfrm>
              <a:off x="6708586" y="2240174"/>
              <a:ext cx="1909306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Franklin Gothic Medium Cond" panose="020B0606030402020204" pitchFamily="34" charset="0"/>
                </a:rPr>
                <a:t>PEMBAYARAN SECARA TRANSFER KE REKENING KARYAWAN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BA295D9-2772-4C51-94E9-7F951FA505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52" t="20012" r="7439" b="17783"/>
            <a:stretch/>
          </p:blipFill>
          <p:spPr>
            <a:xfrm rot="393796">
              <a:off x="4741813" y="3439529"/>
              <a:ext cx="1112342" cy="506918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32CCDD5-1C19-4149-87F2-0169B132DFCB}"/>
                </a:ext>
              </a:extLst>
            </p:cNvPr>
            <p:cNvSpPr txBox="1"/>
            <p:nvPr/>
          </p:nvSpPr>
          <p:spPr>
            <a:xfrm>
              <a:off x="960577" y="5060148"/>
              <a:ext cx="18783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1" dirty="0"/>
                <a:t>Kembali </a:t>
              </a:r>
              <a:r>
                <a:rPr lang="en-US" sz="1100" b="1" i="1" dirty="0" err="1"/>
                <a:t>ke</a:t>
              </a:r>
              <a:r>
                <a:rPr lang="en-US" sz="1100" b="1" i="1" dirty="0"/>
                <a:t> </a:t>
              </a:r>
              <a:r>
                <a:rPr lang="en-US" sz="1100" b="1" i="1" dirty="0" err="1"/>
                <a:t>karyawan</a:t>
              </a:r>
              <a:endParaRPr lang="en-US" sz="1100" b="1" i="1" dirty="0"/>
            </a:p>
          </p:txBody>
        </p: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9CB20761-BA5D-4A89-8E87-CFB95C9B49A3}"/>
                </a:ext>
              </a:extLst>
            </p:cNvPr>
            <p:cNvCxnSpPr>
              <a:cxnSpLocks/>
              <a:stCxn id="38" idx="2"/>
              <a:endCxn id="2" idx="2"/>
            </p:cNvCxnSpPr>
            <p:nvPr/>
          </p:nvCxnSpPr>
          <p:spPr>
            <a:xfrm rot="5400000" flipH="1">
              <a:off x="2479319" y="2082765"/>
              <a:ext cx="1546952" cy="4232452"/>
            </a:xfrm>
            <a:prstGeom prst="bentConnector3">
              <a:avLst>
                <a:gd name="adj1" fmla="val -27149"/>
              </a:avLst>
            </a:prstGeom>
            <a:ln w="762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pic>
          <p:nvPicPr>
            <p:cNvPr id="51" name="Picture 50" descr="A hand holding a bag of money&#10;&#10;Description automatically generated">
              <a:extLst>
                <a:ext uri="{FF2B5EF4-FFF2-40B4-BE49-F238E27FC236}">
                  <a16:creationId xmlns:a16="http://schemas.microsoft.com/office/drawing/2014/main" id="{06354430-5B42-4040-BB10-8B7DE7699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5890" y="1177288"/>
              <a:ext cx="768626" cy="88392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B83E79B-CE4A-44BA-8100-01D326487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9382" y="1169838"/>
              <a:ext cx="768626" cy="76862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702D919-9879-439A-8EEB-CA0812FDD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80415" y="1197345"/>
              <a:ext cx="812125" cy="812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496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837040-0F27-497D-8AA9-20664DF653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28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1629</TotalTime>
  <Words>217</Words>
  <Application>Microsoft Office PowerPoint</Application>
  <PresentationFormat>On-screen Show (4:3)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Franklin Gothic Book</vt:lpstr>
      <vt:lpstr>Franklin Gothic Medium Cond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LUCKY ESA PUTERI</dc:creator>
  <cp:lastModifiedBy>Linda Wijayanti</cp:lastModifiedBy>
  <cp:revision>51</cp:revision>
  <dcterms:created xsi:type="dcterms:W3CDTF">2023-08-16T04:23:45Z</dcterms:created>
  <dcterms:modified xsi:type="dcterms:W3CDTF">2023-10-18T08:14:55Z</dcterms:modified>
</cp:coreProperties>
</file>