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9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4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89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2" descr="Logo&#10;&#10;Description automatically generated">
            <a:extLst>
              <a:ext uri="{FF2B5EF4-FFF2-40B4-BE49-F238E27FC236}">
                <a16:creationId xmlns:a16="http://schemas.microsoft.com/office/drawing/2014/main" id="{8A5893B4-6CB0-4645-B76E-72C9C24E6D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6324" y="255786"/>
            <a:ext cx="1111199" cy="64833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F14741E-C7B8-4334-8E31-25CF5C4F68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47" y="141569"/>
            <a:ext cx="1352744" cy="89086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6F7D798-18BA-467A-9495-78D7F8BD7F59}"/>
              </a:ext>
            </a:extLst>
          </p:cNvPr>
          <p:cNvGrpSpPr/>
          <p:nvPr userDrawn="1"/>
        </p:nvGrpSpPr>
        <p:grpSpPr>
          <a:xfrm>
            <a:off x="1460090" y="-28400"/>
            <a:ext cx="6223820" cy="739428"/>
            <a:chOff x="1946787" y="-28400"/>
            <a:chExt cx="8298426" cy="739428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EB6BF7A5-D53E-49A5-AC8B-2C0E2764F356}"/>
                </a:ext>
              </a:extLst>
            </p:cNvPr>
            <p:cNvSpPr/>
            <p:nvPr/>
          </p:nvSpPr>
          <p:spPr>
            <a:xfrm>
              <a:off x="1946787" y="0"/>
              <a:ext cx="8298426" cy="711028"/>
            </a:xfrm>
            <a:custGeom>
              <a:avLst/>
              <a:gdLst>
                <a:gd name="connsiteX0" fmla="*/ 0 w 7787148"/>
                <a:gd name="connsiteY0" fmla="*/ 0 h 691364"/>
                <a:gd name="connsiteX1" fmla="*/ 7787148 w 7787148"/>
                <a:gd name="connsiteY1" fmla="*/ 0 h 691364"/>
                <a:gd name="connsiteX2" fmla="*/ 7787148 w 7787148"/>
                <a:gd name="connsiteY2" fmla="*/ 691364 h 691364"/>
                <a:gd name="connsiteX3" fmla="*/ 0 w 7787148"/>
                <a:gd name="connsiteY3" fmla="*/ 691364 h 691364"/>
                <a:gd name="connsiteX4" fmla="*/ 0 w 7787148"/>
                <a:gd name="connsiteY4" fmla="*/ 0 h 691364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0 w 7787148"/>
                <a:gd name="connsiteY3" fmla="*/ 691364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583700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148" h="711028">
                  <a:moveTo>
                    <a:pt x="0" y="0"/>
                  </a:moveTo>
                  <a:lnTo>
                    <a:pt x="7787148" y="0"/>
                  </a:lnTo>
                  <a:lnTo>
                    <a:pt x="7583700" y="711028"/>
                  </a:lnTo>
                  <a:lnTo>
                    <a:pt x="226142" y="681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9C90E53-17D0-4FF3-829B-F60FA7787275}"/>
                </a:ext>
              </a:extLst>
            </p:cNvPr>
            <p:cNvSpPr/>
            <p:nvPr/>
          </p:nvSpPr>
          <p:spPr>
            <a:xfrm rot="10800000">
              <a:off x="2223407" y="-28400"/>
              <a:ext cx="7745186" cy="711028"/>
            </a:xfrm>
            <a:custGeom>
              <a:avLst/>
              <a:gdLst>
                <a:gd name="connsiteX0" fmla="*/ 0 w 7787148"/>
                <a:gd name="connsiteY0" fmla="*/ 0 h 691364"/>
                <a:gd name="connsiteX1" fmla="*/ 7787148 w 7787148"/>
                <a:gd name="connsiteY1" fmla="*/ 0 h 691364"/>
                <a:gd name="connsiteX2" fmla="*/ 7787148 w 7787148"/>
                <a:gd name="connsiteY2" fmla="*/ 691364 h 691364"/>
                <a:gd name="connsiteX3" fmla="*/ 0 w 7787148"/>
                <a:gd name="connsiteY3" fmla="*/ 691364 h 691364"/>
                <a:gd name="connsiteX4" fmla="*/ 0 w 7787148"/>
                <a:gd name="connsiteY4" fmla="*/ 0 h 691364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0 w 7787148"/>
                <a:gd name="connsiteY3" fmla="*/ 691364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583700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148" h="711028">
                  <a:moveTo>
                    <a:pt x="0" y="0"/>
                  </a:moveTo>
                  <a:lnTo>
                    <a:pt x="7787148" y="0"/>
                  </a:lnTo>
                  <a:lnTo>
                    <a:pt x="7583700" y="711028"/>
                  </a:lnTo>
                  <a:lnTo>
                    <a:pt x="226142" y="68153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lumMod val="55000"/>
                    <a:lumOff val="45000"/>
                  </a:srgbClr>
                </a:gs>
                <a:gs pos="50000">
                  <a:srgbClr val="002060">
                    <a:alpha val="43000"/>
                    <a:lumMod val="77000"/>
                    <a:lumOff val="23000"/>
                  </a:srgbClr>
                </a:gs>
                <a:gs pos="100000">
                  <a:srgbClr val="00206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FF6DEAEC-B4FC-40BC-8F44-2D1EE7118F52}"/>
                </a:ext>
              </a:extLst>
            </p:cNvPr>
            <p:cNvSpPr/>
            <p:nvPr/>
          </p:nvSpPr>
          <p:spPr>
            <a:xfrm>
              <a:off x="2394857" y="0"/>
              <a:ext cx="7402286" cy="711028"/>
            </a:xfrm>
            <a:custGeom>
              <a:avLst/>
              <a:gdLst>
                <a:gd name="connsiteX0" fmla="*/ 0 w 7787148"/>
                <a:gd name="connsiteY0" fmla="*/ 0 h 691364"/>
                <a:gd name="connsiteX1" fmla="*/ 7787148 w 7787148"/>
                <a:gd name="connsiteY1" fmla="*/ 0 h 691364"/>
                <a:gd name="connsiteX2" fmla="*/ 7787148 w 7787148"/>
                <a:gd name="connsiteY2" fmla="*/ 691364 h 691364"/>
                <a:gd name="connsiteX3" fmla="*/ 0 w 7787148"/>
                <a:gd name="connsiteY3" fmla="*/ 691364 h 691364"/>
                <a:gd name="connsiteX4" fmla="*/ 0 w 7787148"/>
                <a:gd name="connsiteY4" fmla="*/ 0 h 691364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0 w 7787148"/>
                <a:gd name="connsiteY3" fmla="*/ 691364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583700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148" h="711028">
                  <a:moveTo>
                    <a:pt x="0" y="0"/>
                  </a:moveTo>
                  <a:lnTo>
                    <a:pt x="7787148" y="0"/>
                  </a:lnTo>
                  <a:lnTo>
                    <a:pt x="7583700" y="711028"/>
                  </a:lnTo>
                  <a:lnTo>
                    <a:pt x="226142" y="68153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50000">
                  <a:srgbClr val="002060">
                    <a:alpha val="43000"/>
                    <a:lumMod val="77000"/>
                    <a:lumOff val="23000"/>
                  </a:srgbClr>
                </a:gs>
                <a:gs pos="100000">
                  <a:srgbClr val="002060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F7796E55-184A-4B57-A603-52126408BD92}"/>
                </a:ext>
              </a:extLst>
            </p:cNvPr>
            <p:cNvSpPr/>
            <p:nvPr/>
          </p:nvSpPr>
          <p:spPr>
            <a:xfrm>
              <a:off x="2605548" y="-14199"/>
              <a:ext cx="6980904" cy="711028"/>
            </a:xfrm>
            <a:custGeom>
              <a:avLst/>
              <a:gdLst>
                <a:gd name="connsiteX0" fmla="*/ 0 w 7787148"/>
                <a:gd name="connsiteY0" fmla="*/ 0 h 691364"/>
                <a:gd name="connsiteX1" fmla="*/ 7787148 w 7787148"/>
                <a:gd name="connsiteY1" fmla="*/ 0 h 691364"/>
                <a:gd name="connsiteX2" fmla="*/ 7787148 w 7787148"/>
                <a:gd name="connsiteY2" fmla="*/ 691364 h 691364"/>
                <a:gd name="connsiteX3" fmla="*/ 0 w 7787148"/>
                <a:gd name="connsiteY3" fmla="*/ 691364 h 691364"/>
                <a:gd name="connsiteX4" fmla="*/ 0 w 7787148"/>
                <a:gd name="connsiteY4" fmla="*/ 0 h 691364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0 w 7787148"/>
                <a:gd name="connsiteY3" fmla="*/ 691364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583700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148" h="711028">
                  <a:moveTo>
                    <a:pt x="0" y="0"/>
                  </a:moveTo>
                  <a:lnTo>
                    <a:pt x="7787148" y="0"/>
                  </a:lnTo>
                  <a:lnTo>
                    <a:pt x="7583700" y="711028"/>
                  </a:lnTo>
                  <a:lnTo>
                    <a:pt x="226142" y="68153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lumMod val="55000"/>
                    <a:lumOff val="45000"/>
                  </a:srgbClr>
                </a:gs>
                <a:gs pos="50000">
                  <a:srgbClr val="002060">
                    <a:alpha val="43000"/>
                    <a:lumMod val="77000"/>
                    <a:lumOff val="23000"/>
                  </a:srgbClr>
                </a:gs>
                <a:gs pos="100000">
                  <a:srgbClr val="00206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AA447D2-A197-4E6C-B1D6-6318172F8B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0441" y="110515"/>
            <a:ext cx="4845533" cy="495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191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8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0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9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7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7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3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5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5D0-33EB-43E4-97C5-0F7A471D970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2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165D0-33EB-43E4-97C5-0F7A471D970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A4539-3A8C-4610-B1D5-BECDDE95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41660D5B-5D64-422F-A806-523863441E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2" t="20012" r="7439" b="17783"/>
          <a:stretch/>
        </p:blipFill>
        <p:spPr>
          <a:xfrm rot="393796">
            <a:off x="5771450" y="3138292"/>
            <a:ext cx="1112342" cy="5069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667F7A2-C8B0-45FC-8EA3-359F93BD37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2" t="20012" r="7439" b="17783"/>
          <a:stretch/>
        </p:blipFill>
        <p:spPr>
          <a:xfrm rot="393796">
            <a:off x="1883994" y="3142196"/>
            <a:ext cx="1112342" cy="506918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E8573682-CF1E-407F-AB41-B33FBDD637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64" t="7172" r="22981" b="3983"/>
          <a:stretch/>
        </p:blipFill>
        <p:spPr>
          <a:xfrm>
            <a:off x="2756875" y="1128719"/>
            <a:ext cx="888425" cy="7330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77F2EDE-A71A-44D4-82F4-5FB1FD768D18}"/>
              </a:ext>
            </a:extLst>
          </p:cNvPr>
          <p:cNvSpPr/>
          <p:nvPr/>
        </p:nvSpPr>
        <p:spPr>
          <a:xfrm>
            <a:off x="4958580" y="5085066"/>
            <a:ext cx="1443431" cy="565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0AD028-2D80-4D27-AC78-60A47D256538}"/>
              </a:ext>
            </a:extLst>
          </p:cNvPr>
          <p:cNvSpPr/>
          <p:nvPr/>
        </p:nvSpPr>
        <p:spPr>
          <a:xfrm>
            <a:off x="74931" y="1832118"/>
            <a:ext cx="1878326" cy="535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D517E6-EDF1-40CC-9E17-2661702E8FB1}"/>
              </a:ext>
            </a:extLst>
          </p:cNvPr>
          <p:cNvGrpSpPr/>
          <p:nvPr/>
        </p:nvGrpSpPr>
        <p:grpSpPr>
          <a:xfrm>
            <a:off x="7001603" y="1802411"/>
            <a:ext cx="2086702" cy="1205057"/>
            <a:chOff x="6800850" y="2303084"/>
            <a:chExt cx="1556036" cy="1201955"/>
          </a:xfrm>
        </p:grpSpPr>
        <p:sp>
          <p:nvSpPr>
            <p:cNvPr id="35" name="Frame 34">
              <a:extLst>
                <a:ext uri="{FF2B5EF4-FFF2-40B4-BE49-F238E27FC236}">
                  <a16:creationId xmlns:a16="http://schemas.microsoft.com/office/drawing/2014/main" id="{D01C648D-DFB9-48B2-A126-B1C932FAC331}"/>
                </a:ext>
              </a:extLst>
            </p:cNvPr>
            <p:cNvSpPr/>
            <p:nvPr/>
          </p:nvSpPr>
          <p:spPr>
            <a:xfrm>
              <a:off x="6800850" y="2503109"/>
              <a:ext cx="1556036" cy="1001930"/>
            </a:xfrm>
            <a:prstGeom prst="fram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/>
                  </a:solidFill>
                  <a:latin typeface="Franklin Gothic Medium Cond" panose="020B0606030402020204" pitchFamily="34" charset="0"/>
                </a:rPr>
                <a:t>PEMBAYARAN TRANSFER MELALUI PEMBAYARAN GAJI</a:t>
              </a:r>
            </a:p>
          </p:txBody>
        </p:sp>
        <p:sp>
          <p:nvSpPr>
            <p:cNvPr id="36" name="Flowchart: Off-page Connector 35">
              <a:extLst>
                <a:ext uri="{FF2B5EF4-FFF2-40B4-BE49-F238E27FC236}">
                  <a16:creationId xmlns:a16="http://schemas.microsoft.com/office/drawing/2014/main" id="{5FC57F9C-724C-4004-A04D-E02CD089A6F4}"/>
                </a:ext>
              </a:extLst>
            </p:cNvPr>
            <p:cNvSpPr/>
            <p:nvPr/>
          </p:nvSpPr>
          <p:spPr>
            <a:xfrm>
              <a:off x="6800850" y="2303084"/>
              <a:ext cx="342900" cy="400050"/>
            </a:xfrm>
            <a:prstGeom prst="flowChartOffpage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</p:grpSp>
      <p:sp>
        <p:nvSpPr>
          <p:cNvPr id="44" name="Frame 43">
            <a:extLst>
              <a:ext uri="{FF2B5EF4-FFF2-40B4-BE49-F238E27FC236}">
                <a16:creationId xmlns:a16="http://schemas.microsoft.com/office/drawing/2014/main" id="{36637B26-58AE-444C-B672-AA06F38A8D0B}"/>
              </a:ext>
            </a:extLst>
          </p:cNvPr>
          <p:cNvSpPr/>
          <p:nvPr/>
        </p:nvSpPr>
        <p:spPr>
          <a:xfrm>
            <a:off x="1948989" y="3550707"/>
            <a:ext cx="2414628" cy="968013"/>
          </a:xfrm>
          <a:prstGeom prst="frame">
            <a:avLst/>
          </a:prstGeom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DITOLAK DENGAN SURAT PEMBERITAHUAN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6F202E-1122-4276-AD11-D1EA3E794BFA}"/>
              </a:ext>
            </a:extLst>
          </p:cNvPr>
          <p:cNvSpPr/>
          <p:nvPr/>
        </p:nvSpPr>
        <p:spPr>
          <a:xfrm>
            <a:off x="392953" y="1782384"/>
            <a:ext cx="1556036" cy="679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B1A97B79-A01D-4A70-A754-9E703055FCEF}"/>
              </a:ext>
            </a:extLst>
          </p:cNvPr>
          <p:cNvSpPr/>
          <p:nvPr/>
        </p:nvSpPr>
        <p:spPr>
          <a:xfrm rot="5400000">
            <a:off x="5384522" y="3083585"/>
            <a:ext cx="235528" cy="3439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0FDEEE-01F3-4F8B-9553-1AEFE7CFEA81}"/>
              </a:ext>
            </a:extLst>
          </p:cNvPr>
          <p:cNvSpPr txBox="1"/>
          <p:nvPr/>
        </p:nvSpPr>
        <p:spPr>
          <a:xfrm>
            <a:off x="1281106" y="81391"/>
            <a:ext cx="64708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b="1" dirty="0">
                <a:solidFill>
                  <a:prstClr val="white"/>
                </a:solidFill>
                <a:latin typeface="Calibri" panose="020F0502020204030204"/>
              </a:rPr>
              <a:t>FLOW PENGAJUAN SUMBANGAN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25C804-FEDB-4D36-989A-0A0C3EEB31EF}"/>
              </a:ext>
            </a:extLst>
          </p:cNvPr>
          <p:cNvSpPr txBox="1"/>
          <p:nvPr/>
        </p:nvSpPr>
        <p:spPr>
          <a:xfrm>
            <a:off x="23741" y="6371049"/>
            <a:ext cx="5345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Note :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Penjelasan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 detail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silahkan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lihat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 SOP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terlampir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 pitchFamily="34" charset="0"/>
              </a:rPr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E9860F-BB62-4C7E-AEA2-8B0173397888}"/>
              </a:ext>
            </a:extLst>
          </p:cNvPr>
          <p:cNvGrpSpPr/>
          <p:nvPr/>
        </p:nvGrpSpPr>
        <p:grpSpPr>
          <a:xfrm>
            <a:off x="74931" y="1146865"/>
            <a:ext cx="6646638" cy="1860603"/>
            <a:chOff x="342636" y="942550"/>
            <a:chExt cx="6646638" cy="1860603"/>
          </a:xfrm>
        </p:grpSpPr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19079446-6EE8-4544-B433-F407060DDEE0}"/>
                </a:ext>
              </a:extLst>
            </p:cNvPr>
            <p:cNvSpPr/>
            <p:nvPr/>
          </p:nvSpPr>
          <p:spPr>
            <a:xfrm>
              <a:off x="6753746" y="2118171"/>
              <a:ext cx="235528" cy="34390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453437B-CE86-4516-BA9F-CF69679909D9}"/>
                </a:ext>
              </a:extLst>
            </p:cNvPr>
            <p:cNvGrpSpPr/>
            <p:nvPr/>
          </p:nvGrpSpPr>
          <p:grpSpPr>
            <a:xfrm>
              <a:off x="342636" y="942550"/>
              <a:ext cx="6205373" cy="1860603"/>
              <a:chOff x="342636" y="942550"/>
              <a:chExt cx="6205373" cy="1860603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1A80789-6F5A-4623-A756-FD928C4E9D1C}"/>
                  </a:ext>
                </a:extLst>
              </p:cNvPr>
              <p:cNvGrpSpPr/>
              <p:nvPr/>
            </p:nvGrpSpPr>
            <p:grpSpPr>
              <a:xfrm>
                <a:off x="4991973" y="1555733"/>
                <a:ext cx="1556036" cy="1168037"/>
                <a:chOff x="4664219" y="1445782"/>
                <a:chExt cx="1556036" cy="1168037"/>
              </a:xfrm>
              <a:effectLst/>
            </p:grpSpPr>
            <p:sp>
              <p:nvSpPr>
                <p:cNvPr id="32" name="Frame 31">
                  <a:extLst>
                    <a:ext uri="{FF2B5EF4-FFF2-40B4-BE49-F238E27FC236}">
                      <a16:creationId xmlns:a16="http://schemas.microsoft.com/office/drawing/2014/main" id="{EEB290A1-E002-4E0A-9FA6-6F5CA05E64B9}"/>
                    </a:ext>
                  </a:extLst>
                </p:cNvPr>
                <p:cNvSpPr/>
                <p:nvPr/>
              </p:nvSpPr>
              <p:spPr>
                <a:xfrm>
                  <a:off x="4664219" y="1645807"/>
                  <a:ext cx="1556036" cy="968012"/>
                </a:xfrm>
                <a:prstGeom prst="frame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Franklin Gothic Medium Cond" panose="020B0606030402020204" pitchFamily="34" charset="0"/>
                  </a:endParaRPr>
                </a:p>
              </p:txBody>
            </p:sp>
            <p:sp>
              <p:nvSpPr>
                <p:cNvPr id="33" name="Flowchart: Off-page Connector 32">
                  <a:extLst>
                    <a:ext uri="{FF2B5EF4-FFF2-40B4-BE49-F238E27FC236}">
                      <a16:creationId xmlns:a16="http://schemas.microsoft.com/office/drawing/2014/main" id="{DD0B0481-3372-4604-88C2-66CD7E263D23}"/>
                    </a:ext>
                  </a:extLst>
                </p:cNvPr>
                <p:cNvSpPr/>
                <p:nvPr/>
              </p:nvSpPr>
              <p:spPr>
                <a:xfrm>
                  <a:off x="4664219" y="1445782"/>
                  <a:ext cx="342900" cy="400050"/>
                </a:xfrm>
                <a:prstGeom prst="flowChartOffpageConnector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Arial Black" panose="020B0A04020102020204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B9F8BFDB-FB5A-4232-8B05-C8BBA583A2EE}"/>
                  </a:ext>
                </a:extLst>
              </p:cNvPr>
              <p:cNvGrpSpPr/>
              <p:nvPr/>
            </p:nvGrpSpPr>
            <p:grpSpPr>
              <a:xfrm>
                <a:off x="342636" y="942550"/>
                <a:ext cx="6141095" cy="1860603"/>
                <a:chOff x="342636" y="942550"/>
                <a:chExt cx="6141095" cy="1860603"/>
              </a:xfrm>
            </p:grpSpPr>
            <p:pic>
              <p:nvPicPr>
                <p:cNvPr id="71" name="Picture 70">
                  <a:extLst>
                    <a:ext uri="{FF2B5EF4-FFF2-40B4-BE49-F238E27FC236}">
                      <a16:creationId xmlns:a16="http://schemas.microsoft.com/office/drawing/2014/main" id="{714937E0-AEA6-4C25-83BC-457F5D6F97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06921" y="942550"/>
                  <a:ext cx="999831" cy="1018120"/>
                </a:xfrm>
                <a:prstGeom prst="rect">
                  <a:avLst/>
                </a:prstGeom>
              </p:spPr>
            </p:pic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264373A0-9AEF-47F1-9160-FF92200687EF}"/>
                    </a:ext>
                  </a:extLst>
                </p:cNvPr>
                <p:cNvGrpSpPr/>
                <p:nvPr/>
              </p:nvGrpSpPr>
              <p:grpSpPr>
                <a:xfrm>
                  <a:off x="2714637" y="1575170"/>
                  <a:ext cx="1556035" cy="1168035"/>
                  <a:chOff x="2580846" y="1411037"/>
                  <a:chExt cx="1556035" cy="1168035"/>
                </a:xfrm>
                <a:effectLst/>
              </p:grpSpPr>
              <p:sp>
                <p:nvSpPr>
                  <p:cNvPr id="29" name="Frame 28">
                    <a:extLst>
                      <a:ext uri="{FF2B5EF4-FFF2-40B4-BE49-F238E27FC236}">
                        <a16:creationId xmlns:a16="http://schemas.microsoft.com/office/drawing/2014/main" id="{E239B33E-708C-4E16-8E49-27255262519E}"/>
                      </a:ext>
                    </a:extLst>
                  </p:cNvPr>
                  <p:cNvSpPr/>
                  <p:nvPr/>
                </p:nvSpPr>
                <p:spPr>
                  <a:xfrm>
                    <a:off x="2580846" y="1611061"/>
                    <a:ext cx="1556035" cy="968011"/>
                  </a:xfrm>
                  <a:prstGeom prst="frame">
                    <a:avLst/>
                  </a:prstGeom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  <a:latin typeface="Franklin Gothic Medium Cond" panose="020B0606030402020204" pitchFamily="34" charset="0"/>
                      </a:rPr>
                      <a:t>APPROVAL MANAGER</a:t>
                    </a:r>
                  </a:p>
                </p:txBody>
              </p:sp>
              <p:sp>
                <p:nvSpPr>
                  <p:cNvPr id="30" name="Flowchart: Off-page Connector 29">
                    <a:extLst>
                      <a:ext uri="{FF2B5EF4-FFF2-40B4-BE49-F238E27FC236}">
                        <a16:creationId xmlns:a16="http://schemas.microsoft.com/office/drawing/2014/main" id="{7E65ACDF-2E16-4DEB-B4D8-D365ABF1AC4F}"/>
                      </a:ext>
                    </a:extLst>
                  </p:cNvPr>
                  <p:cNvSpPr/>
                  <p:nvPr/>
                </p:nvSpPr>
                <p:spPr>
                  <a:xfrm>
                    <a:off x="2580847" y="1411037"/>
                    <a:ext cx="342900" cy="400050"/>
                  </a:xfrm>
                  <a:prstGeom prst="flowChartOffpageConnector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34FC3DE0-B271-466B-9E55-AD2E91DB8330}"/>
                    </a:ext>
                  </a:extLst>
                </p:cNvPr>
                <p:cNvGrpSpPr/>
                <p:nvPr/>
              </p:nvGrpSpPr>
              <p:grpSpPr>
                <a:xfrm>
                  <a:off x="342636" y="1598096"/>
                  <a:ext cx="1589810" cy="1205057"/>
                  <a:chOff x="508719" y="2413794"/>
                  <a:chExt cx="1589810" cy="1205057"/>
                </a:xfrm>
                <a:effectLst/>
              </p:grpSpPr>
              <p:sp>
                <p:nvSpPr>
                  <p:cNvPr id="48" name="Frame 47">
                    <a:extLst>
                      <a:ext uri="{FF2B5EF4-FFF2-40B4-BE49-F238E27FC236}">
                        <a16:creationId xmlns:a16="http://schemas.microsoft.com/office/drawing/2014/main" id="{0E492449-388F-4FA8-B1C9-34B3A49D5EB7}"/>
                      </a:ext>
                    </a:extLst>
                  </p:cNvPr>
                  <p:cNvSpPr/>
                  <p:nvPr/>
                </p:nvSpPr>
                <p:spPr>
                  <a:xfrm>
                    <a:off x="508720" y="2616922"/>
                    <a:ext cx="1589809" cy="1001929"/>
                  </a:xfrm>
                  <a:prstGeom prst="frame">
                    <a:avLst/>
                  </a:prstGeom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  <a:latin typeface="Franklin Gothic Medium Cond" panose="020B0606030402020204" pitchFamily="34" charset="0"/>
                      </a:rPr>
                      <a:t>PENGAJUAN DOKUMEN OLEH USER</a:t>
                    </a:r>
                  </a:p>
                </p:txBody>
              </p:sp>
              <p:sp>
                <p:nvSpPr>
                  <p:cNvPr id="49" name="Flowchart: Off-page Connector 48">
                    <a:extLst>
                      <a:ext uri="{FF2B5EF4-FFF2-40B4-BE49-F238E27FC236}">
                        <a16:creationId xmlns:a16="http://schemas.microsoft.com/office/drawing/2014/main" id="{3B8C2AC6-104B-4A10-B810-788A5EB9F8E0}"/>
                      </a:ext>
                    </a:extLst>
                  </p:cNvPr>
                  <p:cNvSpPr/>
                  <p:nvPr/>
                </p:nvSpPr>
                <p:spPr>
                  <a:xfrm>
                    <a:off x="508719" y="2413794"/>
                    <a:ext cx="342900" cy="400050"/>
                  </a:xfrm>
                  <a:prstGeom prst="flowChartOffpageConnector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53" name="Arrow: Right 52">
                  <a:extLst>
                    <a:ext uri="{FF2B5EF4-FFF2-40B4-BE49-F238E27FC236}">
                      <a16:creationId xmlns:a16="http://schemas.microsoft.com/office/drawing/2014/main" id="{A6514586-6006-48D0-9219-DF68F4C1771E}"/>
                    </a:ext>
                  </a:extLst>
                </p:cNvPr>
                <p:cNvSpPr/>
                <p:nvPr/>
              </p:nvSpPr>
              <p:spPr>
                <a:xfrm>
                  <a:off x="2273372" y="2084026"/>
                  <a:ext cx="235528" cy="343906"/>
                </a:xfrm>
                <a:prstGeom prst="rightArrow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4" name="Arrow: Right 53">
                  <a:extLst>
                    <a:ext uri="{FF2B5EF4-FFF2-40B4-BE49-F238E27FC236}">
                      <a16:creationId xmlns:a16="http://schemas.microsoft.com/office/drawing/2014/main" id="{79550F9C-F0E1-4D24-90D1-02604FAC382A}"/>
                    </a:ext>
                  </a:extLst>
                </p:cNvPr>
                <p:cNvSpPr/>
                <p:nvPr/>
              </p:nvSpPr>
              <p:spPr>
                <a:xfrm>
                  <a:off x="4513558" y="2118171"/>
                  <a:ext cx="235528" cy="343906"/>
                </a:xfrm>
                <a:prstGeom prst="rightArrow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F1434C45-562C-4DF9-A27B-9BD410663FCB}"/>
                    </a:ext>
                  </a:extLst>
                </p:cNvPr>
                <p:cNvSpPr txBox="1"/>
                <p:nvPr/>
              </p:nvSpPr>
              <p:spPr>
                <a:xfrm>
                  <a:off x="5089975" y="1828742"/>
                  <a:ext cx="1393756" cy="830997"/>
                </a:xfrm>
                <a:prstGeom prst="rect">
                  <a:avLst/>
                </a:prstGeom>
                <a:noFill/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Franklin Gothic Medium Cond" panose="020B0606030402020204" pitchFamily="34" charset="0"/>
                    </a:rPr>
                    <a:t>ANALISA DOKUMEN OLEH HRD</a:t>
                  </a:r>
                </a:p>
              </p:txBody>
            </p:sp>
          </p:grpSp>
        </p:grpSp>
      </p:grpSp>
      <p:sp>
        <p:nvSpPr>
          <p:cNvPr id="62" name="Frame 61">
            <a:extLst>
              <a:ext uri="{FF2B5EF4-FFF2-40B4-BE49-F238E27FC236}">
                <a16:creationId xmlns:a16="http://schemas.microsoft.com/office/drawing/2014/main" id="{6296E024-1C6D-4E85-9A4F-ED95E71DFC62}"/>
              </a:ext>
            </a:extLst>
          </p:cNvPr>
          <p:cNvSpPr/>
          <p:nvPr/>
        </p:nvSpPr>
        <p:spPr>
          <a:xfrm>
            <a:off x="3721627" y="5106385"/>
            <a:ext cx="1589809" cy="1001929"/>
          </a:xfrm>
          <a:prstGeom prst="frame">
            <a:avLst/>
          </a:prstGeom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KEMBALI KE USER</a:t>
            </a:r>
          </a:p>
        </p:txBody>
      </p:sp>
      <p:sp>
        <p:nvSpPr>
          <p:cNvPr id="65" name="Frame 64">
            <a:extLst>
              <a:ext uri="{FF2B5EF4-FFF2-40B4-BE49-F238E27FC236}">
                <a16:creationId xmlns:a16="http://schemas.microsoft.com/office/drawing/2014/main" id="{D11A40A0-646E-4B44-9207-DF3EC695CF0B}"/>
              </a:ext>
            </a:extLst>
          </p:cNvPr>
          <p:cNvSpPr/>
          <p:nvPr/>
        </p:nvSpPr>
        <p:spPr>
          <a:xfrm>
            <a:off x="4466925" y="3551255"/>
            <a:ext cx="2414628" cy="968013"/>
          </a:xfrm>
          <a:prstGeom prst="frame">
            <a:avLst/>
          </a:prstGeom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DITOLAK DENGAN SURAT PEMBERITAHUAN</a:t>
            </a:r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83B94547-CEC9-4124-9F81-7B33F3A46BDB}"/>
              </a:ext>
            </a:extLst>
          </p:cNvPr>
          <p:cNvSpPr/>
          <p:nvPr/>
        </p:nvSpPr>
        <p:spPr>
          <a:xfrm rot="5400000">
            <a:off x="3107185" y="3083585"/>
            <a:ext cx="235528" cy="3439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AC79C42-2F4D-4C64-8A38-8F93B5B57B75}"/>
              </a:ext>
            </a:extLst>
          </p:cNvPr>
          <p:cNvSpPr/>
          <p:nvPr/>
        </p:nvSpPr>
        <p:spPr>
          <a:xfrm rot="5400000">
            <a:off x="4309427" y="4048746"/>
            <a:ext cx="343906" cy="158980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 descr="A computer screen with a magnifying glass and a graph&#10;&#10;Description automatically generated">
            <a:extLst>
              <a:ext uri="{FF2B5EF4-FFF2-40B4-BE49-F238E27FC236}">
                <a16:creationId xmlns:a16="http://schemas.microsoft.com/office/drawing/2014/main" id="{81CAB828-8D66-48A9-A10C-E09BAF49DD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0" t="8794" r="15496" b="26277"/>
          <a:stretch/>
        </p:blipFill>
        <p:spPr>
          <a:xfrm>
            <a:off x="5076038" y="965167"/>
            <a:ext cx="966057" cy="883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2" descr="A hand holding a bag of money&#10;&#10;Description automatically generated">
            <a:extLst>
              <a:ext uri="{FF2B5EF4-FFF2-40B4-BE49-F238E27FC236}">
                <a16:creationId xmlns:a16="http://schemas.microsoft.com/office/drawing/2014/main" id="{99691081-4543-4939-853F-5810E10B1C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958" y="1097012"/>
            <a:ext cx="768626" cy="88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6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7B3AE86E-C949-4967-B4D5-901FA8DAC1A3}"/>
              </a:ext>
            </a:extLst>
          </p:cNvPr>
          <p:cNvGrpSpPr/>
          <p:nvPr/>
        </p:nvGrpSpPr>
        <p:grpSpPr>
          <a:xfrm>
            <a:off x="23741" y="81391"/>
            <a:ext cx="7270194" cy="6234349"/>
            <a:chOff x="23741" y="81391"/>
            <a:chExt cx="8461400" cy="659743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A0FDEEE-01F3-4F8B-9553-1AEFE7CFEA81}"/>
                </a:ext>
              </a:extLst>
            </p:cNvPr>
            <p:cNvSpPr txBox="1"/>
            <p:nvPr/>
          </p:nvSpPr>
          <p:spPr>
            <a:xfrm>
              <a:off x="1281106" y="81391"/>
              <a:ext cx="647085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600" b="1">
                  <a:solidFill>
                    <a:prstClr val="white"/>
                  </a:solidFill>
                  <a:latin typeface="Calibri" panose="020F0502020204030204"/>
                </a:rPr>
                <a:t>FLOW PENDAFTARAN BPJS KESEHATAN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825C804-FEDB-4D36-989A-0A0C3EEB31EF}"/>
                </a:ext>
              </a:extLst>
            </p:cNvPr>
            <p:cNvSpPr txBox="1"/>
            <p:nvPr/>
          </p:nvSpPr>
          <p:spPr>
            <a:xfrm>
              <a:off x="23741" y="6371049"/>
              <a:ext cx="534528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ranklin Gothic Book" panose="020B0503020102020204" pitchFamily="34" charset="0"/>
                </a:rPr>
                <a:t>Note : </a:t>
              </a:r>
              <a:r>
                <a:rPr lang="en-US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Franklin Gothic Book" panose="020B0503020102020204" pitchFamily="34" charset="0"/>
                </a:rPr>
                <a:t>Penjelasan</a:t>
              </a:r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ranklin Gothic Book" panose="020B0503020102020204" pitchFamily="34" charset="0"/>
                </a:rPr>
                <a:t> detail </a:t>
              </a:r>
              <a:r>
                <a:rPr lang="en-US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Franklin Gothic Book" panose="020B0503020102020204" pitchFamily="34" charset="0"/>
                </a:rPr>
                <a:t>silahkan</a:t>
              </a:r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ranklin Gothic Book" panose="020B05030201020202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Franklin Gothic Book" panose="020B0503020102020204" pitchFamily="34" charset="0"/>
                </a:rPr>
                <a:t>lihat</a:t>
              </a:r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ranklin Gothic Book" panose="020B0503020102020204" pitchFamily="34" charset="0"/>
                </a:rPr>
                <a:t> SOP </a:t>
              </a:r>
              <a:r>
                <a:rPr lang="en-US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Franklin Gothic Book" panose="020B0503020102020204" pitchFamily="34" charset="0"/>
                </a:rPr>
                <a:t>terlampir</a:t>
              </a:r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ranklin Gothic Book" panose="020B0503020102020204" pitchFamily="34" charset="0"/>
                </a:rPr>
                <a:t>.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3D1B861-38B5-40F2-A7AC-EBF3F06DC23E}"/>
                </a:ext>
              </a:extLst>
            </p:cNvPr>
            <p:cNvGrpSpPr/>
            <p:nvPr/>
          </p:nvGrpSpPr>
          <p:grpSpPr>
            <a:xfrm>
              <a:off x="127901" y="2098743"/>
              <a:ext cx="8357240" cy="3552004"/>
              <a:chOff x="127901" y="2098743"/>
              <a:chExt cx="8357240" cy="355200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77F2EDE-A71A-44D4-82F4-5FB1FD768D18}"/>
                  </a:ext>
                </a:extLst>
              </p:cNvPr>
              <p:cNvSpPr/>
              <p:nvPr/>
            </p:nvSpPr>
            <p:spPr>
              <a:xfrm>
                <a:off x="4958580" y="5085066"/>
                <a:ext cx="1443431" cy="5656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9" name="Frame 28">
                <a:extLst>
                  <a:ext uri="{FF2B5EF4-FFF2-40B4-BE49-F238E27FC236}">
                    <a16:creationId xmlns:a16="http://schemas.microsoft.com/office/drawing/2014/main" id="{E239B33E-708C-4E16-8E49-27255262519E}"/>
                  </a:ext>
                </a:extLst>
              </p:cNvPr>
              <p:cNvSpPr/>
              <p:nvPr/>
            </p:nvSpPr>
            <p:spPr>
              <a:xfrm>
                <a:off x="4343828" y="2098743"/>
                <a:ext cx="1897737" cy="842663"/>
              </a:xfrm>
              <a:prstGeom prst="frame">
                <a:avLst/>
              </a:prstGeom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Franklin Gothic Medium Cond" panose="020B0606030402020204" pitchFamily="34" charset="0"/>
                  </a:rPr>
                  <a:t>PROSES PENDAFATARAN MELALUI SISTEM EDABU BPJS KESEHATAN</a:t>
                </a:r>
              </a:p>
            </p:txBody>
          </p:sp>
          <p:sp>
            <p:nvSpPr>
              <p:cNvPr id="48" name="Frame 47">
                <a:extLst>
                  <a:ext uri="{FF2B5EF4-FFF2-40B4-BE49-F238E27FC236}">
                    <a16:creationId xmlns:a16="http://schemas.microsoft.com/office/drawing/2014/main" id="{0E492449-388F-4FA8-B1C9-34B3A49D5EB7}"/>
                  </a:ext>
                </a:extLst>
              </p:cNvPr>
              <p:cNvSpPr/>
              <p:nvPr/>
            </p:nvSpPr>
            <p:spPr>
              <a:xfrm>
                <a:off x="127901" y="2854306"/>
                <a:ext cx="1589809" cy="1001929"/>
              </a:xfrm>
              <a:prstGeom prst="frame">
                <a:avLst/>
              </a:prstGeom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Franklin Gothic Medium Cond" panose="020B0606030402020204" pitchFamily="34" charset="0"/>
                  </a:rPr>
                  <a:t>PENGAJUAN 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Franklin Gothic Medium Cond" panose="020B0606030402020204" pitchFamily="34" charset="0"/>
                  </a:rPr>
                  <a:t>E-FORM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Franklin Gothic Medium Cond" panose="020B0606030402020204" pitchFamily="34" charset="0"/>
                  </a:rPr>
                  <a:t>OLEH USER</a:t>
                </a:r>
              </a:p>
            </p:txBody>
          </p:sp>
          <p:sp>
            <p:nvSpPr>
              <p:cNvPr id="53" name="Arrow: Right 52">
                <a:extLst>
                  <a:ext uri="{FF2B5EF4-FFF2-40B4-BE49-F238E27FC236}">
                    <a16:creationId xmlns:a16="http://schemas.microsoft.com/office/drawing/2014/main" id="{A6514586-6006-48D0-9219-DF68F4C1771E}"/>
                  </a:ext>
                </a:extLst>
              </p:cNvPr>
              <p:cNvSpPr/>
              <p:nvPr/>
            </p:nvSpPr>
            <p:spPr>
              <a:xfrm>
                <a:off x="1842831" y="3140328"/>
                <a:ext cx="235528" cy="343906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4" name="Arrow: Right 53">
                <a:extLst>
                  <a:ext uri="{FF2B5EF4-FFF2-40B4-BE49-F238E27FC236}">
                    <a16:creationId xmlns:a16="http://schemas.microsoft.com/office/drawing/2014/main" id="{79550F9C-F0E1-4D24-90D1-02604FAC382A}"/>
                  </a:ext>
                </a:extLst>
              </p:cNvPr>
              <p:cNvSpPr/>
              <p:nvPr/>
            </p:nvSpPr>
            <p:spPr>
              <a:xfrm>
                <a:off x="6405008" y="3991416"/>
                <a:ext cx="235528" cy="343906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E7F33D4-5782-460F-85F2-C5FC0927AE20}"/>
                  </a:ext>
                </a:extLst>
              </p:cNvPr>
              <p:cNvGrpSpPr/>
              <p:nvPr/>
            </p:nvGrpSpPr>
            <p:grpSpPr>
              <a:xfrm>
                <a:off x="6929105" y="3693233"/>
                <a:ext cx="1556036" cy="968012"/>
                <a:chOff x="7039172" y="1973394"/>
                <a:chExt cx="1556036" cy="968012"/>
              </a:xfrm>
            </p:grpSpPr>
            <p:sp>
              <p:nvSpPr>
                <p:cNvPr id="32" name="Frame 31">
                  <a:extLst>
                    <a:ext uri="{FF2B5EF4-FFF2-40B4-BE49-F238E27FC236}">
                      <a16:creationId xmlns:a16="http://schemas.microsoft.com/office/drawing/2014/main" id="{EEB290A1-E002-4E0A-9FA6-6F5CA05E64B9}"/>
                    </a:ext>
                  </a:extLst>
                </p:cNvPr>
                <p:cNvSpPr/>
                <p:nvPr/>
              </p:nvSpPr>
              <p:spPr>
                <a:xfrm>
                  <a:off x="7039172" y="1973394"/>
                  <a:ext cx="1556036" cy="968012"/>
                </a:xfrm>
                <a:prstGeom prst="frame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Franklin Gothic Medium Cond" panose="020B0606030402020204" pitchFamily="34" charset="0"/>
                  </a:endParaRP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F1434C45-562C-4DF9-A27B-9BD410663FCB}"/>
                    </a:ext>
                  </a:extLst>
                </p:cNvPr>
                <p:cNvSpPr txBox="1"/>
                <p:nvPr/>
              </p:nvSpPr>
              <p:spPr>
                <a:xfrm>
                  <a:off x="7120312" y="2220831"/>
                  <a:ext cx="1393756" cy="461665"/>
                </a:xfrm>
                <a:prstGeom prst="rect">
                  <a:avLst/>
                </a:prstGeom>
                <a:noFill/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Franklin Gothic Medium Cond" panose="020B0606030402020204" pitchFamily="34" charset="0"/>
                    </a:rPr>
                    <a:t>FEEDBACK DARI BPJS KESEHATAN</a:t>
                  </a:r>
                </a:p>
              </p:txBody>
            </p:sp>
          </p:grpSp>
          <p:sp>
            <p:nvSpPr>
              <p:cNvPr id="62" name="Frame 61">
                <a:extLst>
                  <a:ext uri="{FF2B5EF4-FFF2-40B4-BE49-F238E27FC236}">
                    <a16:creationId xmlns:a16="http://schemas.microsoft.com/office/drawing/2014/main" id="{6296E024-1C6D-4E85-9A4F-ED95E71DFC62}"/>
                  </a:ext>
                </a:extLst>
              </p:cNvPr>
              <p:cNvSpPr/>
              <p:nvPr/>
            </p:nvSpPr>
            <p:spPr>
              <a:xfrm>
                <a:off x="2104828" y="2863536"/>
                <a:ext cx="1589809" cy="1001929"/>
              </a:xfrm>
              <a:prstGeom prst="frame">
                <a:avLst/>
              </a:prstGeom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Franklin Gothic Medium Cond" panose="020B0606030402020204" pitchFamily="34" charset="0"/>
                  </a:rPr>
                  <a:t>REKAP LIST PENDAFTARAN OLEH HRD</a:t>
                </a:r>
              </a:p>
            </p:txBody>
          </p:sp>
          <p:pic>
            <p:nvPicPr>
              <p:cNvPr id="43" name="Picture 42" descr="A logo with people in a circle&#10;&#10;Description automatically generated">
                <a:extLst>
                  <a:ext uri="{FF2B5EF4-FFF2-40B4-BE49-F238E27FC236}">
                    <a16:creationId xmlns:a16="http://schemas.microsoft.com/office/drawing/2014/main" id="{481E6BAD-9CDE-49C5-A6D4-4E13DA7332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3506"/>
              <a:stretch/>
            </p:blipFill>
            <p:spPr>
              <a:xfrm>
                <a:off x="294046" y="2166961"/>
                <a:ext cx="1258697" cy="641879"/>
              </a:xfrm>
              <a:prstGeom prst="rect">
                <a:avLst/>
              </a:prstGeom>
            </p:spPr>
          </p:pic>
          <p:sp>
            <p:nvSpPr>
              <p:cNvPr id="6" name="Arrow: Left-Up 5">
                <a:extLst>
                  <a:ext uri="{FF2B5EF4-FFF2-40B4-BE49-F238E27FC236}">
                    <a16:creationId xmlns:a16="http://schemas.microsoft.com/office/drawing/2014/main" id="{CC54427F-C1B8-4D50-AE2C-D5E65BA32ED3}"/>
                  </a:ext>
                </a:extLst>
              </p:cNvPr>
              <p:cNvSpPr/>
              <p:nvPr/>
            </p:nvSpPr>
            <p:spPr>
              <a:xfrm rot="7872361">
                <a:off x="3760956" y="2877366"/>
                <a:ext cx="794752" cy="750542"/>
              </a:xfrm>
              <a:prstGeom prst="leftUpArrow">
                <a:avLst>
                  <a:gd name="adj1" fmla="val 14163"/>
                  <a:gd name="adj2" fmla="val 17033"/>
                  <a:gd name="adj3" fmla="val 15285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ame 40">
                <a:extLst>
                  <a:ext uri="{FF2B5EF4-FFF2-40B4-BE49-F238E27FC236}">
                    <a16:creationId xmlns:a16="http://schemas.microsoft.com/office/drawing/2014/main" id="{444A74EA-FDC6-49FD-B788-B807C29097B2}"/>
                  </a:ext>
                </a:extLst>
              </p:cNvPr>
              <p:cNvSpPr/>
              <p:nvPr/>
            </p:nvSpPr>
            <p:spPr>
              <a:xfrm>
                <a:off x="4341546" y="3757760"/>
                <a:ext cx="1897737" cy="842663"/>
              </a:xfrm>
              <a:prstGeom prst="frame">
                <a:avLst/>
              </a:prstGeom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Franklin Gothic Medium Cond" panose="020B0606030402020204" pitchFamily="34" charset="0"/>
                  </a:rPr>
                  <a:t>PROSES PENDAFTARAN MEMAKAI FORM 37 VIA EMAIL BPJS KESEHATAN</a:t>
                </a:r>
              </a:p>
            </p:txBody>
          </p:sp>
          <p:sp>
            <p:nvSpPr>
              <p:cNvPr id="46" name="Arrow: Right 45">
                <a:extLst>
                  <a:ext uri="{FF2B5EF4-FFF2-40B4-BE49-F238E27FC236}">
                    <a16:creationId xmlns:a16="http://schemas.microsoft.com/office/drawing/2014/main" id="{A732FA21-11E7-4EF0-8F9F-F1AABB15C687}"/>
                  </a:ext>
                </a:extLst>
              </p:cNvPr>
              <p:cNvSpPr/>
              <p:nvPr/>
            </p:nvSpPr>
            <p:spPr>
              <a:xfrm>
                <a:off x="6419590" y="2443014"/>
                <a:ext cx="235528" cy="343906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E6B5DF-5FCB-4D18-A7EA-4EF2E7155D8E}"/>
                  </a:ext>
                </a:extLst>
              </p:cNvPr>
              <p:cNvGrpSpPr/>
              <p:nvPr/>
            </p:nvGrpSpPr>
            <p:grpSpPr>
              <a:xfrm>
                <a:off x="6926823" y="2118799"/>
                <a:ext cx="1556036" cy="968012"/>
                <a:chOff x="7039172" y="1973394"/>
                <a:chExt cx="1556036" cy="968012"/>
              </a:xfrm>
            </p:grpSpPr>
            <p:sp>
              <p:nvSpPr>
                <p:cNvPr id="51" name="Frame 50">
                  <a:extLst>
                    <a:ext uri="{FF2B5EF4-FFF2-40B4-BE49-F238E27FC236}">
                      <a16:creationId xmlns:a16="http://schemas.microsoft.com/office/drawing/2014/main" id="{41B0F0AD-C567-42B0-965A-4F336D3B3682}"/>
                    </a:ext>
                  </a:extLst>
                </p:cNvPr>
                <p:cNvSpPr/>
                <p:nvPr/>
              </p:nvSpPr>
              <p:spPr>
                <a:xfrm>
                  <a:off x="7039172" y="1973394"/>
                  <a:ext cx="1556036" cy="968012"/>
                </a:xfrm>
                <a:prstGeom prst="frame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Franklin Gothic Medium Cond" panose="020B0606030402020204" pitchFamily="34" charset="0"/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A03D3FE-DEDB-4095-B0A6-1459EDD7394D}"/>
                    </a:ext>
                  </a:extLst>
                </p:cNvPr>
                <p:cNvSpPr txBox="1"/>
                <p:nvPr/>
              </p:nvSpPr>
              <p:spPr>
                <a:xfrm>
                  <a:off x="7109647" y="2187779"/>
                  <a:ext cx="1393756" cy="521123"/>
                </a:xfrm>
                <a:prstGeom prst="rect">
                  <a:avLst/>
                </a:prstGeom>
                <a:noFill/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300" dirty="0">
                      <a:latin typeface="Franklin Gothic Medium Cond" panose="020B0606030402020204" pitchFamily="34" charset="0"/>
                    </a:rPr>
                    <a:t>E-ID BPJS </a:t>
                  </a:r>
                  <a:r>
                    <a:rPr lang="en-US" sz="1300" dirty="0" err="1">
                      <a:latin typeface="Franklin Gothic Medium Cond" panose="020B0606030402020204" pitchFamily="34" charset="0"/>
                    </a:rPr>
                    <a:t>Kesehataan</a:t>
                  </a:r>
                  <a:r>
                    <a:rPr lang="en-US" sz="1300" dirty="0">
                      <a:latin typeface="Franklin Gothic Medium Cond" panose="020B0606030402020204" pitchFamily="34" charset="0"/>
                    </a:rPr>
                    <a:t> </a:t>
                  </a:r>
                </a:p>
              </p:txBody>
            </p:sp>
          </p:grpSp>
          <p:sp>
            <p:nvSpPr>
              <p:cNvPr id="57" name="Arrow: Right 56">
                <a:extLst>
                  <a:ext uri="{FF2B5EF4-FFF2-40B4-BE49-F238E27FC236}">
                    <a16:creationId xmlns:a16="http://schemas.microsoft.com/office/drawing/2014/main" id="{FCD99C00-26CC-48FC-A877-FAD0B3744912}"/>
                  </a:ext>
                </a:extLst>
              </p:cNvPr>
              <p:cNvSpPr/>
              <p:nvPr/>
            </p:nvSpPr>
            <p:spPr>
              <a:xfrm rot="16200000">
                <a:off x="7616285" y="3225609"/>
                <a:ext cx="235528" cy="343906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A39EB64-2A07-400C-835F-9FD3E7A66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9752" y="2166961"/>
              <a:ext cx="619959" cy="619959"/>
            </a:xfrm>
            <a:prstGeom prst="rect">
              <a:avLst/>
            </a:prstGeom>
          </p:spPr>
        </p:pic>
        <p:pic>
          <p:nvPicPr>
            <p:cNvPr id="22" name="Picture 21" descr="A computer screen with gears on it&#10;&#10;Description automatically generated">
              <a:extLst>
                <a:ext uri="{FF2B5EF4-FFF2-40B4-BE49-F238E27FC236}">
                  <a16:creationId xmlns:a16="http://schemas.microsoft.com/office/drawing/2014/main" id="{819098ED-EEE3-4163-9DDF-7FC9EC493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8580" y="1360013"/>
              <a:ext cx="726898" cy="726898"/>
            </a:xfrm>
            <a:prstGeom prst="rect">
              <a:avLst/>
            </a:prstGeom>
          </p:spPr>
        </p:pic>
        <p:pic>
          <p:nvPicPr>
            <p:cNvPr id="26" name="Picture 25" descr="A computer screen with a envelope&#10;&#10;Description automatically generated">
              <a:extLst>
                <a:ext uri="{FF2B5EF4-FFF2-40B4-BE49-F238E27FC236}">
                  <a16:creationId xmlns:a16="http://schemas.microsoft.com/office/drawing/2014/main" id="{144E5C6A-BE07-4452-8214-003663C5F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5209" y="3028958"/>
              <a:ext cx="704988" cy="704988"/>
            </a:xfrm>
            <a:prstGeom prst="rect">
              <a:avLst/>
            </a:prstGeom>
          </p:spPr>
        </p:pic>
        <p:pic>
          <p:nvPicPr>
            <p:cNvPr id="60" name="Picture 59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FDC10FBE-973D-49BE-9E2E-385D2594F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7215" y="1470836"/>
              <a:ext cx="795251" cy="530167"/>
            </a:xfrm>
            <a:prstGeom prst="rect">
              <a:avLst/>
            </a:prstGeom>
          </p:spPr>
        </p:pic>
      </p:grp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ECF2A9B8-A747-4F03-BCD0-9F058056EEFF}"/>
              </a:ext>
            </a:extLst>
          </p:cNvPr>
          <p:cNvSpPr/>
          <p:nvPr/>
        </p:nvSpPr>
        <p:spPr>
          <a:xfrm>
            <a:off x="7402503" y="2313044"/>
            <a:ext cx="202370" cy="32497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2" name="Frame 71">
            <a:extLst>
              <a:ext uri="{FF2B5EF4-FFF2-40B4-BE49-F238E27FC236}">
                <a16:creationId xmlns:a16="http://schemas.microsoft.com/office/drawing/2014/main" id="{648E61E0-29E2-4894-B84B-C77C29877F56}"/>
              </a:ext>
            </a:extLst>
          </p:cNvPr>
          <p:cNvSpPr/>
          <p:nvPr/>
        </p:nvSpPr>
        <p:spPr>
          <a:xfrm>
            <a:off x="7715402" y="1998480"/>
            <a:ext cx="1336975" cy="914738"/>
          </a:xfrm>
          <a:prstGeom prst="fram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tx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0AF1FE-5876-46EA-8643-C2617088EFC7}"/>
              </a:ext>
            </a:extLst>
          </p:cNvPr>
          <p:cNvSpPr txBox="1"/>
          <p:nvPr/>
        </p:nvSpPr>
        <p:spPr>
          <a:xfrm>
            <a:off x="7785118" y="2155661"/>
            <a:ext cx="1197541" cy="60016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Franklin Gothic Medium Cond" panose="020B0606030402020204" pitchFamily="34" charset="0"/>
              </a:rPr>
              <a:t>PENGIRIMAN SOFT FILE E-ID VIA EMAIL KE ADMIN</a:t>
            </a:r>
          </a:p>
        </p:txBody>
      </p:sp>
      <p:sp>
        <p:nvSpPr>
          <p:cNvPr id="74" name="Frame 73">
            <a:extLst>
              <a:ext uri="{FF2B5EF4-FFF2-40B4-BE49-F238E27FC236}">
                <a16:creationId xmlns:a16="http://schemas.microsoft.com/office/drawing/2014/main" id="{DD54E921-5DE0-45F7-B7E1-A3891196FEFA}"/>
              </a:ext>
            </a:extLst>
          </p:cNvPr>
          <p:cNvSpPr/>
          <p:nvPr/>
        </p:nvSpPr>
        <p:spPr>
          <a:xfrm>
            <a:off x="5841250" y="4874447"/>
            <a:ext cx="1806085" cy="1251316"/>
          </a:xfrm>
          <a:prstGeom prst="frame">
            <a:avLst/>
          </a:prstGeom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Data </a:t>
            </a:r>
            <a:r>
              <a:rPr lang="en-US" sz="1000" dirty="0" err="1">
                <a:solidFill>
                  <a:schemeClr val="tx1"/>
                </a:solidFill>
                <a:latin typeface="Franklin Gothic Medium Cond" panose="020B0606030402020204" pitchFamily="34" charset="0"/>
              </a:rPr>
              <a:t>Tidak</a:t>
            </a:r>
            <a:r>
              <a:rPr lang="en-US" sz="10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 Valid:</a:t>
            </a:r>
            <a:br>
              <a:rPr lang="en-US" sz="1000" dirty="0">
                <a:solidFill>
                  <a:schemeClr val="tx1"/>
                </a:solidFill>
                <a:latin typeface="Franklin Gothic Medium Cond" panose="020B06060304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- KK </a:t>
            </a:r>
            <a:r>
              <a:rPr lang="en-US" sz="1000" dirty="0" err="1">
                <a:solidFill>
                  <a:schemeClr val="tx1"/>
                </a:solidFill>
                <a:latin typeface="Franklin Gothic Medium Cond" panose="020B0606030402020204" pitchFamily="34" charset="0"/>
              </a:rPr>
              <a:t>belum</a:t>
            </a:r>
            <a:r>
              <a:rPr lang="en-US" sz="10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 update</a:t>
            </a:r>
          </a:p>
          <a:p>
            <a:r>
              <a:rPr lang="en-US" sz="10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- NIK </a:t>
            </a:r>
            <a:r>
              <a:rPr lang="en-US" sz="1000" dirty="0" err="1">
                <a:solidFill>
                  <a:schemeClr val="tx1"/>
                </a:solidFill>
                <a:latin typeface="Franklin Gothic Medium Cond" panose="020B0606030402020204" pitchFamily="34" charset="0"/>
              </a:rPr>
              <a:t>tidak</a:t>
            </a:r>
            <a:r>
              <a:rPr lang="en-US" sz="10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 online</a:t>
            </a:r>
          </a:p>
          <a:p>
            <a:r>
              <a:rPr lang="en-US" sz="10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- </a:t>
            </a:r>
            <a:r>
              <a:rPr lang="en-US" sz="1000" dirty="0" err="1">
                <a:solidFill>
                  <a:schemeClr val="tx1"/>
                </a:solidFill>
                <a:latin typeface="Franklin Gothic Medium Cond" panose="020B0606030402020204" pitchFamily="34" charset="0"/>
              </a:rPr>
              <a:t>Iuran</a:t>
            </a:r>
            <a:r>
              <a:rPr lang="en-US" sz="10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Franklin Gothic Medium Cond" panose="020B0606030402020204" pitchFamily="34" charset="0"/>
              </a:rPr>
              <a:t>belum</a:t>
            </a:r>
            <a:r>
              <a:rPr lang="en-US" sz="10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Franklin Gothic Medium Cond" panose="020B0606030402020204" pitchFamily="34" charset="0"/>
              </a:rPr>
              <a:t>lunas</a:t>
            </a:r>
            <a:endParaRPr lang="en-US" sz="1000" dirty="0">
              <a:solidFill>
                <a:schemeClr val="tx1"/>
              </a:solidFill>
              <a:latin typeface="Franklin Gothic Medium Cond" panose="020B0606030402020204" pitchFamily="34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- </a:t>
            </a:r>
            <a:r>
              <a:rPr lang="en-US" sz="1000" dirty="0" err="1">
                <a:solidFill>
                  <a:schemeClr val="tx1"/>
                </a:solidFill>
                <a:latin typeface="Franklin Gothic Medium Cond" panose="020B0606030402020204" pitchFamily="34" charset="0"/>
              </a:rPr>
              <a:t>dll</a:t>
            </a:r>
            <a:r>
              <a:rPr lang="en-US" sz="10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766BFE22-A077-461F-90AD-FE7DF049E42B}"/>
              </a:ext>
            </a:extLst>
          </p:cNvPr>
          <p:cNvSpPr/>
          <p:nvPr/>
        </p:nvSpPr>
        <p:spPr>
          <a:xfrm rot="5228666">
            <a:off x="6562786" y="4535255"/>
            <a:ext cx="202370" cy="32497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2" name="Picture 101" descr="A close up of a card&#10;&#10;Description automatically generated">
            <a:extLst>
              <a:ext uri="{FF2B5EF4-FFF2-40B4-BE49-F238E27FC236}">
                <a16:creationId xmlns:a16="http://schemas.microsoft.com/office/drawing/2014/main" id="{792599C0-4CD8-4FB5-8363-30430088A8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344" y="4590791"/>
            <a:ext cx="567310" cy="567310"/>
          </a:xfrm>
          <a:prstGeom prst="rect">
            <a:avLst/>
          </a:prstGeom>
        </p:spPr>
      </p:pic>
      <p:pic>
        <p:nvPicPr>
          <p:cNvPr id="104" name="Picture 103" descr="A yellow envelope with a paper and a paper plane&#10;&#10;Description automatically generated">
            <a:extLst>
              <a:ext uri="{FF2B5EF4-FFF2-40B4-BE49-F238E27FC236}">
                <a16:creationId xmlns:a16="http://schemas.microsoft.com/office/drawing/2014/main" id="{0EDF3ACD-5055-49A4-B81A-2EB7FAE6D47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6" t="8425" r="17511" b="10849"/>
          <a:stretch/>
        </p:blipFill>
        <p:spPr>
          <a:xfrm>
            <a:off x="8010968" y="1267562"/>
            <a:ext cx="695187" cy="652328"/>
          </a:xfrm>
          <a:prstGeom prst="rect">
            <a:avLst/>
          </a:prstGeom>
        </p:spPr>
      </p:pic>
      <p:sp>
        <p:nvSpPr>
          <p:cNvPr id="108" name="Arrow: Left-Up 107">
            <a:extLst>
              <a:ext uri="{FF2B5EF4-FFF2-40B4-BE49-F238E27FC236}">
                <a16:creationId xmlns:a16="http://schemas.microsoft.com/office/drawing/2014/main" id="{47DA7ABC-87C0-4DD1-93B8-139FEB0B6435}"/>
              </a:ext>
            </a:extLst>
          </p:cNvPr>
          <p:cNvSpPr/>
          <p:nvPr/>
        </p:nvSpPr>
        <p:spPr>
          <a:xfrm rot="5400000">
            <a:off x="2220078" y="2184454"/>
            <a:ext cx="1785174" cy="5119989"/>
          </a:xfrm>
          <a:prstGeom prst="leftUpArrow">
            <a:avLst>
              <a:gd name="adj1" fmla="val 9562"/>
              <a:gd name="adj2" fmla="val 10149"/>
              <a:gd name="adj3" fmla="val 1090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56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1077</TotalTime>
  <Words>114</Words>
  <Application>Microsoft Office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Franklin Gothic Book</vt:lpstr>
      <vt:lpstr>Franklin Gothic Medium Cond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LUCKY ESA PUTERI</dc:creator>
  <cp:lastModifiedBy>Rizkia Nunu Nurhasanah</cp:lastModifiedBy>
  <cp:revision>38</cp:revision>
  <dcterms:created xsi:type="dcterms:W3CDTF">2023-08-16T04:23:45Z</dcterms:created>
  <dcterms:modified xsi:type="dcterms:W3CDTF">2023-10-09T04:46:02Z</dcterms:modified>
</cp:coreProperties>
</file>