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8"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p:cViewPr varScale="1">
        <p:scale>
          <a:sx n="82" d="100"/>
          <a:sy n="82" d="100"/>
        </p:scale>
        <p:origin x="1253"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622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418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216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66648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008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7545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52103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7699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pPr/>
              <a:t>3/11/2022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2456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8BD707-D9CF-40AE-B4C6-C98DA3205C09}" type="datetimeFigureOut">
              <a:rPr lang="en-US" smtClean="0"/>
              <a:pPr/>
              <a:t>3/11/2022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0443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724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pPr/>
              <a:t>3/11/2022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57051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470025"/>
          </a:xfrm>
        </p:spPr>
        <p:txBody>
          <a:bodyPr>
            <a:normAutofit fontScale="90000"/>
          </a:bodyPr>
          <a:lstStyle/>
          <a:p>
            <a:r>
              <a:rPr lang="en-US" dirty="0"/>
              <a:t>Malignant Comment Classification Project</a:t>
            </a:r>
          </a:p>
        </p:txBody>
      </p:sp>
      <p:sp>
        <p:nvSpPr>
          <p:cNvPr id="3" name="Subtitle 2"/>
          <p:cNvSpPr>
            <a:spLocks noGrp="1"/>
          </p:cNvSpPr>
          <p:nvPr>
            <p:ph type="subTitle" idx="1"/>
          </p:nvPr>
        </p:nvSpPr>
        <p:spPr>
          <a:xfrm>
            <a:off x="1371600" y="4648200"/>
            <a:ext cx="6400800" cy="1752600"/>
          </a:xfrm>
        </p:spPr>
        <p:txBody>
          <a:bodyPr/>
          <a:lstStyle/>
          <a:p>
            <a:r>
              <a:rPr lang="en-US" dirty="0">
                <a:solidFill>
                  <a:schemeClr val="tx1"/>
                </a:solidFill>
              </a:rPr>
              <a:t>Submitted By:</a:t>
            </a:r>
          </a:p>
          <a:p>
            <a:r>
              <a:rPr lang="en-US" dirty="0">
                <a:solidFill>
                  <a:schemeClr val="tx1"/>
                </a:solidFill>
              </a:rPr>
              <a:t>Shravani Natakala</a:t>
            </a:r>
          </a:p>
        </p:txBody>
      </p:sp>
      <p:pic>
        <p:nvPicPr>
          <p:cNvPr id="4" name="Picture 3"/>
          <p:cNvPicPr/>
          <p:nvPr/>
        </p:nvPicPr>
        <p:blipFill>
          <a:blip r:embed="rId2">
            <a:extLst>
              <a:ext uri="{28A0092B-C50C-407E-A947-70E740481C1C}">
                <a14:useLocalDpi xmlns:a14="http://schemas.microsoft.com/office/drawing/2010/main" val="0"/>
              </a:ext>
            </a:extLst>
          </a:blip>
          <a:srcRect t="32653" b="10204"/>
          <a:stretch>
            <a:fillRect/>
          </a:stretch>
        </p:blipFill>
        <p:spPr bwMode="auto">
          <a:xfrm>
            <a:off x="1447800" y="838200"/>
            <a:ext cx="6095999" cy="2133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Preparing Data for Model</a:t>
            </a:r>
          </a:p>
        </p:txBody>
      </p:sp>
      <p:sp>
        <p:nvSpPr>
          <p:cNvPr id="3" name="Content Placeholder 2"/>
          <p:cNvSpPr>
            <a:spLocks noGrp="1"/>
          </p:cNvSpPr>
          <p:nvPr>
            <p:ph idx="1"/>
          </p:nvPr>
        </p:nvSpPr>
        <p:spPr/>
        <p:txBody>
          <a:bodyPr/>
          <a:lstStyle/>
          <a:p>
            <a:r>
              <a:rPr lang="en-US" sz="2000" dirty="0"/>
              <a:t>We have first separated data and then converted it to number features using </a:t>
            </a:r>
            <a:r>
              <a:rPr lang="en-US" sz="2000" dirty="0" err="1"/>
              <a:t>TfidVectorizer</a:t>
            </a:r>
            <a:r>
              <a:rPr lang="en-US" sz="2000" dirty="0"/>
              <a:t>. Further split our data into train and test part.</a:t>
            </a:r>
          </a:p>
          <a:p>
            <a:endParaRPr lang="en-US" dirty="0"/>
          </a:p>
        </p:txBody>
      </p:sp>
      <p:pic>
        <p:nvPicPr>
          <p:cNvPr id="5" name="Picture 4"/>
          <p:cNvPicPr/>
          <p:nvPr/>
        </p:nvPicPr>
        <p:blipFill>
          <a:blip r:embed="rId2"/>
          <a:srcRect l="16506" t="32479" r="22418" b="26496"/>
          <a:stretch>
            <a:fillRect/>
          </a:stretch>
        </p:blipFill>
        <p:spPr bwMode="auto">
          <a:xfrm>
            <a:off x="685800" y="2667000"/>
            <a:ext cx="7696200" cy="3505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Building and Evaluation</a:t>
            </a:r>
          </a:p>
        </p:txBody>
      </p:sp>
      <p:sp>
        <p:nvSpPr>
          <p:cNvPr id="3" name="Content Placeholder 2"/>
          <p:cNvSpPr>
            <a:spLocks noGrp="1"/>
          </p:cNvSpPr>
          <p:nvPr>
            <p:ph idx="1"/>
          </p:nvPr>
        </p:nvSpPr>
        <p:spPr/>
        <p:txBody>
          <a:bodyPr/>
          <a:lstStyle/>
          <a:p>
            <a:pPr>
              <a:buNone/>
            </a:pPr>
            <a:r>
              <a:rPr lang="en-US" dirty="0"/>
              <a:t>Algorithms used are:</a:t>
            </a:r>
          </a:p>
          <a:p>
            <a:pPr lvl="0"/>
            <a:r>
              <a:rPr lang="en-US" dirty="0"/>
              <a:t>Logistic Regression</a:t>
            </a:r>
          </a:p>
          <a:p>
            <a:pPr lvl="0"/>
            <a:r>
              <a:rPr lang="en-US" dirty="0"/>
              <a:t>Decision Tree Classifier</a:t>
            </a:r>
          </a:p>
          <a:p>
            <a:pPr lvl="0"/>
            <a:r>
              <a:rPr lang="en-US" dirty="0" err="1"/>
              <a:t>KNeighbors</a:t>
            </a:r>
            <a:r>
              <a:rPr lang="en-US" dirty="0"/>
              <a:t> Classifier </a:t>
            </a:r>
          </a:p>
          <a:p>
            <a:pPr lvl="0"/>
            <a:r>
              <a:rPr lang="en-US" dirty="0"/>
              <a:t>Random Forest Classifier</a:t>
            </a:r>
          </a:p>
          <a:p>
            <a:pPr lvl="0"/>
            <a:r>
              <a:rPr lang="en-US" dirty="0"/>
              <a:t>Gradient Boosting Classifier</a:t>
            </a:r>
          </a:p>
          <a:p>
            <a:pPr lvl="0"/>
            <a:r>
              <a:rPr lang="en-US" dirty="0" err="1"/>
              <a:t>AdaBoostClassifier</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25518" t="30637" r="24721" b="17167"/>
          <a:stretch>
            <a:fillRect/>
          </a:stretch>
        </p:blipFill>
        <p:spPr bwMode="auto">
          <a:xfrm>
            <a:off x="366953" y="762000"/>
            <a:ext cx="8091248" cy="548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25769" t="25000" r="27965" b="22917"/>
          <a:stretch>
            <a:fillRect/>
          </a:stretch>
        </p:blipFill>
        <p:spPr bwMode="auto">
          <a:xfrm>
            <a:off x="533400" y="685801"/>
            <a:ext cx="7620000" cy="548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25769" t="27084" r="27379" b="15625"/>
          <a:stretch>
            <a:fillRect/>
          </a:stretch>
        </p:blipFill>
        <p:spPr bwMode="auto">
          <a:xfrm>
            <a:off x="381000" y="381000"/>
            <a:ext cx="7619999" cy="52346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25769" t="29167" r="26793" b="13542"/>
          <a:stretch>
            <a:fillRect/>
          </a:stretch>
        </p:blipFill>
        <p:spPr bwMode="auto">
          <a:xfrm>
            <a:off x="723900" y="457200"/>
            <a:ext cx="7696200" cy="52258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l="25768" t="26042" r="27379" b="18750"/>
          <a:stretch>
            <a:fillRect/>
          </a:stretch>
        </p:blipFill>
        <p:spPr bwMode="auto">
          <a:xfrm>
            <a:off x="854733" y="685800"/>
            <a:ext cx="7434533" cy="49743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l="25768" t="19791" r="27380" b="18751"/>
          <a:stretch>
            <a:fillRect/>
          </a:stretch>
        </p:blipFill>
        <p:spPr bwMode="auto">
          <a:xfrm>
            <a:off x="571500" y="457200"/>
            <a:ext cx="8001000" cy="55448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a:bodyPr>
          <a:lstStyle/>
          <a:p>
            <a:r>
              <a:rPr lang="en-US" sz="2400" dirty="0">
                <a:latin typeface="+mn-lt"/>
              </a:rPr>
              <a:t>Data Frame below shows the algorithms used and the accuracy scores, CV scores and ROC score obtained</a:t>
            </a:r>
          </a:p>
        </p:txBody>
      </p:sp>
      <p:sp>
        <p:nvSpPr>
          <p:cNvPr id="5" name="Content Placeholder 4"/>
          <p:cNvSpPr>
            <a:spLocks noGrp="1"/>
          </p:cNvSpPr>
          <p:nvPr>
            <p:ph idx="1"/>
          </p:nvPr>
        </p:nvSpPr>
        <p:spPr/>
        <p:txBody>
          <a:bodyPr>
            <a:normAutofit fontScale="92500" lnSpcReduction="20000"/>
          </a:bodyPr>
          <a:lstStyle/>
          <a:p>
            <a:pPr algn="just">
              <a:buNone/>
            </a:pPr>
            <a:r>
              <a:rPr lang="en-US" sz="2000" dirty="0"/>
              <a:t>    </a:t>
            </a:r>
          </a:p>
          <a:p>
            <a:pPr algn="just">
              <a:buNone/>
            </a:pPr>
            <a:endParaRPr lang="en-US" sz="2000" dirty="0"/>
          </a:p>
          <a:p>
            <a:pPr algn="just">
              <a:buNone/>
            </a:pPr>
            <a:endParaRPr lang="en-US" sz="2000" dirty="0"/>
          </a:p>
          <a:p>
            <a:pPr algn="just">
              <a:buNone/>
            </a:pPr>
            <a:endParaRPr lang="en-US" sz="2000" dirty="0"/>
          </a:p>
          <a:p>
            <a:pPr algn="just">
              <a:buNone/>
            </a:pPr>
            <a:endParaRPr lang="en-US" sz="2000" dirty="0"/>
          </a:p>
          <a:p>
            <a:pPr algn="just">
              <a:buNone/>
            </a:pPr>
            <a:endParaRPr lang="en-US" sz="2000" dirty="0"/>
          </a:p>
          <a:p>
            <a:pPr algn="just">
              <a:buNone/>
            </a:pPr>
            <a:endParaRPr lang="en-US" sz="2000" dirty="0"/>
          </a:p>
          <a:p>
            <a:pPr algn="just">
              <a:buNone/>
            </a:pPr>
            <a:endParaRPr lang="en-US" sz="2000" dirty="0"/>
          </a:p>
          <a:p>
            <a:pPr algn="just">
              <a:buNone/>
            </a:pPr>
            <a:endParaRPr lang="en-US" sz="2000" dirty="0"/>
          </a:p>
          <a:p>
            <a:pPr algn="just">
              <a:buNone/>
            </a:pPr>
            <a:r>
              <a:rPr lang="en-US" sz="2000" dirty="0"/>
              <a:t>    By looking at various metrics we will choose Decision Tree Classifier as our best model and finalize it.</a:t>
            </a:r>
          </a:p>
        </p:txBody>
      </p:sp>
      <p:pic>
        <p:nvPicPr>
          <p:cNvPr id="6" name="Picture 5"/>
          <p:cNvPicPr/>
          <p:nvPr/>
        </p:nvPicPr>
        <p:blipFill>
          <a:blip r:embed="rId2"/>
          <a:srcRect l="16667" t="38462" r="47435" b="36182"/>
          <a:stretch>
            <a:fillRect/>
          </a:stretch>
        </p:blipFill>
        <p:spPr bwMode="auto">
          <a:xfrm>
            <a:off x="685800" y="2286000"/>
            <a:ext cx="6019800" cy="2362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using test data:</a:t>
            </a:r>
          </a:p>
        </p:txBody>
      </p:sp>
      <p:sp>
        <p:nvSpPr>
          <p:cNvPr id="3" name="Content Placeholder 2"/>
          <p:cNvSpPr>
            <a:spLocks noGrp="1"/>
          </p:cNvSpPr>
          <p:nvPr>
            <p:ph idx="1"/>
          </p:nvPr>
        </p:nvSpPr>
        <p:spPr/>
        <p:txBody>
          <a:bodyPr/>
          <a:lstStyle/>
          <a:p>
            <a:r>
              <a:rPr lang="en-US" dirty="0"/>
              <a:t>First we will perform all the pre-processing steps performed on train dataset and use </a:t>
            </a:r>
            <a:r>
              <a:rPr lang="en-US" dirty="0" err="1"/>
              <a:t>vectorizer</a:t>
            </a:r>
            <a:r>
              <a:rPr lang="en-US" dirty="0"/>
              <a:t> to convert comments to vectors.</a:t>
            </a:r>
          </a:p>
          <a:p>
            <a:r>
              <a:rPr lang="en-US" dirty="0"/>
              <a:t>Predict the values using selected model and save it to a </a:t>
            </a:r>
            <a:r>
              <a:rPr lang="en-US" dirty="0" err="1"/>
              <a:t>csv</a:t>
            </a:r>
            <a:r>
              <a:rPr lang="en-US" dirty="0"/>
              <a:t> file.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In the past few years, the cases related to social media hatred have increased exponentially. Social media is turning into a venomous pit for people.</a:t>
            </a:r>
          </a:p>
          <a:p>
            <a:r>
              <a:rPr lang="en-US" dirty="0"/>
              <a:t>The proliferation of social media enables people to express their opinions online but, at the same time, this has resulted in the emergence of conflict and making online environments uninviting for users.</a:t>
            </a:r>
          </a:p>
          <a:p>
            <a:r>
              <a:rPr lang="en-US" dirty="0"/>
              <a:t>The increase in cyber bullying cases can affect anyone mentally leading to depression, mental illness, self-hatred and suicidal thoughts.</a:t>
            </a:r>
          </a:p>
          <a:p>
            <a:r>
              <a:rPr lang="en-US" dirty="0"/>
              <a:t>Our goal here is to build a classification model using NLP techniques to classify comments as good/neutral or negative comments.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chor="t"/>
          <a:lstStyle/>
          <a:p>
            <a:r>
              <a:rPr lang="en-US" dirty="0"/>
              <a:t>Conclusions</a:t>
            </a:r>
          </a:p>
        </p:txBody>
      </p:sp>
      <p:sp>
        <p:nvSpPr>
          <p:cNvPr id="3" name="Content Placeholder 2"/>
          <p:cNvSpPr>
            <a:spLocks noGrp="1"/>
          </p:cNvSpPr>
          <p:nvPr>
            <p:ph idx="1"/>
          </p:nvPr>
        </p:nvSpPr>
        <p:spPr>
          <a:xfrm>
            <a:off x="457200" y="1981200"/>
            <a:ext cx="8229600" cy="4343400"/>
          </a:xfrm>
        </p:spPr>
        <p:txBody>
          <a:bodyPr anchor="ctr">
            <a:normAutofit fontScale="70000" lnSpcReduction="20000"/>
          </a:bodyPr>
          <a:lstStyle/>
          <a:p>
            <a:pPr algn="just">
              <a:buNone/>
            </a:pPr>
            <a:r>
              <a:rPr lang="en-US" b="1" dirty="0"/>
              <a:t>KEY FINDINGS AND CONCLUSIONS OF THE STUDY</a:t>
            </a:r>
            <a:r>
              <a:rPr lang="en-US" dirty="0"/>
              <a:t> </a:t>
            </a:r>
          </a:p>
          <a:p>
            <a:pPr>
              <a:lnSpc>
                <a:spcPct val="120000"/>
              </a:lnSpc>
              <a:buNone/>
            </a:pPr>
            <a:endParaRPr lang="en-US" sz="1200" dirty="0"/>
          </a:p>
          <a:p>
            <a:r>
              <a:rPr lang="en-US" dirty="0"/>
              <a:t>We have first loaded both test and train dataset and looked into it to check for null values, data types, dropping unnecessary columns </a:t>
            </a:r>
            <a:r>
              <a:rPr lang="en-US" dirty="0" err="1"/>
              <a:t>etc</a:t>
            </a:r>
            <a:r>
              <a:rPr lang="en-US" dirty="0"/>
              <a:t>,</a:t>
            </a:r>
          </a:p>
          <a:p>
            <a:endParaRPr lang="en-US" sz="800" dirty="0"/>
          </a:p>
          <a:p>
            <a:r>
              <a:rPr lang="en-US" dirty="0"/>
              <a:t>Exploratory Data Analysis is performed using visualizations to gain insights. We observe more of comments classified as malignant comments.</a:t>
            </a:r>
          </a:p>
          <a:p>
            <a:endParaRPr lang="en-US" sz="800" dirty="0"/>
          </a:p>
          <a:p>
            <a:r>
              <a:rPr lang="en-US" dirty="0"/>
              <a:t>We have used NLP to pre-process and clean data.  Since we had 6 labels to be predicted we introduced a new column ‘label’ which shows ‘1’ for good/neutral comments and ‘0’ for negative comments.</a:t>
            </a:r>
          </a:p>
          <a:p>
            <a:endParaRPr lang="en-US" sz="800" dirty="0"/>
          </a:p>
          <a:p>
            <a:r>
              <a:rPr lang="en-US" dirty="0"/>
              <a:t>We have used </a:t>
            </a:r>
            <a:r>
              <a:rPr lang="en-US" dirty="0" err="1"/>
              <a:t>Vectorizer</a:t>
            </a:r>
            <a:r>
              <a:rPr lang="en-US" dirty="0"/>
              <a:t> to convert comment tokens to numeric form. </a:t>
            </a:r>
          </a:p>
          <a:p>
            <a:endParaRPr lang="en-US" sz="800" dirty="0"/>
          </a:p>
          <a:p>
            <a:r>
              <a:rPr lang="en-US" dirty="0"/>
              <a:t>After considering the mentioned algorithms we concluded Decision Tree Model to be best model which gave an accuracy of 95.2%.</a:t>
            </a:r>
          </a:p>
          <a:p>
            <a:endParaRPr lang="en-US" sz="800" dirty="0"/>
          </a:p>
          <a:p>
            <a:r>
              <a:rPr lang="en-US" dirty="0"/>
              <a:t>We further used the model selected to predict ‘label’ for test dataset and saved it in </a:t>
            </a:r>
            <a:r>
              <a:rPr lang="en-US" dirty="0" err="1"/>
              <a:t>csv</a:t>
            </a:r>
            <a:r>
              <a:rPr lang="en-US" dirty="0"/>
              <a:t> file.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800600"/>
          </a:xfrm>
        </p:spPr>
        <p:txBody>
          <a:bodyPr anchor="ctr">
            <a:normAutofit fontScale="62500" lnSpcReduction="20000"/>
          </a:bodyPr>
          <a:lstStyle/>
          <a:p>
            <a:pPr algn="just">
              <a:buNone/>
            </a:pPr>
            <a:r>
              <a:rPr lang="en-US" b="1" dirty="0"/>
              <a:t>LEARNING OUTCOMES OF THE STUDY IN RESPECT OF DATA SCIENCE</a:t>
            </a:r>
          </a:p>
          <a:p>
            <a:pPr algn="just">
              <a:buNone/>
            </a:pPr>
            <a:endParaRPr lang="en-US" sz="1100" dirty="0"/>
          </a:p>
          <a:p>
            <a:r>
              <a:rPr lang="en-US" dirty="0"/>
              <a:t>After the completion of this project, we got an insight of how to preprocess the data and analyzing the data using Natural Language Processing techniques. We have used various NLP techniques to clean our data like Lemmatization, POS tagging, etc.</a:t>
            </a:r>
          </a:p>
          <a:p>
            <a:endParaRPr lang="en-US" sz="1100" dirty="0"/>
          </a:p>
          <a:p>
            <a:r>
              <a:rPr lang="en-US" dirty="0"/>
              <a:t>We were also able to learn to convert strings into vectors through </a:t>
            </a:r>
            <a:r>
              <a:rPr lang="en-US" dirty="0" err="1"/>
              <a:t>vectorizer</a:t>
            </a:r>
            <a:r>
              <a:rPr lang="en-US" dirty="0"/>
              <a:t>.</a:t>
            </a:r>
          </a:p>
          <a:p>
            <a:endParaRPr lang="en-US" dirty="0"/>
          </a:p>
          <a:p>
            <a:pPr algn="just">
              <a:buNone/>
            </a:pPr>
            <a:r>
              <a:rPr lang="en-US" b="1" dirty="0"/>
              <a:t>LIMITATIONS OF THIS WORK AND SCOPE FOR FUTURE WORK</a:t>
            </a:r>
          </a:p>
          <a:p>
            <a:pPr algn="just">
              <a:buNone/>
            </a:pPr>
            <a:endParaRPr lang="en-US" sz="1100" dirty="0"/>
          </a:p>
          <a:p>
            <a:r>
              <a:rPr lang="en-US" dirty="0"/>
              <a:t>Since the data keeps changing we cannot fully rely on this project in the distant future we need to update it with updating in data. </a:t>
            </a:r>
          </a:p>
          <a:p>
            <a:endParaRPr lang="en-US" sz="900" dirty="0"/>
          </a:p>
          <a:p>
            <a:r>
              <a:rPr lang="en-US" dirty="0"/>
              <a:t>Due to lack of high computational power it took a lot of time to predict scores for each algorithm. </a:t>
            </a:r>
          </a:p>
          <a:p>
            <a:endParaRPr lang="en-US" sz="900" dirty="0"/>
          </a:p>
          <a:p>
            <a:r>
              <a:rPr lang="en-US" dirty="0"/>
              <a:t>The Dataset here is imbalanced which may have caused a problem in scores obtained. </a:t>
            </a:r>
          </a:p>
          <a:p>
            <a:endParaRPr lang="en-US" sz="900" dirty="0"/>
          </a:p>
          <a:p>
            <a:r>
              <a:rPr lang="en-US" dirty="0"/>
              <a:t>This project is done with limited resources and can be made more efficient in future.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305800" cy="1752600"/>
          </a:xfrm>
        </p:spPr>
        <p:txBody>
          <a:bodyPr anchor="ctr">
            <a:normAutofit/>
          </a:bodyPr>
          <a:lstStyle/>
          <a:p>
            <a:pPr algn="ctr"/>
            <a:r>
              <a:rPr lang="en-US" sz="7200" i="1" dirty="0">
                <a:solidFill>
                  <a:srgbClr val="FF0000"/>
                </a:solidFill>
                <a:latin typeface="Algerian" pitchFamily="82"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44562"/>
          </a:xfrm>
        </p:spPr>
        <p:txBody>
          <a:bodyPr/>
          <a:lstStyle/>
          <a:p>
            <a:r>
              <a:rPr lang="en-US" dirty="0"/>
              <a:t>Data Set Description</a:t>
            </a:r>
          </a:p>
        </p:txBody>
      </p:sp>
      <p:sp>
        <p:nvSpPr>
          <p:cNvPr id="3" name="Content Placeholder 2"/>
          <p:cNvSpPr>
            <a:spLocks noGrp="1"/>
          </p:cNvSpPr>
          <p:nvPr>
            <p:ph idx="1"/>
          </p:nvPr>
        </p:nvSpPr>
        <p:spPr>
          <a:xfrm>
            <a:off x="457200" y="1828800"/>
            <a:ext cx="8229600" cy="4724400"/>
          </a:xfrm>
        </p:spPr>
        <p:txBody>
          <a:bodyPr>
            <a:normAutofit fontScale="92500" lnSpcReduction="20000"/>
          </a:bodyPr>
          <a:lstStyle/>
          <a:p>
            <a:pPr>
              <a:buNone/>
            </a:pPr>
            <a:r>
              <a:rPr lang="en-US" dirty="0"/>
              <a:t>Training dataset has 159000 samples and Test dataset has 153000 samples.</a:t>
            </a:r>
          </a:p>
          <a:p>
            <a:pPr>
              <a:buNone/>
            </a:pPr>
            <a:r>
              <a:rPr lang="en-US" dirty="0"/>
              <a:t>The data set includes:</a:t>
            </a:r>
          </a:p>
          <a:p>
            <a:pPr lvl="0"/>
            <a:r>
              <a:rPr lang="en-US" b="1" dirty="0"/>
              <a:t>Malignant: </a:t>
            </a:r>
            <a:r>
              <a:rPr lang="en-US" dirty="0"/>
              <a:t>It is the Label column, which includes values 0 and 1, denoting if the comment is malignant or not. </a:t>
            </a:r>
          </a:p>
          <a:p>
            <a:pPr lvl="0"/>
            <a:r>
              <a:rPr lang="en-US" b="1" dirty="0"/>
              <a:t>Highly Malignant:</a:t>
            </a:r>
            <a:r>
              <a:rPr lang="en-US" dirty="0"/>
              <a:t> It denotes comments that are highly malignant and hurtful.</a:t>
            </a:r>
          </a:p>
          <a:p>
            <a:pPr lvl="0"/>
            <a:r>
              <a:rPr lang="en-US" b="1" dirty="0"/>
              <a:t>Rude: </a:t>
            </a:r>
            <a:r>
              <a:rPr lang="en-US" dirty="0"/>
              <a:t>It denotes comments that are very rude and offensive.</a:t>
            </a:r>
          </a:p>
          <a:p>
            <a:pPr lvl="0"/>
            <a:r>
              <a:rPr lang="en-US" b="1" dirty="0"/>
              <a:t>Threat:</a:t>
            </a:r>
            <a:r>
              <a:rPr lang="en-US" dirty="0"/>
              <a:t> It contains indication of the comments that are giving any threat to someone. 	</a:t>
            </a:r>
          </a:p>
          <a:p>
            <a:pPr lvl="0"/>
            <a:r>
              <a:rPr lang="en-US" b="1" dirty="0"/>
              <a:t>Abuse:</a:t>
            </a:r>
            <a:r>
              <a:rPr lang="en-US" dirty="0"/>
              <a:t> It is for comments that are abusive in nature. </a:t>
            </a:r>
          </a:p>
          <a:p>
            <a:pPr lvl="0"/>
            <a:r>
              <a:rPr lang="en-US" b="1" dirty="0"/>
              <a:t>Loathe:</a:t>
            </a:r>
            <a:r>
              <a:rPr lang="en-US" dirty="0"/>
              <a:t> It describes the comments which are hateful and loathing in nature.  </a:t>
            </a:r>
          </a:p>
          <a:p>
            <a:pPr lvl="0"/>
            <a:r>
              <a:rPr lang="en-US" b="1" dirty="0" err="1"/>
              <a:t>ID:</a:t>
            </a:r>
            <a:r>
              <a:rPr lang="en-US" dirty="0" err="1"/>
              <a:t>It</a:t>
            </a:r>
            <a:r>
              <a:rPr lang="en-US" dirty="0"/>
              <a:t> includes unique Ids associated with each comment text given. </a:t>
            </a:r>
          </a:p>
          <a:p>
            <a:pPr lvl="0"/>
            <a:r>
              <a:rPr lang="en-US" b="1" dirty="0"/>
              <a:t>Comment text: </a:t>
            </a:r>
            <a:r>
              <a:rPr lang="en-US" dirty="0"/>
              <a:t>This column contains the comments extracted from various social media platforms.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25769" t="30209" r="23865" b="14583"/>
          <a:stretch>
            <a:fillRect/>
          </a:stretch>
        </p:blipFill>
        <p:spPr bwMode="auto">
          <a:xfrm>
            <a:off x="-5751" y="685800"/>
            <a:ext cx="9149751" cy="5867400"/>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2200"/>
            <a:ext cx="8229600" cy="3763963"/>
          </a:xfrm>
        </p:spPr>
        <p:txBody>
          <a:bodyPr anchor="ctr">
            <a:normAutofit lnSpcReduction="10000"/>
          </a:bodyPr>
          <a:lstStyle/>
          <a:p>
            <a:pPr algn="just" fontAlgn="base" latinLnBrk="1"/>
            <a:r>
              <a:rPr lang="en-US" sz="2000" dirty="0"/>
              <a:t>From the label counts and label distribution over comments we observe imbalanced data and among the negative comments least number of comments are classified as threat whereas, more number of comments are classified as malignant.</a:t>
            </a:r>
          </a:p>
          <a:p>
            <a:pPr algn="just" fontAlgn="base" latinLnBrk="1"/>
            <a:endParaRPr lang="en-US" sz="2000" dirty="0"/>
          </a:p>
          <a:p>
            <a:pPr algn="just" fontAlgn="base" latinLnBrk="1"/>
            <a:r>
              <a:rPr lang="en-US" sz="2000" dirty="0"/>
              <a:t>Percentage of good/neutral comments =  89.83%</a:t>
            </a:r>
          </a:p>
          <a:p>
            <a:pPr algn="just" fontAlgn="base" latinLnBrk="1">
              <a:buNone/>
            </a:pPr>
            <a:r>
              <a:rPr lang="en-US" sz="2000" dirty="0"/>
              <a:t>      Percentage of negative comments =  10.16%</a:t>
            </a:r>
          </a:p>
          <a:p>
            <a:pPr algn="just" fontAlgn="base" latinLnBrk="1"/>
            <a:endParaRPr lang="en-US" sz="2000" dirty="0"/>
          </a:p>
          <a:p>
            <a:pPr algn="just" fontAlgn="base" latinLnBrk="1"/>
            <a:r>
              <a:rPr lang="en-US" sz="2000" dirty="0"/>
              <a:t>Since there are 6 independent features whose value is to be predicted so we will introduce a new column in dataset as ‘</a:t>
            </a:r>
            <a:r>
              <a:rPr lang="en-US" sz="2000" b="1" dirty="0"/>
              <a:t>label</a:t>
            </a:r>
            <a:r>
              <a:rPr lang="en-US" sz="2000" dirty="0"/>
              <a:t>’ which indicates ‘</a:t>
            </a:r>
            <a:r>
              <a:rPr lang="en-US" sz="2000" b="1" dirty="0"/>
              <a:t>1</a:t>
            </a:r>
            <a:r>
              <a:rPr lang="en-US" sz="2000" dirty="0"/>
              <a:t>’ for good/neutral comments and ‘</a:t>
            </a:r>
            <a:r>
              <a:rPr lang="en-US" sz="2000" b="1" dirty="0"/>
              <a:t>0</a:t>
            </a:r>
            <a:r>
              <a:rPr lang="en-US" sz="2000" dirty="0"/>
              <a:t>’ for negative comments.</a:t>
            </a:r>
          </a:p>
          <a:p>
            <a:pPr algn="just" fontAlgn="base" latinLnBrk="1"/>
            <a:endParaRPr lang="en-US" sz="2000" dirty="0"/>
          </a:p>
          <a:p>
            <a:pPr algn="just"/>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a:solidFill>
            <a:schemeClr val="accent1">
              <a:lumMod val="20000"/>
              <a:lumOff val="80000"/>
            </a:schemeClr>
          </a:solidFill>
          <a:effectLst>
            <a:glow rad="63500">
              <a:schemeClr val="accent3">
                <a:satMod val="175000"/>
                <a:alpha val="40000"/>
              </a:schemeClr>
            </a:glow>
            <a:softEdge rad="127000"/>
          </a:effectLst>
        </p:spPr>
        <p:txBody>
          <a:bodyPr anchor="b">
            <a:noAutofit/>
          </a:bodyPr>
          <a:lstStyle/>
          <a:p>
            <a:pPr algn="l"/>
            <a:r>
              <a:rPr lang="en-US" sz="2400" u="sng" dirty="0">
                <a:solidFill>
                  <a:schemeClr val="accent6">
                    <a:lumMod val="50000"/>
                  </a:schemeClr>
                </a:solidFill>
              </a:rPr>
              <a:t>We have also observed most frequent words in positive and negative comments through word-cloud</a:t>
            </a:r>
            <a:br>
              <a:rPr lang="en-US" sz="2400" dirty="0">
                <a:solidFill>
                  <a:schemeClr val="accent6">
                    <a:lumMod val="50000"/>
                  </a:schemeClr>
                </a:solidFill>
              </a:rPr>
            </a:br>
            <a:endParaRPr lang="en-US" sz="2400" dirty="0">
              <a:solidFill>
                <a:schemeClr val="accent6">
                  <a:lumMod val="50000"/>
                </a:schemeClr>
              </a:solidFill>
            </a:endParaRPr>
          </a:p>
        </p:txBody>
      </p:sp>
      <p:pic>
        <p:nvPicPr>
          <p:cNvPr id="4" name="Content Placeholder 3"/>
          <p:cNvPicPr>
            <a:picLocks noGrp="1"/>
          </p:cNvPicPr>
          <p:nvPr>
            <p:ph idx="1"/>
          </p:nvPr>
        </p:nvPicPr>
        <p:blipFill>
          <a:blip r:embed="rId2"/>
          <a:srcRect l="23596" t="29344" r="40122" b="7977"/>
          <a:stretch>
            <a:fillRect/>
          </a:stretch>
        </p:blipFill>
        <p:spPr bwMode="auto">
          <a:xfrm>
            <a:off x="0" y="1066800"/>
            <a:ext cx="2819400" cy="2895600"/>
          </a:xfrm>
          <a:prstGeom prst="rect">
            <a:avLst/>
          </a:prstGeom>
          <a:noFill/>
          <a:ln w="9525">
            <a:noFill/>
            <a:miter lim="800000"/>
            <a:headEnd/>
            <a:tailEnd/>
          </a:ln>
        </p:spPr>
      </p:pic>
      <p:pic>
        <p:nvPicPr>
          <p:cNvPr id="5" name="Picture 4"/>
          <p:cNvPicPr/>
          <p:nvPr/>
        </p:nvPicPr>
        <p:blipFill>
          <a:blip r:embed="rId3"/>
          <a:srcRect l="22859" t="27066" r="39846" b="7977"/>
          <a:stretch>
            <a:fillRect/>
          </a:stretch>
        </p:blipFill>
        <p:spPr bwMode="auto">
          <a:xfrm>
            <a:off x="2895600" y="1066801"/>
            <a:ext cx="2971800" cy="2895600"/>
          </a:xfrm>
          <a:prstGeom prst="rect">
            <a:avLst/>
          </a:prstGeom>
          <a:noFill/>
          <a:ln w="9525">
            <a:noFill/>
            <a:miter lim="800000"/>
            <a:headEnd/>
            <a:tailEnd/>
          </a:ln>
        </p:spPr>
      </p:pic>
      <p:pic>
        <p:nvPicPr>
          <p:cNvPr id="6" name="Picture 5"/>
          <p:cNvPicPr/>
          <p:nvPr/>
        </p:nvPicPr>
        <p:blipFill>
          <a:blip r:embed="rId4"/>
          <a:srcRect l="22993" t="26211" r="41000" b="10256"/>
          <a:stretch>
            <a:fillRect/>
          </a:stretch>
        </p:blipFill>
        <p:spPr bwMode="auto">
          <a:xfrm>
            <a:off x="5867400" y="1066800"/>
            <a:ext cx="2895600" cy="2895600"/>
          </a:xfrm>
          <a:prstGeom prst="rect">
            <a:avLst/>
          </a:prstGeom>
          <a:noFill/>
          <a:ln w="9525">
            <a:noFill/>
            <a:miter lim="800000"/>
            <a:headEnd/>
            <a:tailEnd/>
          </a:ln>
        </p:spPr>
      </p:pic>
      <p:pic>
        <p:nvPicPr>
          <p:cNvPr id="7" name="Picture 6"/>
          <p:cNvPicPr/>
          <p:nvPr/>
        </p:nvPicPr>
        <p:blipFill>
          <a:blip r:embed="rId5"/>
          <a:srcRect l="23878" t="26210" r="40064" b="11681"/>
          <a:stretch>
            <a:fillRect/>
          </a:stretch>
        </p:blipFill>
        <p:spPr bwMode="auto">
          <a:xfrm>
            <a:off x="0" y="4114800"/>
            <a:ext cx="2971800" cy="2743200"/>
          </a:xfrm>
          <a:prstGeom prst="rect">
            <a:avLst/>
          </a:prstGeom>
          <a:noFill/>
          <a:ln w="9525">
            <a:noFill/>
            <a:miter lim="800000"/>
            <a:headEnd/>
            <a:tailEnd/>
          </a:ln>
        </p:spPr>
      </p:pic>
      <p:pic>
        <p:nvPicPr>
          <p:cNvPr id="8" name="Picture 7"/>
          <p:cNvPicPr/>
          <p:nvPr/>
        </p:nvPicPr>
        <p:blipFill>
          <a:blip r:embed="rId6"/>
          <a:srcRect l="23878" t="26211" r="40385" b="10256"/>
          <a:stretch>
            <a:fillRect/>
          </a:stretch>
        </p:blipFill>
        <p:spPr bwMode="auto">
          <a:xfrm>
            <a:off x="2971800" y="4057650"/>
            <a:ext cx="2819400" cy="2800350"/>
          </a:xfrm>
          <a:prstGeom prst="rect">
            <a:avLst/>
          </a:prstGeom>
          <a:noFill/>
          <a:ln w="9525">
            <a:noFill/>
            <a:miter lim="800000"/>
            <a:headEnd/>
            <a:tailEnd/>
          </a:ln>
        </p:spPr>
      </p:pic>
      <p:pic>
        <p:nvPicPr>
          <p:cNvPr id="9" name="Picture 8"/>
          <p:cNvPicPr/>
          <p:nvPr/>
        </p:nvPicPr>
        <p:blipFill>
          <a:blip r:embed="rId7"/>
          <a:srcRect l="22756" t="26496" r="39583" b="8262"/>
          <a:stretch>
            <a:fillRect/>
          </a:stretch>
        </p:blipFill>
        <p:spPr bwMode="auto">
          <a:xfrm>
            <a:off x="5715000" y="3962400"/>
            <a:ext cx="3200400" cy="2895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2800" u="sng" dirty="0"/>
              <a:t>Finding relations with help of correlation</a:t>
            </a:r>
            <a:endParaRPr lang="en-US" sz="2800" dirty="0"/>
          </a:p>
        </p:txBody>
      </p:sp>
      <p:sp>
        <p:nvSpPr>
          <p:cNvPr id="3" name="Content Placeholder 2"/>
          <p:cNvSpPr>
            <a:spLocks noGrp="1"/>
          </p:cNvSpPr>
          <p:nvPr>
            <p:ph idx="1"/>
          </p:nvPr>
        </p:nvSpPr>
        <p:spPr>
          <a:xfrm>
            <a:off x="457200" y="5638800"/>
            <a:ext cx="8229600" cy="1219200"/>
          </a:xfrm>
        </p:spPr>
        <p:txBody>
          <a:bodyPr>
            <a:normAutofit/>
          </a:bodyPr>
          <a:lstStyle/>
          <a:p>
            <a:r>
              <a:rPr lang="en-US" sz="1600" dirty="0"/>
              <a:t>We make following conclusions:</a:t>
            </a:r>
          </a:p>
          <a:p>
            <a:pPr lvl="0"/>
            <a:r>
              <a:rPr lang="en-US" sz="1600" dirty="0"/>
              <a:t>Highest correlation is observed between ‘rude’ and ‘abuse’.</a:t>
            </a:r>
          </a:p>
          <a:p>
            <a:pPr lvl="0"/>
            <a:r>
              <a:rPr lang="en-US" sz="1600" dirty="0"/>
              <a:t>Correlation observed here is both positive and negative</a:t>
            </a:r>
          </a:p>
          <a:p>
            <a:endParaRPr lang="en-US" dirty="0"/>
          </a:p>
        </p:txBody>
      </p:sp>
      <p:pic>
        <p:nvPicPr>
          <p:cNvPr id="4" name="Picture 3"/>
          <p:cNvPicPr/>
          <p:nvPr/>
        </p:nvPicPr>
        <p:blipFill>
          <a:blip r:embed="rId2"/>
          <a:srcRect l="18750" t="27350" r="36699" b="5983"/>
          <a:stretch>
            <a:fillRect/>
          </a:stretch>
        </p:blipFill>
        <p:spPr bwMode="auto">
          <a:xfrm>
            <a:off x="1371600" y="990600"/>
            <a:ext cx="6096000" cy="4724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041864"/>
          </a:xfrm>
        </p:spPr>
        <p:txBody>
          <a:bodyPr>
            <a:normAutofit/>
          </a:bodyPr>
          <a:lstStyle/>
          <a:p>
            <a:r>
              <a:rPr lang="en-US" dirty="0"/>
              <a:t>Data Pre-Processing</a:t>
            </a:r>
          </a:p>
        </p:txBody>
      </p:sp>
      <p:sp>
        <p:nvSpPr>
          <p:cNvPr id="3" name="Content Placeholder 2"/>
          <p:cNvSpPr>
            <a:spLocks noGrp="1"/>
          </p:cNvSpPr>
          <p:nvPr>
            <p:ph idx="1"/>
          </p:nvPr>
        </p:nvSpPr>
        <p:spPr>
          <a:xfrm>
            <a:off x="457200" y="1447800"/>
            <a:ext cx="8229600" cy="4678363"/>
          </a:xfrm>
        </p:spPr>
        <p:txBody>
          <a:bodyPr>
            <a:normAutofit/>
          </a:bodyPr>
          <a:lstStyle/>
          <a:p>
            <a:r>
              <a:rPr lang="en-US" dirty="0"/>
              <a:t>We have used data cleaning steps involved in NLP and modified data which is not in proper format.</a:t>
            </a:r>
            <a:endParaRPr lang="en-US" sz="2800" dirty="0"/>
          </a:p>
          <a:p>
            <a:pPr lvl="0"/>
            <a:r>
              <a:rPr lang="en-US" dirty="0"/>
              <a:t>First step is to remove unnecessary features like ’id’. </a:t>
            </a:r>
            <a:endParaRPr lang="en-US" sz="2800" dirty="0"/>
          </a:p>
          <a:p>
            <a:pPr lvl="0"/>
            <a:r>
              <a:rPr lang="en-US" dirty="0"/>
              <a:t>Next we have made a function to filter using POS tagging.</a:t>
            </a:r>
            <a:endParaRPr lang="en-US" sz="2800" dirty="0"/>
          </a:p>
          <a:p>
            <a:pPr lvl="0"/>
            <a:r>
              <a:rPr lang="en-US" dirty="0"/>
              <a:t>Created another function named “</a:t>
            </a:r>
            <a:r>
              <a:rPr lang="en-US" dirty="0" err="1"/>
              <a:t>Clean_data</a:t>
            </a:r>
            <a:r>
              <a:rPr lang="en-US" dirty="0"/>
              <a:t>” which involves :</a:t>
            </a:r>
            <a:endParaRPr lang="en-US" sz="2800" dirty="0"/>
          </a:p>
          <a:p>
            <a:pPr lvl="1"/>
            <a:r>
              <a:rPr lang="en-US" dirty="0"/>
              <a:t>Removing ‘\n’ or extra lines.</a:t>
            </a:r>
            <a:endParaRPr lang="en-US" sz="2400" dirty="0"/>
          </a:p>
          <a:p>
            <a:pPr lvl="1"/>
            <a:r>
              <a:rPr lang="en-US" dirty="0"/>
              <a:t>Removing numbers, HTML tags, websites, unwanted white spaces, etc.</a:t>
            </a:r>
            <a:endParaRPr lang="en-US" sz="2400" dirty="0"/>
          </a:p>
          <a:p>
            <a:pPr lvl="1"/>
            <a:r>
              <a:rPr lang="en-US" dirty="0"/>
              <a:t>Transforming text into lower case.</a:t>
            </a:r>
            <a:endParaRPr lang="en-US" sz="2400" dirty="0"/>
          </a:p>
          <a:p>
            <a:pPr lvl="1"/>
            <a:r>
              <a:rPr lang="en-US" dirty="0"/>
              <a:t>Removing remaining small and irrelevant tokens.</a:t>
            </a:r>
            <a:endParaRPr lang="en-US" sz="2400" dirty="0"/>
          </a:p>
          <a:p>
            <a:pPr lvl="1"/>
            <a:r>
              <a:rPr lang="en-US" dirty="0"/>
              <a:t>Lemmatizing words using </a:t>
            </a:r>
            <a:r>
              <a:rPr lang="en-US" dirty="0" err="1"/>
              <a:t>WordsNetLemmatizer</a:t>
            </a:r>
            <a:r>
              <a:rPr lang="en-US" dirty="0"/>
              <a:t>().</a:t>
            </a:r>
          </a:p>
          <a:p>
            <a:pPr lvl="1"/>
            <a:endParaRPr lang="en-US" sz="2400" dirty="0"/>
          </a:p>
          <a:p>
            <a:pPr marL="971550" lvl="1" indent="-514350">
              <a:buNone/>
            </a:pPr>
            <a:r>
              <a:rPr lang="en-US" sz="3200" dirty="0"/>
              <a:t>We can see the functions used in next slide.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l="19292" t="35917" r="54509" b="38998"/>
          <a:stretch>
            <a:fillRect/>
          </a:stretch>
        </p:blipFill>
        <p:spPr bwMode="auto">
          <a:xfrm>
            <a:off x="152400" y="0"/>
            <a:ext cx="3429000" cy="2209800"/>
          </a:xfrm>
          <a:prstGeom prst="rect">
            <a:avLst/>
          </a:prstGeom>
          <a:ln>
            <a:noFill/>
          </a:ln>
          <a:effectLst>
            <a:outerShdw blurRad="292100" dist="139700" dir="2700000" algn="tl" rotWithShape="0">
              <a:srgbClr val="333333">
                <a:alpha val="65000"/>
              </a:srgbClr>
            </a:outerShdw>
          </a:effectLst>
        </p:spPr>
      </p:pic>
      <p:pic>
        <p:nvPicPr>
          <p:cNvPr id="5" name="Picture 4"/>
          <p:cNvPicPr/>
          <p:nvPr/>
        </p:nvPicPr>
        <p:blipFill>
          <a:blip r:embed="rId3"/>
          <a:srcRect l="24705" t="25147" r="25641" b="6838"/>
          <a:stretch>
            <a:fillRect/>
          </a:stretch>
        </p:blipFill>
        <p:spPr bwMode="auto">
          <a:xfrm>
            <a:off x="2283101" y="1571780"/>
            <a:ext cx="5794099" cy="437182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252</TotalTime>
  <Words>947</Words>
  <Application>Microsoft Office PowerPoint</Application>
  <PresentationFormat>On-screen Show (4:3)</PresentationFormat>
  <Paragraphs>96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Algerian</vt:lpstr>
      <vt:lpstr>Calibri</vt:lpstr>
      <vt:lpstr>Calibri Light</vt:lpstr>
      <vt:lpstr>Retrospect</vt:lpstr>
      <vt:lpstr>Malignant Comment Classification Project</vt:lpstr>
      <vt:lpstr>Introduction</vt:lpstr>
      <vt:lpstr>Data Set Description</vt:lpstr>
      <vt:lpstr>PowerPoint Presentation</vt:lpstr>
      <vt:lpstr>PowerPoint Presentation</vt:lpstr>
      <vt:lpstr>We have also observed most frequent words in positive and negative comments through word-cloud </vt:lpstr>
      <vt:lpstr>Finding relations with help of correlation</vt:lpstr>
      <vt:lpstr>Data Pre-Processing</vt:lpstr>
      <vt:lpstr>PowerPoint Presentation</vt:lpstr>
      <vt:lpstr>Preparing Data for Model</vt:lpstr>
      <vt:lpstr>Model Building and Evaluation</vt:lpstr>
      <vt:lpstr>PowerPoint Presentation</vt:lpstr>
      <vt:lpstr>PowerPoint Presentation</vt:lpstr>
      <vt:lpstr>PowerPoint Presentation</vt:lpstr>
      <vt:lpstr>PowerPoint Presentation</vt:lpstr>
      <vt:lpstr>PowerPoint Presentation</vt:lpstr>
      <vt:lpstr>PowerPoint Presentation</vt:lpstr>
      <vt:lpstr>Data Frame below shows the algorithms used and the accuracy scores, CV scores and ROC score obtained</vt:lpstr>
      <vt:lpstr>Prediction using test data:</vt:lpstr>
      <vt:lpstr>Conclusions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Rajeev</dc:creator>
  <cp:lastModifiedBy>Iyappa Vema</cp:lastModifiedBy>
  <cp:revision>32</cp:revision>
  <dcterms:created xsi:type="dcterms:W3CDTF">2006-08-16T00:00:00Z</dcterms:created>
  <dcterms:modified xsi:type="dcterms:W3CDTF">2022-03-11T12:12:25Z</dcterms:modified>
</cp:coreProperties>
</file>