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82" d="100"/>
          <a:sy n="82" d="100"/>
        </p:scale>
        <p:origin x="143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5F2A6-705D-46A4-9448-26F34565F56C}" type="datetimeFigureOut">
              <a:rPr lang="en-US" smtClean="0"/>
              <a:pPr/>
              <a:t>2/19/2022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253BB4-C7C6-4EA2-8901-F850DE36784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253BB4-C7C6-4EA2-8901-F850DE36784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80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661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552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538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578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394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709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839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615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473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2/19/2022</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160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2/19/2022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243770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3162300"/>
            <a:ext cx="5791200" cy="762000"/>
          </a:xfrm>
        </p:spPr>
        <p:txBody>
          <a:bodyPr>
            <a:noAutofit/>
          </a:bodyPr>
          <a:lstStyle/>
          <a:p>
            <a:r>
              <a:rPr lang="en-US" sz="3200" b="1" dirty="0"/>
              <a:t>Housing: Price Prediction</a:t>
            </a:r>
            <a:br>
              <a:rPr lang="en-US" sz="3200" dirty="0"/>
            </a:br>
            <a:r>
              <a:rPr lang="en-US" sz="3200" b="1" dirty="0"/>
              <a:t> </a:t>
            </a:r>
            <a:endParaRPr lang="en-US" sz="3200" dirty="0"/>
          </a:p>
        </p:txBody>
      </p:sp>
      <p:sp>
        <p:nvSpPr>
          <p:cNvPr id="3" name="Subtitle 2"/>
          <p:cNvSpPr>
            <a:spLocks noGrp="1"/>
          </p:cNvSpPr>
          <p:nvPr>
            <p:ph type="subTitle" idx="1"/>
          </p:nvPr>
        </p:nvSpPr>
        <p:spPr>
          <a:xfrm>
            <a:off x="1371600" y="4724400"/>
            <a:ext cx="6400800" cy="1752600"/>
          </a:xfrm>
        </p:spPr>
        <p:txBody>
          <a:bodyPr>
            <a:normAutofit/>
          </a:bodyPr>
          <a:lstStyle/>
          <a:p>
            <a:r>
              <a:rPr lang="en-US" b="1" dirty="0"/>
              <a:t> </a:t>
            </a:r>
            <a:br>
              <a:rPr lang="en-US" dirty="0"/>
            </a:br>
            <a:r>
              <a:rPr lang="en-US" dirty="0">
                <a:solidFill>
                  <a:schemeClr val="tx1"/>
                </a:solidFill>
              </a:rPr>
              <a:t>Submitted by:</a:t>
            </a:r>
            <a:br>
              <a:rPr lang="en-US" dirty="0">
                <a:solidFill>
                  <a:schemeClr val="tx1"/>
                </a:solidFill>
              </a:rPr>
            </a:br>
            <a:r>
              <a:rPr lang="en-US" dirty="0">
                <a:solidFill>
                  <a:schemeClr val="tx1"/>
                </a:solidFill>
              </a:rPr>
              <a:t>Shravani Natakala</a:t>
            </a:r>
            <a:br>
              <a:rPr lang="en-US" dirty="0">
                <a:solidFill>
                  <a:schemeClr val="tx1"/>
                </a:solidFill>
              </a:rPr>
            </a:br>
            <a:endParaRPr lang="en-US" dirty="0">
              <a:solidFill>
                <a:schemeClr val="tx1"/>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28600"/>
            <a:ext cx="3505199" cy="28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 (1).jpg"/>
          <p:cNvPicPr>
            <a:picLocks noChangeAspect="1"/>
          </p:cNvPicPr>
          <p:nvPr/>
        </p:nvPicPr>
        <p:blipFill>
          <a:blip r:embed="rId2"/>
          <a:stretch>
            <a:fillRect/>
          </a:stretch>
        </p:blipFill>
        <p:spPr>
          <a:xfrm>
            <a:off x="-5892" y="0"/>
            <a:ext cx="9155782" cy="6857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1391654"/>
            <a:ext cx="6571343" cy="462101"/>
          </a:xfrm>
        </p:spPr>
        <p:txBody>
          <a:bodyPr>
            <a:normAutofit fontScale="90000"/>
          </a:bodyPr>
          <a:lstStyle/>
          <a:p>
            <a:r>
              <a:rPr lang="en-US" dirty="0"/>
              <a:t>Introduction</a:t>
            </a:r>
          </a:p>
        </p:txBody>
      </p:sp>
      <p:sp>
        <p:nvSpPr>
          <p:cNvPr id="3" name="Content Placeholder 2"/>
          <p:cNvSpPr>
            <a:spLocks noGrp="1"/>
          </p:cNvSpPr>
          <p:nvPr>
            <p:ph idx="1"/>
          </p:nvPr>
        </p:nvSpPr>
        <p:spPr/>
        <p:txBody>
          <a:bodyPr>
            <a:normAutofit fontScale="77500" lnSpcReduction="20000"/>
          </a:bodyPr>
          <a:lstStyle/>
          <a:p>
            <a:r>
              <a:rPr lang="en-US" sz="2600" dirty="0"/>
              <a:t>Surprise housing is a US-based housing company which wants to enter Australian housing market. It wants to understand the pricing dynamics of new market so that they can manipulate the strategies and concentrate on the areas that will yield high returns.</a:t>
            </a:r>
          </a:p>
          <a:p>
            <a:pPr>
              <a:buNone/>
            </a:pPr>
            <a:endParaRPr lang="en-US" sz="2600" dirty="0"/>
          </a:p>
          <a:p>
            <a:r>
              <a:rPr lang="en-US" sz="2600" dirty="0"/>
              <a:t>This project involves Analyzing of data and drawing conclusions about how features effect house price. Further we have build a machine learning model to predict Sale prices of house.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1391654"/>
            <a:ext cx="6571343" cy="462101"/>
          </a:xfrm>
        </p:spPr>
        <p:txBody>
          <a:bodyPr>
            <a:normAutofit fontScale="90000"/>
          </a:bodyPr>
          <a:lstStyle/>
          <a:p>
            <a:r>
              <a:rPr lang="en-US" dirty="0"/>
              <a:t>Steps PERFORMED:</a:t>
            </a:r>
          </a:p>
        </p:txBody>
      </p:sp>
      <p:sp>
        <p:nvSpPr>
          <p:cNvPr id="3" name="Content Placeholder 2"/>
          <p:cNvSpPr>
            <a:spLocks noGrp="1"/>
          </p:cNvSpPr>
          <p:nvPr>
            <p:ph idx="1"/>
          </p:nvPr>
        </p:nvSpPr>
        <p:spPr/>
        <p:txBody>
          <a:bodyPr>
            <a:normAutofit fontScale="55000" lnSpcReduction="20000"/>
          </a:bodyPr>
          <a:lstStyle/>
          <a:p>
            <a:pPr lvl="0"/>
            <a:r>
              <a:rPr lang="en-US" sz="2800" dirty="0"/>
              <a:t>Data Analytics done by deeply looking into statistical description of data and visualizing distribution of each feature.</a:t>
            </a:r>
          </a:p>
          <a:p>
            <a:pPr lvl="0"/>
            <a:endParaRPr lang="en-US" sz="2800" dirty="0"/>
          </a:p>
          <a:p>
            <a:pPr lvl="0"/>
            <a:r>
              <a:rPr lang="en-US" sz="2800" dirty="0" err="1"/>
              <a:t>Bivariate</a:t>
            </a:r>
            <a:r>
              <a:rPr lang="en-US" sz="2800" dirty="0"/>
              <a:t> analysis also done to determine relationship of each feature with target variable.</a:t>
            </a:r>
          </a:p>
          <a:p>
            <a:pPr lvl="0"/>
            <a:endParaRPr lang="en-US" sz="2800" dirty="0"/>
          </a:p>
          <a:p>
            <a:pPr lvl="0"/>
            <a:r>
              <a:rPr lang="en-US" sz="2800" dirty="0"/>
              <a:t>Since data consists of null values the conclusions made from EDA are used to fill those missing data.</a:t>
            </a:r>
          </a:p>
          <a:p>
            <a:pPr lvl="0"/>
            <a:endParaRPr lang="en-US" sz="2800" dirty="0"/>
          </a:p>
          <a:p>
            <a:pPr lvl="0"/>
            <a:r>
              <a:rPr lang="en-US" sz="2800" dirty="0"/>
              <a:t>Data pre-processing involves filling all the missing data with appropriate values and encoding all object type variables.</a:t>
            </a:r>
          </a:p>
          <a:p>
            <a:pPr>
              <a:buNone/>
            </a:pP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1391654"/>
            <a:ext cx="6571343" cy="462101"/>
          </a:xfrm>
        </p:spPr>
        <p:txBody>
          <a:bodyPr>
            <a:normAutofit fontScale="90000"/>
          </a:bodyPr>
          <a:lstStyle/>
          <a:p>
            <a:r>
              <a:rPr lang="en-US" dirty="0"/>
              <a:t>Steps PERFORMED(Contd.):</a:t>
            </a:r>
          </a:p>
        </p:txBody>
      </p:sp>
      <p:sp>
        <p:nvSpPr>
          <p:cNvPr id="3" name="Content Placeholder 2"/>
          <p:cNvSpPr>
            <a:spLocks noGrp="1"/>
          </p:cNvSpPr>
          <p:nvPr>
            <p:ph idx="1"/>
          </p:nvPr>
        </p:nvSpPr>
        <p:spPr/>
        <p:txBody>
          <a:bodyPr>
            <a:noAutofit/>
          </a:bodyPr>
          <a:lstStyle/>
          <a:p>
            <a:pPr lvl="0"/>
            <a:r>
              <a:rPr lang="en-US" sz="2400" dirty="0"/>
              <a:t>Data cleaning done by removing certain features which have too little impact on target variable and also have outliers. Further dealt with </a:t>
            </a:r>
            <a:r>
              <a:rPr lang="en-US" sz="2400" dirty="0" err="1"/>
              <a:t>skewness</a:t>
            </a:r>
            <a:r>
              <a:rPr lang="en-US" sz="2400" dirty="0"/>
              <a:t> using various transformation techniques.</a:t>
            </a:r>
          </a:p>
          <a:p>
            <a:pPr lvl="0"/>
            <a:endParaRPr lang="en-US" sz="2400" dirty="0"/>
          </a:p>
          <a:p>
            <a:pPr lvl="0"/>
            <a:r>
              <a:rPr lang="en-US" sz="2400" dirty="0"/>
              <a:t>Building of model and using various metrics to determine best model. </a:t>
            </a:r>
          </a:p>
          <a:p>
            <a:pPr lvl="0"/>
            <a:endParaRPr lang="en-US" sz="2400" dirty="0"/>
          </a:p>
          <a:p>
            <a:pPr lvl="0"/>
            <a:r>
              <a:rPr lang="en-US" sz="2400" dirty="0"/>
              <a:t>Tuning model to make it more efficient.</a:t>
            </a:r>
          </a:p>
          <a:p>
            <a:pPr lvl="0"/>
            <a:endParaRPr lang="en-US" sz="2000" dirty="0"/>
          </a:p>
          <a:p>
            <a:pPr lvl="0"/>
            <a:r>
              <a:rPr lang="en-US" sz="2400" dirty="0"/>
              <a:t>Further performing all the date processing in test data and predicting prices using model build.</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1).png"/>
          <p:cNvPicPr>
            <a:picLocks noChangeAspect="1"/>
          </p:cNvPicPr>
          <p:nvPr/>
        </p:nvPicPr>
        <p:blipFill>
          <a:blip r:embed="rId2">
            <a:duotone>
              <a:schemeClr val="bg2">
                <a:shade val="45000"/>
                <a:satMod val="135000"/>
              </a:schemeClr>
              <a:prstClr val="white"/>
            </a:duotone>
          </a:blip>
          <a:stretch>
            <a:fillRect/>
          </a:stretch>
        </p:blipFill>
        <p:spPr>
          <a:xfrm>
            <a:off x="5867400" y="2217039"/>
            <a:ext cx="3048000" cy="3048000"/>
          </a:xfrm>
          <a:prstGeom prst="rect">
            <a:avLst/>
          </a:prstGeom>
        </p:spPr>
      </p:pic>
      <p:sp>
        <p:nvSpPr>
          <p:cNvPr id="2" name="Title 1"/>
          <p:cNvSpPr>
            <a:spLocks noGrp="1"/>
          </p:cNvSpPr>
          <p:nvPr>
            <p:ph type="title"/>
          </p:nvPr>
        </p:nvSpPr>
        <p:spPr>
          <a:xfrm>
            <a:off x="1443491" y="1391654"/>
            <a:ext cx="6571343" cy="462101"/>
          </a:xfrm>
        </p:spPr>
        <p:txBody>
          <a:bodyPr>
            <a:normAutofit fontScale="90000"/>
          </a:bodyPr>
          <a:lstStyle/>
          <a:p>
            <a:r>
              <a:rPr lang="en-US" dirty="0"/>
              <a:t>Machine Learning Model</a:t>
            </a:r>
          </a:p>
        </p:txBody>
      </p:sp>
      <p:sp>
        <p:nvSpPr>
          <p:cNvPr id="3" name="Content Placeholder 2"/>
          <p:cNvSpPr>
            <a:spLocks noGrp="1"/>
          </p:cNvSpPr>
          <p:nvPr>
            <p:ph idx="1"/>
          </p:nvPr>
        </p:nvSpPr>
        <p:spPr/>
        <p:txBody>
          <a:bodyPr>
            <a:normAutofit fontScale="47500" lnSpcReduction="20000"/>
          </a:bodyPr>
          <a:lstStyle/>
          <a:p>
            <a:pPr>
              <a:buNone/>
            </a:pPr>
            <a:r>
              <a:rPr lang="en-US" sz="3000" dirty="0"/>
              <a:t>Algorithms used are:</a:t>
            </a:r>
          </a:p>
          <a:p>
            <a:pPr>
              <a:buNone/>
            </a:pPr>
            <a:endParaRPr lang="en-US" sz="1000" dirty="0"/>
          </a:p>
          <a:p>
            <a:pPr lvl="0"/>
            <a:r>
              <a:rPr lang="en-US" sz="2800" dirty="0"/>
              <a:t>Linear Regression </a:t>
            </a:r>
          </a:p>
          <a:p>
            <a:pPr lvl="0"/>
            <a:endParaRPr lang="en-US" sz="2800" dirty="0"/>
          </a:p>
          <a:p>
            <a:pPr lvl="0"/>
            <a:r>
              <a:rPr lang="en-US" sz="2800" dirty="0"/>
              <a:t>Model regularization using Lasso CV </a:t>
            </a:r>
          </a:p>
          <a:p>
            <a:pPr lvl="0"/>
            <a:endParaRPr lang="en-US" sz="2800" dirty="0"/>
          </a:p>
          <a:p>
            <a:pPr lvl="0"/>
            <a:r>
              <a:rPr lang="en-US" sz="2800" dirty="0"/>
              <a:t>Decision Tree Regression</a:t>
            </a:r>
          </a:p>
          <a:p>
            <a:pPr lvl="0"/>
            <a:endParaRPr lang="en-US" sz="2800" dirty="0"/>
          </a:p>
          <a:p>
            <a:pPr lvl="0"/>
            <a:r>
              <a:rPr lang="en-US" sz="2800" dirty="0" err="1"/>
              <a:t>KNeighbor</a:t>
            </a:r>
            <a:r>
              <a:rPr lang="en-US" sz="2800" dirty="0"/>
              <a:t> Regression</a:t>
            </a:r>
          </a:p>
          <a:p>
            <a:pPr lvl="0"/>
            <a:endParaRPr lang="en-US" sz="2800" dirty="0"/>
          </a:p>
          <a:p>
            <a:pPr lvl="0"/>
            <a:r>
              <a:rPr lang="en-US" sz="2800" dirty="0"/>
              <a:t>Random Forest Regression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92500" lnSpcReduction="10000"/>
          </a:bodyPr>
          <a:lstStyle/>
          <a:p>
            <a:endParaRPr lang="en-US" sz="2400" b="1" dirty="0"/>
          </a:p>
          <a:p>
            <a:r>
              <a:rPr lang="en-US" sz="2400" b="1" dirty="0"/>
              <a:t>Linear Regression:</a:t>
            </a:r>
            <a:r>
              <a:rPr lang="en-US" sz="2400" dirty="0"/>
              <a:t>  R2 Score = 84%</a:t>
            </a:r>
          </a:p>
          <a:p>
            <a:pPr>
              <a:buNone/>
            </a:pPr>
            <a:r>
              <a:rPr lang="en-US" sz="2400" dirty="0"/>
              <a:t> 				 CV Score = 67.49%</a:t>
            </a:r>
          </a:p>
          <a:p>
            <a:pPr>
              <a:buNone/>
            </a:pPr>
            <a:endParaRPr lang="en-US" sz="800" dirty="0"/>
          </a:p>
          <a:p>
            <a:r>
              <a:rPr lang="en-US" sz="2400" b="1" dirty="0"/>
              <a:t>Lasso CV:</a:t>
            </a:r>
            <a:r>
              <a:rPr lang="en-US" sz="2400" dirty="0"/>
              <a:t> R2 Score = 84.36%</a:t>
            </a:r>
          </a:p>
          <a:p>
            <a:pPr>
              <a:buNone/>
            </a:pPr>
            <a:r>
              <a:rPr lang="en-US" sz="2400" dirty="0"/>
              <a:t>	     	           CV Score = 68.62%</a:t>
            </a:r>
          </a:p>
          <a:p>
            <a:pPr>
              <a:buNone/>
            </a:pPr>
            <a:endParaRPr lang="en-US" sz="800" dirty="0"/>
          </a:p>
          <a:p>
            <a:r>
              <a:rPr lang="en-US" sz="2400" b="1" dirty="0" err="1"/>
              <a:t>KNeighbor</a:t>
            </a:r>
            <a:r>
              <a:rPr lang="en-US" sz="2400" b="1" dirty="0"/>
              <a:t> Regression : </a:t>
            </a:r>
            <a:r>
              <a:rPr lang="en-US" sz="2400" dirty="0"/>
              <a:t>R2 Score =75.73%</a:t>
            </a:r>
          </a:p>
          <a:p>
            <a:pPr>
              <a:buNone/>
            </a:pPr>
            <a:r>
              <a:rPr lang="en-US" sz="2400" dirty="0"/>
              <a:t>				         CV Score = 70.23%</a:t>
            </a:r>
          </a:p>
          <a:p>
            <a:pPr>
              <a:buNone/>
            </a:pPr>
            <a:endParaRPr lang="en-US" sz="800" dirty="0"/>
          </a:p>
          <a:p>
            <a:r>
              <a:rPr lang="en-US" sz="2400" b="1" dirty="0"/>
              <a:t>Decision Tree Regression:</a:t>
            </a:r>
            <a:r>
              <a:rPr lang="en-US" sz="2400" dirty="0"/>
              <a:t> R2 Score = 75.99%</a:t>
            </a:r>
          </a:p>
          <a:p>
            <a:pPr>
              <a:buNone/>
            </a:pPr>
            <a:r>
              <a:rPr lang="en-US" sz="2400" dirty="0"/>
              <a:t>					CV Score = 74.17%</a:t>
            </a:r>
          </a:p>
          <a:p>
            <a:pPr>
              <a:buNone/>
            </a:pPr>
            <a:endParaRPr lang="en-US" sz="800" dirty="0"/>
          </a:p>
          <a:p>
            <a:r>
              <a:rPr lang="en-US" sz="2400" b="1" dirty="0"/>
              <a:t>Random Forest Regression:</a:t>
            </a:r>
            <a:r>
              <a:rPr lang="en-US" sz="2400" dirty="0"/>
              <a:t> R2 Score = 85.94%</a:t>
            </a:r>
          </a:p>
          <a:p>
            <a:pPr>
              <a:buNone/>
            </a:pPr>
            <a:r>
              <a:rPr lang="en-US" sz="2400" dirty="0"/>
              <a:t>					    CV Score = 83.80%</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76800"/>
          </a:xfrm>
        </p:spPr>
        <p:txBody>
          <a:bodyPr>
            <a:normAutofit/>
          </a:bodyPr>
          <a:lstStyle/>
          <a:p>
            <a:pPr>
              <a:buNone/>
            </a:pPr>
            <a:r>
              <a:rPr lang="en-US" dirty="0"/>
              <a:t>We will choose random forest regression model as our best model. </a:t>
            </a:r>
          </a:p>
          <a:p>
            <a:pPr>
              <a:buNone/>
            </a:pPr>
            <a:endParaRPr lang="en-US" dirty="0"/>
          </a:p>
          <a:p>
            <a:pPr>
              <a:buNone/>
            </a:pPr>
            <a:r>
              <a:rPr lang="en-US" dirty="0"/>
              <a:t>   After parametric tuning of random forest model using Grid Search CV we get an accuracy of  88.16%.</a:t>
            </a:r>
          </a:p>
          <a:p>
            <a:pPr>
              <a:buNone/>
            </a:pPr>
            <a:endParaRPr lang="en-US" dirty="0"/>
          </a:p>
          <a:p>
            <a:pPr>
              <a:buNone/>
            </a:pPr>
            <a:r>
              <a:rPr lang="en-US" dirty="0"/>
              <a:t>    In the last step we have loaded the test data and performed all the processing and cleaning done in training set to predict the prices of house and saved that predicted prices in a </a:t>
            </a:r>
            <a:r>
              <a:rPr lang="en-US" dirty="0" err="1"/>
              <a:t>csv</a:t>
            </a:r>
            <a:r>
              <a:rPr lang="en-US" dirty="0"/>
              <a:t> file.</a:t>
            </a:r>
          </a:p>
          <a:p>
            <a:pPr>
              <a:buNone/>
            </a:pPr>
            <a:endParaRPr lang="en-US" dirty="0"/>
          </a:p>
        </p:txBody>
      </p:sp>
      <p:sp>
        <p:nvSpPr>
          <p:cNvPr id="2" name="TextBox 1">
            <a:extLst>
              <a:ext uri="{FF2B5EF4-FFF2-40B4-BE49-F238E27FC236}">
                <a16:creationId xmlns:a16="http://schemas.microsoft.com/office/drawing/2014/main" id="{C3A57153-3575-44B9-BE5A-C7CA7D5AB5DE}"/>
              </a:ext>
            </a:extLst>
          </p:cNvPr>
          <p:cNvSpPr txBox="1"/>
          <p:nvPr/>
        </p:nvSpPr>
        <p:spPr>
          <a:xfrm>
            <a:off x="1371600" y="1352166"/>
            <a:ext cx="2108269" cy="369332"/>
          </a:xfrm>
          <a:prstGeom prst="rect">
            <a:avLst/>
          </a:prstGeom>
          <a:noFill/>
        </p:spPr>
        <p:txBody>
          <a:bodyPr wrap="none" rtlCol="0">
            <a:spAutoFit/>
          </a:bodyPr>
          <a:lstStyle/>
          <a:p>
            <a:r>
              <a:rPr lang="en-US" b="1" dirty="0"/>
              <a:t>Model Evaluation: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1391654"/>
            <a:ext cx="6571343" cy="462101"/>
          </a:xfrm>
        </p:spPr>
        <p:txBody>
          <a:bodyPr>
            <a:normAutofit fontScale="90000"/>
          </a:bodyPr>
          <a:lstStyle/>
          <a:p>
            <a:r>
              <a:rPr lang="en-US" dirty="0"/>
              <a:t>Conclusion</a:t>
            </a:r>
          </a:p>
        </p:txBody>
      </p:sp>
      <p:sp>
        <p:nvSpPr>
          <p:cNvPr id="3" name="Content Placeholder 2"/>
          <p:cNvSpPr>
            <a:spLocks noGrp="1"/>
          </p:cNvSpPr>
          <p:nvPr>
            <p:ph idx="1"/>
          </p:nvPr>
        </p:nvSpPr>
        <p:spPr/>
        <p:txBody>
          <a:bodyPr>
            <a:normAutofit fontScale="70000" lnSpcReduction="20000"/>
          </a:bodyPr>
          <a:lstStyle/>
          <a:p>
            <a:r>
              <a:rPr lang="en-US" dirty="0"/>
              <a:t>Features strongly influencing the Sale Price of houses are:</a:t>
            </a:r>
          </a:p>
          <a:p>
            <a:pPr>
              <a:buNone/>
            </a:pPr>
            <a:r>
              <a:rPr lang="en-US" dirty="0"/>
              <a:t>     Overall Quality, Ground Living Area, Garage Cars, Garage Area, Total Basement Area, 1</a:t>
            </a:r>
            <a:r>
              <a:rPr lang="en-US" baseline="30000" dirty="0"/>
              <a:t>st</a:t>
            </a:r>
            <a:r>
              <a:rPr lang="en-US" dirty="0"/>
              <a:t> Floor Area, Full Bathrooms, Total Rooms above Ground, Year Built, Year Remodeled (if done), Masonry Veneer Area, Fireplaces, Garage Type, Garage Finished or not, Kitchen Quality, Basement Quality and Exterior Material Quality.</a:t>
            </a:r>
          </a:p>
          <a:p>
            <a:pPr>
              <a:buNone/>
            </a:pPr>
            <a:endParaRPr lang="en-US" dirty="0"/>
          </a:p>
          <a:p>
            <a:r>
              <a:rPr lang="en-US" dirty="0"/>
              <a:t> We have also  deleted a few features which somehow where not  contributing to our model. They are:</a:t>
            </a:r>
          </a:p>
          <a:p>
            <a:pPr>
              <a:buNone/>
            </a:pPr>
            <a:r>
              <a:rPr lang="en-US" dirty="0"/>
              <a:t>      Basement Half Bathroom, Enclosed Porch Area, 3 Season Porch Area, Screen Porch Area, Pool Area, Masonry Veneer Type, Basement Finished Area Type 2, Utilities,  Id and Miscellaneous feature Value</a:t>
            </a:r>
          </a:p>
          <a:p>
            <a:pPr>
              <a:buNone/>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The model build gives an accuracy of 88.16% in predicting the price.</a:t>
            </a:r>
          </a:p>
          <a:p>
            <a:endParaRPr lang="en-US" dirty="0"/>
          </a:p>
          <a:p>
            <a:r>
              <a:rPr lang="en-US" dirty="0"/>
              <a:t>This project helped me to learn how to deal with missing data</a:t>
            </a:r>
          </a:p>
          <a:p>
            <a:endParaRPr lang="en-US" dirty="0"/>
          </a:p>
          <a:p>
            <a:r>
              <a:rPr lang="en-US" dirty="0"/>
              <a:t>Since there was no information on null values so we made an assumption that missing data means missing feature. Therefore, we cannot fully rely on this project in the distant future we need to update it with updating in data.</a:t>
            </a:r>
          </a:p>
          <a:p>
            <a:endParaRPr lang="en-US" dirty="0"/>
          </a:p>
          <a:p>
            <a:pPr>
              <a:buNone/>
            </a:pPr>
            <a:r>
              <a:rPr lang="en-US" dirty="0"/>
              <a:t> </a:t>
            </a:r>
          </a:p>
          <a:p>
            <a:endParaRPr lang="en-US" dirty="0"/>
          </a:p>
        </p:txBody>
      </p:sp>
      <p:sp>
        <p:nvSpPr>
          <p:cNvPr id="4" name="Title 1">
            <a:extLst>
              <a:ext uri="{FF2B5EF4-FFF2-40B4-BE49-F238E27FC236}">
                <a16:creationId xmlns:a16="http://schemas.microsoft.com/office/drawing/2014/main" id="{EB17D6DA-D965-49AE-9EA7-C3261C6ABC46}"/>
              </a:ext>
            </a:extLst>
          </p:cNvPr>
          <p:cNvSpPr>
            <a:spLocks noGrp="1"/>
          </p:cNvSpPr>
          <p:nvPr>
            <p:ph type="title"/>
          </p:nvPr>
        </p:nvSpPr>
        <p:spPr>
          <a:xfrm>
            <a:off x="1443491" y="1391654"/>
            <a:ext cx="6571343" cy="462101"/>
          </a:xfrm>
        </p:spPr>
        <p:txBody>
          <a:bodyPr>
            <a:normAutofit fontScale="90000"/>
          </a:bodyPr>
          <a:lstStyle/>
          <a:p>
            <a:r>
              <a:rPr lang="en-US" dirty="0"/>
              <a:t>Conclusion</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309</TotalTime>
  <Words>623</Words>
  <Application>Microsoft Office PowerPoint</Application>
  <PresentationFormat>On-screen Show (4:3)</PresentationFormat>
  <Paragraphs>70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Housing: Price Prediction  </vt:lpstr>
      <vt:lpstr>Introduction</vt:lpstr>
      <vt:lpstr>Steps PERFORMED:</vt:lpstr>
      <vt:lpstr>Steps PERFORMED(Contd.):</vt:lpstr>
      <vt:lpstr>Machine Learning Model</vt:lpstr>
      <vt:lpstr>PowerPoint Presentation</vt:lpstr>
      <vt:lpstr>PowerPoint Presentation</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Rajeev</dc:creator>
  <cp:lastModifiedBy>Iyappa Vema</cp:lastModifiedBy>
  <cp:revision>21</cp:revision>
  <dcterms:created xsi:type="dcterms:W3CDTF">2006-08-16T00:00:00Z</dcterms:created>
  <dcterms:modified xsi:type="dcterms:W3CDTF">2022-02-19T16:53:29Z</dcterms:modified>
</cp:coreProperties>
</file>