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5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1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5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7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95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Flight Price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054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Submitted by:</a:t>
            </a:r>
          </a:p>
          <a:p>
            <a:r>
              <a:rPr lang="en-US" dirty="0">
                <a:solidFill>
                  <a:schemeClr val="tx1"/>
                </a:solidFill>
              </a:rPr>
              <a:t>Shravani Natakala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449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4038600" cy="3687763"/>
          </a:xfrm>
        </p:spPr>
        <p:txBody>
          <a:bodyPr/>
          <a:lstStyle/>
          <a:p>
            <a:r>
              <a:rPr lang="en-US" sz="2200" dirty="0"/>
              <a:t>Next we have introduced two more columns as “</a:t>
            </a:r>
            <a:r>
              <a:rPr lang="en-US" sz="2200" dirty="0" err="1"/>
              <a:t>Number_of_days</a:t>
            </a:r>
            <a:r>
              <a:rPr lang="en-US" sz="2200" dirty="0"/>
              <a:t>” giving the ticket price number of days before the flight service and “</a:t>
            </a:r>
            <a:r>
              <a:rPr lang="en-US" sz="2200" dirty="0" err="1"/>
              <a:t>Total_duration</a:t>
            </a:r>
            <a:r>
              <a:rPr lang="en-US" sz="2200" dirty="0"/>
              <a:t>” giving total time of service.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506" t="31055" r="40545" b="23921"/>
          <a:stretch>
            <a:fillRect/>
          </a:stretch>
        </p:blipFill>
        <p:spPr bwMode="auto">
          <a:xfrm>
            <a:off x="4953000" y="3048000"/>
            <a:ext cx="342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4038600" cy="3962400"/>
          </a:xfrm>
        </p:spPr>
        <p:txBody>
          <a:bodyPr>
            <a:normAutofit fontScale="92500"/>
          </a:bodyPr>
          <a:lstStyle/>
          <a:p>
            <a:pPr lvl="0"/>
            <a:r>
              <a:rPr lang="en-US" sz="2200" dirty="0"/>
              <a:t>Encoding variables with object data type: We have encoded “Stops” manually and used </a:t>
            </a:r>
            <a:r>
              <a:rPr lang="en-US" sz="2200" dirty="0" err="1"/>
              <a:t>LabelEncoder</a:t>
            </a:r>
            <a:r>
              <a:rPr lang="en-US" sz="2200" dirty="0"/>
              <a:t> for other variables</a:t>
            </a:r>
            <a:r>
              <a:rPr lang="en-US" dirty="0"/>
              <a:t>.</a:t>
            </a:r>
            <a:endParaRPr lang="en-US" sz="2200" dirty="0"/>
          </a:p>
          <a:p>
            <a:r>
              <a:rPr lang="en-US" sz="2200" dirty="0"/>
              <a:t>We also observed outliers and </a:t>
            </a:r>
            <a:r>
              <a:rPr lang="en-US" sz="2200" dirty="0" err="1"/>
              <a:t>skewness</a:t>
            </a:r>
            <a:r>
              <a:rPr lang="en-US" sz="2200" dirty="0"/>
              <a:t> in data for which we used z-score method and log transformation to deal with it. In this process we faces a data loss of 2.5%.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5988" t="55208" r="24249" b="18750"/>
          <a:stretch>
            <a:fillRect/>
          </a:stretch>
        </p:blipFill>
        <p:spPr bwMode="auto">
          <a:xfrm>
            <a:off x="4495800" y="2362200"/>
            <a:ext cx="4343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DATA FOR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Making our Data ready for model Building phase we will first separate target variable from other features. Then use </a:t>
            </a:r>
            <a:r>
              <a:rPr lang="en-US" sz="2400" dirty="0" err="1"/>
              <a:t>StandardScaler</a:t>
            </a:r>
            <a:r>
              <a:rPr lang="en-US" sz="2400" dirty="0"/>
              <a:t> to scale data and use </a:t>
            </a:r>
            <a:r>
              <a:rPr lang="en-US" sz="2400" dirty="0" err="1"/>
              <a:t>train_test_split</a:t>
            </a:r>
            <a:r>
              <a:rPr lang="en-US" sz="2400" dirty="0"/>
              <a:t> to split data into train and test to make it ready for model.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train_test_split</a:t>
            </a:r>
            <a:r>
              <a:rPr lang="en-US" sz="2400" dirty="0"/>
              <a:t> we found the best random state by running a loop on linear regression and checking for best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BUILDING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Algorithms used are:</a:t>
            </a:r>
          </a:p>
          <a:p>
            <a:pPr>
              <a:buNone/>
            </a:pPr>
            <a:endParaRPr lang="en-US" sz="1200" dirty="0"/>
          </a:p>
          <a:p>
            <a:pPr lvl="0"/>
            <a:r>
              <a:rPr lang="en-US" sz="2800" dirty="0"/>
              <a:t>Linear Regression</a:t>
            </a:r>
          </a:p>
          <a:p>
            <a:pPr lvl="0"/>
            <a:r>
              <a:rPr lang="en-US" sz="2800" dirty="0"/>
              <a:t>Decision Tree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KNN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Random Forest </a:t>
            </a:r>
            <a:r>
              <a:rPr lang="en-US" sz="2800" dirty="0" err="1"/>
              <a:t>Regressor</a:t>
            </a:r>
            <a:endParaRPr lang="en-US" sz="2800" dirty="0"/>
          </a:p>
          <a:p>
            <a:pPr lvl="0"/>
            <a:r>
              <a:rPr lang="en-US" sz="2800" dirty="0"/>
              <a:t>Gradient Boosting </a:t>
            </a:r>
            <a:r>
              <a:rPr lang="en-US" sz="2800" dirty="0" err="1"/>
              <a:t>Regressor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3426" t="20833" r="31479" b="12500"/>
          <a:stretch>
            <a:fillRect/>
          </a:stretch>
        </p:blipFill>
        <p:spPr bwMode="auto">
          <a:xfrm>
            <a:off x="2895600" y="2286000"/>
            <a:ext cx="5105400" cy="4243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23426" t="23958" r="35578" b="15625"/>
          <a:stretch>
            <a:fillRect/>
          </a:stretch>
        </p:blipFill>
        <p:spPr bwMode="auto">
          <a:xfrm>
            <a:off x="3124200" y="2362200"/>
            <a:ext cx="5105400" cy="42301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4012" t="35417" r="33821" b="23958"/>
          <a:stretch>
            <a:fillRect/>
          </a:stretch>
        </p:blipFill>
        <p:spPr bwMode="auto">
          <a:xfrm>
            <a:off x="2133600" y="2895600"/>
            <a:ext cx="61722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Best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4038600" cy="3962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/>
              <a:t>     After running the loop we get a </a:t>
            </a:r>
            <a:r>
              <a:rPr lang="en-US" sz="2400" dirty="0" err="1"/>
              <a:t>dataframe</a:t>
            </a:r>
            <a:r>
              <a:rPr lang="en-US" sz="2400" dirty="0"/>
              <a:t> showing each model and scores obtained from it.</a:t>
            </a:r>
          </a:p>
          <a:p>
            <a:pPr>
              <a:buNone/>
            </a:pPr>
            <a:r>
              <a:rPr lang="en-US" sz="2400" dirty="0"/>
              <a:t>     Looking the various metrics we conclude “</a:t>
            </a:r>
            <a:r>
              <a:rPr lang="en-US" sz="2400" b="1" dirty="0"/>
              <a:t>Random Forest Model</a:t>
            </a:r>
            <a:r>
              <a:rPr lang="en-US" sz="2400" dirty="0"/>
              <a:t>” as our best model and hence we will now tune our model.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987" t="46154" r="43910" b="33333"/>
          <a:stretch>
            <a:fillRect/>
          </a:stretch>
        </p:blipFill>
        <p:spPr bwMode="auto">
          <a:xfrm>
            <a:off x="4648200" y="2514600"/>
            <a:ext cx="4038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AFFE4-D622-498F-8F8D-46A01D8B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010400" cy="3396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7AD92-2B0B-42E3-BC09-A52DCC7707CF}"/>
              </a:ext>
            </a:extLst>
          </p:cNvPr>
          <p:cNvSpPr txBox="1"/>
          <p:nvPr/>
        </p:nvSpPr>
        <p:spPr>
          <a:xfrm>
            <a:off x="990600" y="6019800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prediction gives 84.53% accuracy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49580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6200" dirty="0"/>
              <a:t>First, we collected data on flight ticket prices from “yatra.com”, it was done by using Web scraping. The framework used for web scraping was Selenium. </a:t>
            </a:r>
          </a:p>
          <a:p>
            <a:endParaRPr lang="en-US" sz="6200" dirty="0"/>
          </a:p>
          <a:p>
            <a:r>
              <a:rPr lang="en-US" sz="6200" dirty="0"/>
              <a:t>Then the scrapped data was saved in a </a:t>
            </a:r>
            <a:r>
              <a:rPr lang="en-US" sz="6200" dirty="0" err="1"/>
              <a:t>csv</a:t>
            </a:r>
            <a:r>
              <a:rPr lang="en-US" sz="6200" dirty="0"/>
              <a:t> file to use it for modeling purpose.</a:t>
            </a:r>
          </a:p>
          <a:p>
            <a:endParaRPr lang="en-US" sz="6200" dirty="0"/>
          </a:p>
          <a:p>
            <a:r>
              <a:rPr lang="en-US" sz="6200" dirty="0"/>
              <a:t>From the extensive EDA performed in this project we observed: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 Flights from Bangalore and Jammu have higher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Flights with longer route i.e. high number of stops have high prices.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Also, prices of flight in next month are high as compared to those in coming months.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6200" dirty="0"/>
              <a:t>From the given data we can also conclude that </a:t>
            </a:r>
            <a:r>
              <a:rPr lang="en-US" sz="6200" dirty="0" err="1"/>
              <a:t>AirIndia</a:t>
            </a:r>
            <a:r>
              <a:rPr lang="en-US" sz="6200" dirty="0"/>
              <a:t> and </a:t>
            </a:r>
            <a:r>
              <a:rPr lang="en-US" sz="6200" dirty="0" err="1"/>
              <a:t>vistara</a:t>
            </a:r>
            <a:r>
              <a:rPr lang="en-US" sz="6200" dirty="0"/>
              <a:t> flights are expensive as compared to other flights.</a:t>
            </a:r>
          </a:p>
          <a:p>
            <a:pPr marL="514350" indent="-514350">
              <a:buNone/>
            </a:pPr>
            <a:endParaRPr lang="en-US" sz="6200" dirty="0"/>
          </a:p>
          <a:p>
            <a:r>
              <a:rPr lang="en-US" sz="6200" dirty="0"/>
              <a:t>The model build after hyper-parametric tuning gives an accuracy for 84.53%</a:t>
            </a:r>
          </a:p>
          <a:p>
            <a:endParaRPr lang="en-US" sz="6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Anyone who has booked a flight ticket knows how unexpectedly the prices vary. The cheapest available ticket on a given flight gets more and less expensive over time</a:t>
            </a:r>
          </a:p>
          <a:p>
            <a:endParaRPr lang="en-US" dirty="0"/>
          </a:p>
          <a:p>
            <a:r>
              <a:rPr lang="en-US" dirty="0"/>
              <a:t>In first phase we have to collect data of flights ticket from online websites. Here data is collected from “www.yatra.com” website using Selenium technique.</a:t>
            </a:r>
          </a:p>
          <a:p>
            <a:endParaRPr lang="en-US" dirty="0"/>
          </a:p>
          <a:p>
            <a:r>
              <a:rPr lang="en-US" dirty="0"/>
              <a:t>Our goal is to build a regression model to predict price of flight ticket.</a:t>
            </a:r>
          </a:p>
          <a:p>
            <a:endParaRPr lang="en-US" dirty="0"/>
          </a:p>
          <a:p>
            <a:r>
              <a:rPr lang="en-US" dirty="0"/>
              <a:t>We have also performed the EDA to gain insights of the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After the completion of this project, we got an insight of how to collect data, pre-processing the data, analyzing the data and building a model. It helped me to gain conclusions from graphs. Also it helped me in exploring multiple algorithms and metrics to get the best output.</a:t>
            </a:r>
          </a:p>
          <a:p>
            <a:endParaRPr lang="en-US" dirty="0"/>
          </a:p>
          <a:p>
            <a:r>
              <a:rPr lang="en-US" dirty="0"/>
              <a:t>Since the data keeps changing we cannot fully rely on this project in the distant future we need to update it with </a:t>
            </a:r>
            <a:r>
              <a:rPr lang="en-US" dirty="0" err="1"/>
              <a:t>updation</a:t>
            </a:r>
            <a:r>
              <a:rPr lang="en-US" dirty="0"/>
              <a:t> in data</a:t>
            </a:r>
          </a:p>
          <a:p>
            <a:endParaRPr lang="en-US" dirty="0"/>
          </a:p>
          <a:p>
            <a:r>
              <a:rPr lang="en-US" dirty="0"/>
              <a:t>Also the scrapping of data took a lot of time as there was no such detail mentioned on fetching data. Random sources and destinations are used to pick up data.</a:t>
            </a:r>
          </a:p>
          <a:p>
            <a:endParaRPr lang="en-US" dirty="0"/>
          </a:p>
          <a:p>
            <a:r>
              <a:rPr lang="en-US" dirty="0"/>
              <a:t>This project is done with limited resources and can be made more efficient in future..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/>
              <a:t> Features</a:t>
            </a:r>
            <a:r>
              <a:rPr lang="en-US" sz="4200" dirty="0"/>
              <a:t>: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Name</a:t>
            </a:r>
            <a:r>
              <a:rPr lang="en-US" sz="4200" dirty="0"/>
              <a:t>: name of Airline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Date</a:t>
            </a:r>
            <a:r>
              <a:rPr lang="en-US" sz="4200" dirty="0"/>
              <a:t>: date of journey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Departure:</a:t>
            </a:r>
            <a:r>
              <a:rPr lang="en-US" sz="4200" dirty="0"/>
              <a:t> time of departure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Arrival:</a:t>
            </a:r>
            <a:r>
              <a:rPr lang="en-US" sz="4200" dirty="0"/>
              <a:t> time of arrival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Source:</a:t>
            </a:r>
            <a:r>
              <a:rPr lang="en-US" sz="4200" dirty="0"/>
              <a:t> the source from which service begins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Destination</a:t>
            </a:r>
            <a:r>
              <a:rPr lang="en-US" sz="4200" dirty="0"/>
              <a:t>: the destination where service ends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Stops:</a:t>
            </a:r>
            <a:r>
              <a:rPr lang="en-US" sz="4200" dirty="0"/>
              <a:t> total number of stops between source and destination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Duration</a:t>
            </a:r>
            <a:r>
              <a:rPr lang="en-US" sz="4200" dirty="0"/>
              <a:t>: total duration of flight</a:t>
            </a:r>
          </a:p>
          <a:p>
            <a:pPr>
              <a:lnSpc>
                <a:spcPct val="170000"/>
              </a:lnSpc>
            </a:pPr>
            <a:r>
              <a:rPr lang="en-US" sz="4200" b="1" dirty="0"/>
              <a:t>Price:</a:t>
            </a:r>
            <a:r>
              <a:rPr lang="en-US" sz="4200" dirty="0"/>
              <a:t> Price of flight ticket</a:t>
            </a:r>
          </a:p>
          <a:p>
            <a:pPr>
              <a:lnSpc>
                <a:spcPct val="170000"/>
              </a:lnSpc>
              <a:buNone/>
            </a:pPr>
            <a:r>
              <a:rPr lang="en-US" sz="4200" dirty="0"/>
              <a:t>The dataset has no null values.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26354" t="34375" r="43778" b="23958"/>
          <a:stretch>
            <a:fillRect/>
          </a:stretch>
        </p:blipFill>
        <p:spPr bwMode="auto">
          <a:xfrm>
            <a:off x="449424" y="2667000"/>
            <a:ext cx="3886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1143000"/>
          </a:xfrm>
        </p:spPr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25988" t="30208" r="43558" b="23958"/>
          <a:stretch>
            <a:fillRect/>
          </a:stretch>
        </p:blipFill>
        <p:spPr bwMode="auto">
          <a:xfrm>
            <a:off x="4350327" y="2743200"/>
            <a:ext cx="44126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6354" t="33333" r="33821" b="23958"/>
          <a:stretch>
            <a:fillRect/>
          </a:stretch>
        </p:blipFill>
        <p:spPr bwMode="auto">
          <a:xfrm>
            <a:off x="304800" y="3124200"/>
            <a:ext cx="4114800" cy="2480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 l="26574" t="33333" r="35944" b="25000"/>
          <a:stretch>
            <a:fillRect/>
          </a:stretch>
        </p:blipFill>
        <p:spPr bwMode="auto">
          <a:xfrm>
            <a:off x="4568890" y="3124200"/>
            <a:ext cx="402336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26354" t="25000" r="44363" b="12500"/>
          <a:stretch>
            <a:fillRect/>
          </a:stretch>
        </p:blipFill>
        <p:spPr bwMode="auto">
          <a:xfrm>
            <a:off x="304800" y="2286000"/>
            <a:ext cx="4114800" cy="341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 l="26574" t="41667" r="50586" b="10417"/>
          <a:stretch>
            <a:fillRect/>
          </a:stretch>
        </p:blipFill>
        <p:spPr bwMode="auto">
          <a:xfrm>
            <a:off x="4648200" y="2286000"/>
            <a:ext cx="3733800" cy="308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2590800"/>
            <a:ext cx="2306660" cy="3530600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First we will clean price column by removing ‘,’ and changing it’s data type to ‘</a:t>
            </a:r>
            <a:r>
              <a:rPr lang="en-US" sz="2200" dirty="0" err="1"/>
              <a:t>int</a:t>
            </a:r>
            <a:r>
              <a:rPr lang="en-US" sz="2200" dirty="0"/>
              <a:t>’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0199" r="48558" b="16889"/>
          <a:stretch>
            <a:fillRect/>
          </a:stretch>
        </p:blipFill>
        <p:spPr bwMode="auto">
          <a:xfrm>
            <a:off x="762000" y="2590800"/>
            <a:ext cx="5257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73" y="2209800"/>
            <a:ext cx="8229600" cy="2438400"/>
          </a:xfrm>
        </p:spPr>
        <p:txBody>
          <a:bodyPr>
            <a:normAutofit/>
          </a:bodyPr>
          <a:lstStyle/>
          <a:p>
            <a:r>
              <a:rPr lang="en-US" sz="2200" dirty="0"/>
              <a:t>Next we have removed unnecessary columns and cleaned data in “Arrival”, “Departure”, “Duration” and “Date” and derived new features from each given feature. I have first formed a new data frame and then done all the processing.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026" t="30199" r="45148" b="5983"/>
          <a:stretch>
            <a:fillRect/>
          </a:stretch>
        </p:blipFill>
        <p:spPr bwMode="auto">
          <a:xfrm>
            <a:off x="381000" y="4191000"/>
            <a:ext cx="3886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346" t="31909" r="51153" b="17664"/>
          <a:stretch>
            <a:fillRect/>
          </a:stretch>
        </p:blipFill>
        <p:spPr bwMode="auto">
          <a:xfrm>
            <a:off x="4572000" y="4191000"/>
            <a:ext cx="434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4114800" cy="376396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200" dirty="0"/>
              <a:t>After executing the above lines of code we will get 8 new columns </a:t>
            </a:r>
            <a:r>
              <a:rPr lang="en-US" sz="2200" dirty="0" err="1"/>
              <a:t>Dep_time_hours</a:t>
            </a:r>
            <a:r>
              <a:rPr lang="en-US" sz="2200" dirty="0"/>
              <a:t>, </a:t>
            </a:r>
            <a:r>
              <a:rPr lang="en-US" sz="2200" dirty="0" err="1"/>
              <a:t>Dep_time_min</a:t>
            </a:r>
            <a:r>
              <a:rPr lang="en-US" sz="2200" dirty="0"/>
              <a:t>,  </a:t>
            </a:r>
            <a:r>
              <a:rPr lang="en-US" sz="2200" dirty="0" err="1"/>
              <a:t>Duration_hours</a:t>
            </a:r>
            <a:r>
              <a:rPr lang="en-US" sz="2200" dirty="0"/>
              <a:t>, </a:t>
            </a:r>
            <a:r>
              <a:rPr lang="en-US" sz="2200" dirty="0" err="1"/>
              <a:t>Duration_min</a:t>
            </a:r>
            <a:r>
              <a:rPr lang="en-US" sz="2200" dirty="0"/>
              <a:t>, </a:t>
            </a:r>
            <a:r>
              <a:rPr lang="en-US" sz="2200" dirty="0" err="1"/>
              <a:t>Arrival_time_hours</a:t>
            </a:r>
            <a:r>
              <a:rPr lang="en-US" sz="2200" dirty="0"/>
              <a:t>, </a:t>
            </a:r>
            <a:r>
              <a:rPr lang="en-US" sz="2200" dirty="0" err="1"/>
              <a:t>Arrival_time_min</a:t>
            </a:r>
            <a:r>
              <a:rPr lang="en-US" sz="2200" dirty="0"/>
              <a:t>, day and month. Each feature now has integer data type. Since all the </a:t>
            </a:r>
            <a:r>
              <a:rPr lang="en-US" sz="2200" dirty="0" err="1"/>
              <a:t>usefull</a:t>
            </a:r>
            <a:r>
              <a:rPr lang="en-US" sz="2200" dirty="0"/>
              <a:t> information is now extracted we can drop previous columns.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 l="16186" t="37607" r="9936" b="31624"/>
          <a:stretch>
            <a:fillRect/>
          </a:stretch>
        </p:blipFill>
        <p:spPr bwMode="auto">
          <a:xfrm>
            <a:off x="4572000" y="2743200"/>
            <a:ext cx="411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</TotalTime>
  <Words>813</Words>
  <Application>Microsoft Office PowerPoint</Application>
  <PresentationFormat>On-screen Show (4:3)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 Boardroom</vt:lpstr>
      <vt:lpstr>Flight Price Prediction</vt:lpstr>
      <vt:lpstr>Introduction</vt:lpstr>
      <vt:lpstr>Data Set Description</vt:lpstr>
      <vt:lpstr>Data Visualizations</vt:lpstr>
      <vt:lpstr>PowerPoint Presentation</vt:lpstr>
      <vt:lpstr>PowerPoint Presentation</vt:lpstr>
      <vt:lpstr>Data Pre-Processing</vt:lpstr>
      <vt:lpstr>PowerPoint Presentation</vt:lpstr>
      <vt:lpstr>PowerPoint Presentation</vt:lpstr>
      <vt:lpstr>PowerPoint Presentation</vt:lpstr>
      <vt:lpstr>PowerPoint Presentation</vt:lpstr>
      <vt:lpstr>PREPARING DATA FOR MODEL</vt:lpstr>
      <vt:lpstr>MODEL BUILDING AND EVALUATION</vt:lpstr>
      <vt:lpstr>PowerPoint Presentation</vt:lpstr>
      <vt:lpstr>PowerPoint Presentation</vt:lpstr>
      <vt:lpstr>PowerPoint Presentation</vt:lpstr>
      <vt:lpstr>Choosing Best Model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Price Prediction Project</dc:title>
  <dc:creator>Rajeev</dc:creator>
  <cp:lastModifiedBy>Iyappa Vema</cp:lastModifiedBy>
  <cp:revision>22</cp:revision>
  <dcterms:created xsi:type="dcterms:W3CDTF">2006-08-16T00:00:00Z</dcterms:created>
  <dcterms:modified xsi:type="dcterms:W3CDTF">2022-01-30T13:11:05Z</dcterms:modified>
</cp:coreProperties>
</file>