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8" r:id="rId2"/>
    <p:sldId id="367" r:id="rId3"/>
    <p:sldId id="265" r:id="rId4"/>
    <p:sldId id="506" r:id="rId5"/>
    <p:sldId id="435" r:id="rId6"/>
    <p:sldId id="484" r:id="rId7"/>
    <p:sldId id="491" r:id="rId8"/>
    <p:sldId id="494" r:id="rId9"/>
    <p:sldId id="493" r:id="rId10"/>
    <p:sldId id="495" r:id="rId11"/>
    <p:sldId id="498" r:id="rId12"/>
    <p:sldId id="496" r:id="rId13"/>
    <p:sldId id="505" r:id="rId14"/>
    <p:sldId id="500" r:id="rId15"/>
    <p:sldId id="501" r:id="rId16"/>
    <p:sldId id="503" r:id="rId17"/>
    <p:sldId id="504" r:id="rId18"/>
    <p:sldId id="499" r:id="rId19"/>
    <p:sldId id="497" r:id="rId20"/>
    <p:sldId id="485" r:id="rId21"/>
    <p:sldId id="507" r:id="rId22"/>
    <p:sldId id="488" r:id="rId23"/>
    <p:sldId id="489" r:id="rId24"/>
    <p:sldId id="490" r:id="rId25"/>
    <p:sldId id="274" r:id="rId26"/>
    <p:sldId id="270" r:id="rId27"/>
    <p:sldId id="276" r:id="rId28"/>
    <p:sldId id="277" r:id="rId29"/>
    <p:sldId id="279" r:id="rId30"/>
    <p:sldId id="492" r:id="rId31"/>
    <p:sldId id="428" r:id="rId32"/>
    <p:sldId id="387" r:id="rId33"/>
    <p:sldId id="2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itham Yaish" initials="HY" lastIdx="4" clrIdx="0">
    <p:extLst>
      <p:ext uri="{19B8F6BF-5375-455C-9EA6-DF929625EA0E}">
        <p15:presenceInfo xmlns:p15="http://schemas.microsoft.com/office/powerpoint/2012/main" userId="S::HaithamYaish@uowdubai.ac.ae::8bb84251-bc77-46f2-b67c-ea196586d0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350"/>
    <a:srgbClr val="FF3300"/>
    <a:srgbClr val="0C2032"/>
    <a:srgbClr val="FF9F89"/>
    <a:srgbClr val="112B43"/>
    <a:srgbClr val="0D2031"/>
    <a:srgbClr val="123B8C"/>
    <a:srgbClr val="FFE1E1"/>
    <a:srgbClr val="1546A7"/>
    <a:srgbClr val="3B3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3690" autoAdjust="0"/>
  </p:normalViewPr>
  <p:slideViewPr>
    <p:cSldViewPr snapToGrid="0">
      <p:cViewPr>
        <p:scale>
          <a:sx n="100" d="100"/>
          <a:sy n="100" d="100"/>
        </p:scale>
        <p:origin x="1062" y="3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09C9D4-865C-47AA-A685-C1620E9CDE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933220-DCBD-46B0-9CFE-D4CD91F867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3A7066-FEB4-4242-AD10-486A0185707A}" type="datetimeFigureOut">
              <a:rPr lang="en-US" smtClean="0"/>
              <a:t>1/5/2025</a:t>
            </a:fld>
            <a:endParaRPr lang="en-US"/>
          </a:p>
        </p:txBody>
      </p:sp>
      <p:sp>
        <p:nvSpPr>
          <p:cNvPr id="4" name="Footer Placeholder 3">
            <a:extLst>
              <a:ext uri="{FF2B5EF4-FFF2-40B4-BE49-F238E27FC236}">
                <a16:creationId xmlns:a16="http://schemas.microsoft.com/office/drawing/2014/main" id="{DBB2FCA6-335E-4767-BB99-19BE92246D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00951-2044-45A6-A3AA-8096AA0458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9B6681-F045-4823-832C-C7EFD8E6D109}" type="slidenum">
              <a:rPr lang="en-US" smtClean="0"/>
              <a:t>‹#›</a:t>
            </a:fld>
            <a:endParaRPr lang="en-US"/>
          </a:p>
        </p:txBody>
      </p:sp>
    </p:spTree>
    <p:extLst>
      <p:ext uri="{BB962C8B-B14F-4D97-AF65-F5344CB8AC3E}">
        <p14:creationId xmlns:p14="http://schemas.microsoft.com/office/powerpoint/2010/main" val="1818417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4B914-4785-4CBD-9DCF-CC29B8D082C1}"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F4557-C931-48EB-BE1A-090657F3EE50}" type="slidenum">
              <a:rPr lang="en-US" smtClean="0"/>
              <a:t>‹#›</a:t>
            </a:fld>
            <a:endParaRPr lang="en-US"/>
          </a:p>
        </p:txBody>
      </p:sp>
    </p:spTree>
    <p:extLst>
      <p:ext uri="{BB962C8B-B14F-4D97-AF65-F5344CB8AC3E}">
        <p14:creationId xmlns:p14="http://schemas.microsoft.com/office/powerpoint/2010/main" val="4186868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B8F4557-C931-48EB-BE1A-090657F3EE50}" type="slidenum">
              <a:rPr lang="en-US" smtClean="0"/>
              <a:t>32</a:t>
            </a:fld>
            <a:endParaRPr lang="en-US"/>
          </a:p>
        </p:txBody>
      </p:sp>
    </p:spTree>
    <p:extLst>
      <p:ext uri="{BB962C8B-B14F-4D97-AF65-F5344CB8AC3E}">
        <p14:creationId xmlns:p14="http://schemas.microsoft.com/office/powerpoint/2010/main" val="47677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423940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134928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88EB43F-5CE4-874A-B8EE-E9C78D8CE93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1997" y="-18473"/>
            <a:ext cx="12223999" cy="6876473"/>
          </a:xfrm>
          <a:prstGeom prst="rect">
            <a:avLst/>
          </a:prstGeom>
        </p:spPr>
      </p:pic>
      <p:sp>
        <p:nvSpPr>
          <p:cNvPr id="8" name="Rectangle 7">
            <a:extLst>
              <a:ext uri="{FF2B5EF4-FFF2-40B4-BE49-F238E27FC236}">
                <a16:creationId xmlns:a16="http://schemas.microsoft.com/office/drawing/2014/main" id="{A7B3DCF1-CE6A-6447-8597-5C4271E1F0F6}"/>
              </a:ext>
            </a:extLst>
          </p:cNvPr>
          <p:cNvSpPr/>
          <p:nvPr userDrawn="1"/>
        </p:nvSpPr>
        <p:spPr>
          <a:xfrm>
            <a:off x="-31997" y="5562000"/>
            <a:ext cx="12224000" cy="864000"/>
          </a:xfrm>
          <a:prstGeom prst="rect">
            <a:avLst/>
          </a:prstGeom>
          <a:solidFill>
            <a:srgbClr val="0C234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ctangle 2"/>
          <p:cNvSpPr/>
          <p:nvPr userDrawn="1"/>
        </p:nvSpPr>
        <p:spPr>
          <a:xfrm>
            <a:off x="9648395" y="-18473"/>
            <a:ext cx="2389567" cy="1556792"/>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0" name="Graphic 9">
            <a:extLst>
              <a:ext uri="{FF2B5EF4-FFF2-40B4-BE49-F238E27FC236}">
                <a16:creationId xmlns:a16="http://schemas.microsoft.com/office/drawing/2014/main" id="{DB5D9AC3-6F35-1646-9088-6BF2C33BFAA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0416" y="116632"/>
            <a:ext cx="1987333" cy="1229952"/>
          </a:xfrm>
          <a:prstGeom prst="rect">
            <a:avLst/>
          </a:prstGeom>
        </p:spPr>
      </p:pic>
      <p:sp>
        <p:nvSpPr>
          <p:cNvPr id="2" name="Title 1">
            <a:extLst>
              <a:ext uri="{FF2B5EF4-FFF2-40B4-BE49-F238E27FC236}">
                <a16:creationId xmlns:a16="http://schemas.microsoft.com/office/drawing/2014/main" id="{1BEAC243-40FB-0B43-B743-2FCFBC109DEC}"/>
              </a:ext>
            </a:extLst>
          </p:cNvPr>
          <p:cNvSpPr>
            <a:spLocks noGrp="1"/>
          </p:cNvSpPr>
          <p:nvPr>
            <p:ph type="ctrTitle"/>
          </p:nvPr>
        </p:nvSpPr>
        <p:spPr>
          <a:xfrm>
            <a:off x="1200000" y="5691600"/>
            <a:ext cx="7680000" cy="604800"/>
          </a:xfrm>
          <a:prstGeom prst="rect">
            <a:avLst/>
          </a:prstGeom>
        </p:spPr>
        <p:txBody>
          <a:bodyPr wrap="none" lIns="0" tIns="0" rIns="0" bIns="0" anchor="ctr"/>
          <a:lstStyle>
            <a:lvl1pPr algn="l">
              <a:defRPr sz="2800" b="1">
                <a:solidFill>
                  <a:schemeClr val="bg1"/>
                </a:solidFill>
                <a:latin typeface="+mj-lt"/>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91952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14" name="Group 13"/>
          <p:cNvGrpSpPr/>
          <p:nvPr userDrawn="1"/>
        </p:nvGrpSpPr>
        <p:grpSpPr>
          <a:xfrm>
            <a:off x="1" y="-5714"/>
            <a:ext cx="12192000" cy="6891098"/>
            <a:chOff x="-2919010" y="226302"/>
            <a:chExt cx="8201868" cy="6120680"/>
          </a:xfrm>
        </p:grpSpPr>
        <p:pic>
          <p:nvPicPr>
            <p:cNvPr id="2" name="Picture 1"/>
            <p:cNvPicPr>
              <a:picLocks noChangeAspect="1"/>
            </p:cNvPicPr>
            <p:nvPr userDrawn="1"/>
          </p:nvPicPr>
          <p:blipFill rotWithShape="1">
            <a:blip r:embed="rId2" cstate="screen">
              <a:grayscl/>
              <a:extLst>
                <a:ext uri="{28A0092B-C50C-407E-A947-70E740481C1C}">
                  <a14:useLocalDpi xmlns:a14="http://schemas.microsoft.com/office/drawing/2010/main"/>
                </a:ext>
              </a:extLst>
            </a:blip>
            <a:srcRect/>
            <a:stretch/>
          </p:blipFill>
          <p:spPr>
            <a:xfrm>
              <a:off x="3407460" y="226302"/>
              <a:ext cx="1875398" cy="6096000"/>
            </a:xfrm>
            <a:prstGeom prst="rect">
              <a:avLst/>
            </a:prstGeom>
          </p:spPr>
        </p:pic>
        <p:grpSp>
          <p:nvGrpSpPr>
            <p:cNvPr id="13" name="Group 12"/>
            <p:cNvGrpSpPr/>
            <p:nvPr userDrawn="1"/>
          </p:nvGrpSpPr>
          <p:grpSpPr>
            <a:xfrm>
              <a:off x="-2919010" y="226302"/>
              <a:ext cx="6327054" cy="6120680"/>
              <a:chOff x="-2919010" y="226302"/>
              <a:chExt cx="6327054" cy="6120680"/>
            </a:xfrm>
          </p:grpSpPr>
          <p:pic>
            <p:nvPicPr>
              <p:cNvPr id="3" name="Picture 2"/>
              <p:cNvPicPr>
                <a:picLocks noChangeAspect="1"/>
              </p:cNvPicPr>
              <p:nvPr userDrawn="1"/>
            </p:nvPicPr>
            <p:blipFill rotWithShape="1">
              <a:blip r:embed="rId3" cstate="screen">
                <a:grayscl/>
                <a:extLst>
                  <a:ext uri="{28A0092B-C50C-407E-A947-70E740481C1C}">
                    <a14:useLocalDpi xmlns:a14="http://schemas.microsoft.com/office/drawing/2010/main"/>
                  </a:ext>
                </a:extLst>
              </a:blip>
              <a:srcRect t="-50" b="-355"/>
              <a:stretch/>
            </p:blipFill>
            <p:spPr>
              <a:xfrm>
                <a:off x="1272008" y="226302"/>
                <a:ext cx="2136036" cy="6120680"/>
              </a:xfrm>
              <a:prstGeom prst="rect">
                <a:avLst/>
              </a:prstGeom>
            </p:spPr>
          </p:pic>
          <p:grpSp>
            <p:nvGrpSpPr>
              <p:cNvPr id="6" name="Group 5"/>
              <p:cNvGrpSpPr/>
              <p:nvPr userDrawn="1"/>
            </p:nvGrpSpPr>
            <p:grpSpPr>
              <a:xfrm>
                <a:off x="-2919010" y="226302"/>
                <a:ext cx="4191017" cy="6096489"/>
                <a:chOff x="1905526" y="-10413"/>
                <a:chExt cx="4191017" cy="6096489"/>
              </a:xfrm>
            </p:grpSpPr>
            <p:pic>
              <p:nvPicPr>
                <p:cNvPr id="4" name="Picture 3"/>
                <p:cNvPicPr>
                  <a:picLocks noChangeAspect="1"/>
                </p:cNvPicPr>
                <p:nvPr userDrawn="1"/>
              </p:nvPicPr>
              <p:blipFill rotWithShape="1">
                <a:blip r:embed="rId4" cstate="screen">
                  <a:grayscl/>
                  <a:extLst>
                    <a:ext uri="{28A0092B-C50C-407E-A947-70E740481C1C}">
                      <a14:useLocalDpi xmlns:a14="http://schemas.microsoft.com/office/drawing/2010/main"/>
                    </a:ext>
                  </a:extLst>
                </a:blip>
                <a:srcRect/>
                <a:stretch/>
              </p:blipFill>
              <p:spPr>
                <a:xfrm>
                  <a:off x="3968655" y="-10413"/>
                  <a:ext cx="2127888" cy="6096000"/>
                </a:xfrm>
                <a:prstGeom prst="rect">
                  <a:avLst/>
                </a:prstGeom>
              </p:spPr>
            </p:pic>
            <p:pic>
              <p:nvPicPr>
                <p:cNvPr id="5" name="Picture 4"/>
                <p:cNvPicPr>
                  <a:picLocks noChangeAspect="1"/>
                </p:cNvPicPr>
                <p:nvPr userDrawn="1"/>
              </p:nvPicPr>
              <p:blipFill rotWithShape="1">
                <a:blip r:embed="rId5" cstate="screen">
                  <a:grayscl/>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38739" r="38700"/>
                <a:stretch/>
              </p:blipFill>
              <p:spPr>
                <a:xfrm>
                  <a:off x="1905526" y="-10413"/>
                  <a:ext cx="2063128" cy="6096489"/>
                </a:xfrm>
                <a:prstGeom prst="rect">
                  <a:avLst/>
                </a:prstGeom>
              </p:spPr>
            </p:pic>
          </p:grpSp>
        </p:grpSp>
      </p:grpSp>
      <p:sp>
        <p:nvSpPr>
          <p:cNvPr id="16" name="Rectangle 15">
            <a:extLst>
              <a:ext uri="{FF2B5EF4-FFF2-40B4-BE49-F238E27FC236}">
                <a16:creationId xmlns:a16="http://schemas.microsoft.com/office/drawing/2014/main" id="{A7B3DCF1-CE6A-6447-8597-5C4271E1F0F6}"/>
              </a:ext>
            </a:extLst>
          </p:cNvPr>
          <p:cNvSpPr/>
          <p:nvPr userDrawn="1"/>
        </p:nvSpPr>
        <p:spPr>
          <a:xfrm>
            <a:off x="0" y="5562000"/>
            <a:ext cx="12192000" cy="864000"/>
          </a:xfrm>
          <a:prstGeom prst="rect">
            <a:avLst/>
          </a:prstGeom>
          <a:solidFill>
            <a:srgbClr val="0C234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itle 1">
            <a:extLst>
              <a:ext uri="{FF2B5EF4-FFF2-40B4-BE49-F238E27FC236}">
                <a16:creationId xmlns:a16="http://schemas.microsoft.com/office/drawing/2014/main" id="{3D5BB6DF-F69B-0F4A-AF43-4A9D704A4F3B}"/>
              </a:ext>
            </a:extLst>
          </p:cNvPr>
          <p:cNvSpPr>
            <a:spLocks noGrp="1"/>
          </p:cNvSpPr>
          <p:nvPr>
            <p:ph type="ctrTitle"/>
          </p:nvPr>
        </p:nvSpPr>
        <p:spPr>
          <a:xfrm>
            <a:off x="1200000" y="5691600"/>
            <a:ext cx="7680000" cy="604800"/>
          </a:xfrm>
          <a:prstGeom prst="rect">
            <a:avLst/>
          </a:prstGeom>
        </p:spPr>
        <p:txBody>
          <a:bodyPr wrap="none" lIns="0" tIns="0" rIns="0" bIns="0" anchor="ctr"/>
          <a:lstStyle>
            <a:lvl1pPr algn="l">
              <a:defRPr sz="2800" b="1">
                <a:solidFill>
                  <a:schemeClr val="bg1"/>
                </a:solidFill>
                <a:latin typeface="+mj-lt"/>
                <a:cs typeface="Times New Roman" panose="02020603050405020304" pitchFamily="18" charset="0"/>
              </a:defRPr>
            </a:lvl1pPr>
          </a:lstStyle>
          <a:p>
            <a:r>
              <a:rPr lang="en-US" dirty="0"/>
              <a:t>Click to edit Master title style</a:t>
            </a:r>
          </a:p>
        </p:txBody>
      </p:sp>
      <p:sp>
        <p:nvSpPr>
          <p:cNvPr id="11" name="Rectangle 10"/>
          <p:cNvSpPr/>
          <p:nvPr userDrawn="1"/>
        </p:nvSpPr>
        <p:spPr>
          <a:xfrm>
            <a:off x="9737214" y="0"/>
            <a:ext cx="2300748" cy="1556792"/>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2" name="Graphic 9">
            <a:extLst>
              <a:ext uri="{FF2B5EF4-FFF2-40B4-BE49-F238E27FC236}">
                <a16:creationId xmlns:a16="http://schemas.microsoft.com/office/drawing/2014/main" id="{DB5D9AC3-6F35-1646-9088-6BF2C33BFAA1}"/>
              </a:ext>
            </a:extLst>
          </p:cNvPr>
          <p:cNvPicPr>
            <a:picLocks noChangeAspect="1"/>
          </p:cNvPicPr>
          <p:nvPr userDrawn="1"/>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906001" y="-5715"/>
            <a:ext cx="1981201" cy="1490499"/>
          </a:xfrm>
          <a:prstGeom prst="rect">
            <a:avLst/>
          </a:prstGeom>
        </p:spPr>
      </p:pic>
    </p:spTree>
    <p:extLst>
      <p:ext uri="{BB962C8B-B14F-4D97-AF65-F5344CB8AC3E}">
        <p14:creationId xmlns:p14="http://schemas.microsoft.com/office/powerpoint/2010/main" val="419366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285716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306778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48772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94456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224367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19037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412863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22DA4-7223-4563-87CA-B20647B02933}" type="slidenum">
              <a:rPr lang="en-US" smtClean="0"/>
              <a:t>‹#›</a:t>
            </a:fld>
            <a:endParaRPr lang="en-US"/>
          </a:p>
        </p:txBody>
      </p:sp>
    </p:spTree>
    <p:extLst>
      <p:ext uri="{BB962C8B-B14F-4D97-AF65-F5344CB8AC3E}">
        <p14:creationId xmlns:p14="http://schemas.microsoft.com/office/powerpoint/2010/main" val="291628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22DA4-7223-4563-87CA-B20647B02933}" type="slidenum">
              <a:rPr lang="en-US" smtClean="0"/>
              <a:t>‹#›</a:t>
            </a:fld>
            <a:endParaRPr lang="en-US"/>
          </a:p>
        </p:txBody>
      </p:sp>
      <p:pic>
        <p:nvPicPr>
          <p:cNvPr id="9" name="Picture 8">
            <a:extLst>
              <a:ext uri="{FF2B5EF4-FFF2-40B4-BE49-F238E27FC236}">
                <a16:creationId xmlns:a16="http://schemas.microsoft.com/office/drawing/2014/main" id="{F4DFA4D5-1B33-F2DA-6070-DA7FF1D6495D}"/>
              </a:ext>
            </a:extLst>
          </p:cNvPr>
          <p:cNvPicPr>
            <a:picLocks noChangeAspect="1"/>
          </p:cNvPicPr>
          <p:nvPr userDrawn="1"/>
        </p:nvPicPr>
        <p:blipFill>
          <a:blip r:embed="rId14"/>
          <a:stretch>
            <a:fillRect/>
          </a:stretch>
        </p:blipFill>
        <p:spPr>
          <a:xfrm>
            <a:off x="9072596" y="365125"/>
            <a:ext cx="2281204" cy="704015"/>
          </a:xfrm>
          <a:prstGeom prst="rect">
            <a:avLst/>
          </a:prstGeom>
        </p:spPr>
      </p:pic>
      <p:sp>
        <p:nvSpPr>
          <p:cNvPr id="11" name="Rectangle 10">
            <a:extLst>
              <a:ext uri="{FF2B5EF4-FFF2-40B4-BE49-F238E27FC236}">
                <a16:creationId xmlns:a16="http://schemas.microsoft.com/office/drawing/2014/main" id="{8FD221F1-5C65-100F-9B7A-66F2EA28FF52}"/>
              </a:ext>
            </a:extLst>
          </p:cNvPr>
          <p:cNvSpPr/>
          <p:nvPr userDrawn="1"/>
        </p:nvSpPr>
        <p:spPr>
          <a:xfrm>
            <a:off x="0" y="0"/>
            <a:ext cx="381000" cy="6858000"/>
          </a:xfrm>
          <a:prstGeom prst="rect">
            <a:avLst/>
          </a:prstGeom>
          <a:solidFill>
            <a:srgbClr val="0D20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496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KOTLIN/trykotlin.php?filename=demo_data_types"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w3schools.com/KOTLIN/trykotlin.php?filename=demo_data_types2"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KOTLIN/kotlin_data_types.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s://www.w3schools.com/KOTLIN/trykotlin.php?filename=demo_array_change" TargetMode="Externa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KOTLIN/trykotlin.php?filename=demo_array_size"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KOTLIN/trykotlin.php?filename=demo_strings_access"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s://www.w3schools.com/KOTLIN/index.ph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University of Wollongong in Dubai</a:t>
            </a:r>
          </a:p>
        </p:txBody>
      </p:sp>
    </p:spTree>
    <p:extLst>
      <p:ext uri="{BB962C8B-B14F-4D97-AF65-F5344CB8AC3E}">
        <p14:creationId xmlns:p14="http://schemas.microsoft.com/office/powerpoint/2010/main" val="110580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Data Types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a:bodyPr>
          <a:lstStyle/>
          <a:p>
            <a:pPr algn="just"/>
            <a:r>
              <a:rPr lang="en-AU" dirty="0">
                <a:latin typeface="Segoe UI" panose="020B0502040204020203" pitchFamily="34" charset="0"/>
              </a:rPr>
              <a:t>In Kotlin, the type of a variable is decided by its value:</a:t>
            </a:r>
          </a:p>
          <a:p>
            <a:pPr marL="0" indent="0" algn="just">
              <a:buNone/>
            </a:pPr>
            <a:endParaRPr lang="en-AU" dirty="0">
              <a:latin typeface="Segoe UI" panose="020B0502040204020203" pitchFamily="34" charset="0"/>
            </a:endParaRP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10</a:t>
            </a:fld>
            <a:endParaRPr lang="en-US"/>
          </a:p>
        </p:txBody>
      </p:sp>
      <p:pic>
        <p:nvPicPr>
          <p:cNvPr id="6" name="Picture 5">
            <a:extLst>
              <a:ext uri="{FF2B5EF4-FFF2-40B4-BE49-F238E27FC236}">
                <a16:creationId xmlns:a16="http://schemas.microsoft.com/office/drawing/2014/main" id="{70343BE2-EC48-4C4D-A591-9AACE3786817}"/>
              </a:ext>
            </a:extLst>
          </p:cNvPr>
          <p:cNvPicPr>
            <a:picLocks noChangeAspect="1"/>
          </p:cNvPicPr>
          <p:nvPr/>
        </p:nvPicPr>
        <p:blipFill>
          <a:blip r:embed="rId2"/>
          <a:stretch>
            <a:fillRect/>
          </a:stretch>
        </p:blipFill>
        <p:spPr>
          <a:xfrm>
            <a:off x="838200" y="2450450"/>
            <a:ext cx="6353005" cy="3304887"/>
          </a:xfrm>
          <a:prstGeom prst="rect">
            <a:avLst/>
          </a:prstGeom>
        </p:spPr>
      </p:pic>
      <p:sp>
        <p:nvSpPr>
          <p:cNvPr id="10" name="TextBox 9">
            <a:extLst>
              <a:ext uri="{FF2B5EF4-FFF2-40B4-BE49-F238E27FC236}">
                <a16:creationId xmlns:a16="http://schemas.microsoft.com/office/drawing/2014/main" id="{D15699E5-4042-4DDF-84AA-881DF9C78356}"/>
              </a:ext>
            </a:extLst>
          </p:cNvPr>
          <p:cNvSpPr txBox="1"/>
          <p:nvPr/>
        </p:nvSpPr>
        <p:spPr>
          <a:xfrm>
            <a:off x="1227612" y="6075350"/>
            <a:ext cx="1688523" cy="369332"/>
          </a:xfrm>
          <a:prstGeom prst="rect">
            <a:avLst/>
          </a:prstGeom>
          <a:noFill/>
        </p:spPr>
        <p:txBody>
          <a:bodyPr wrap="square" rtlCol="0">
            <a:spAutoFit/>
          </a:bodyPr>
          <a:lstStyle/>
          <a:p>
            <a:r>
              <a:rPr lang="en-AU" b="0" i="0" dirty="0">
                <a:solidFill>
                  <a:srgbClr val="008000"/>
                </a:solidFill>
                <a:effectLst/>
                <a:latin typeface="Consolas" panose="020B0609020204030204" pitchFamily="49" charset="0"/>
                <a:hlinkClick r:id="rId3"/>
              </a:rPr>
              <a:t>Try the code</a:t>
            </a:r>
            <a:endParaRPr lang="en-AE" dirty="0"/>
          </a:p>
        </p:txBody>
      </p:sp>
      <p:pic>
        <p:nvPicPr>
          <p:cNvPr id="11" name="Picture 10">
            <a:extLst>
              <a:ext uri="{FF2B5EF4-FFF2-40B4-BE49-F238E27FC236}">
                <a16:creationId xmlns:a16="http://schemas.microsoft.com/office/drawing/2014/main" id="{1388BAEF-353B-40DA-BF38-751F3DDE2118}"/>
              </a:ext>
            </a:extLst>
          </p:cNvPr>
          <p:cNvPicPr>
            <a:picLocks noChangeAspect="1"/>
          </p:cNvPicPr>
          <p:nvPr/>
        </p:nvPicPr>
        <p:blipFill>
          <a:blip r:embed="rId4"/>
          <a:stretch>
            <a:fillRect/>
          </a:stretch>
        </p:blipFill>
        <p:spPr>
          <a:xfrm>
            <a:off x="7364752" y="2994880"/>
            <a:ext cx="4495693" cy="3080470"/>
          </a:xfrm>
          <a:prstGeom prst="rect">
            <a:avLst/>
          </a:prstGeom>
        </p:spPr>
      </p:pic>
      <p:pic>
        <p:nvPicPr>
          <p:cNvPr id="15" name="Picture 14">
            <a:extLst>
              <a:ext uri="{FF2B5EF4-FFF2-40B4-BE49-F238E27FC236}">
                <a16:creationId xmlns:a16="http://schemas.microsoft.com/office/drawing/2014/main" id="{7004CC16-EA72-451B-8EC0-1460AEB42506}"/>
              </a:ext>
            </a:extLst>
          </p:cNvPr>
          <p:cNvPicPr>
            <a:picLocks noChangeAspect="1"/>
          </p:cNvPicPr>
          <p:nvPr/>
        </p:nvPicPr>
        <p:blipFill>
          <a:blip r:embed="rId5"/>
          <a:stretch>
            <a:fillRect/>
          </a:stretch>
        </p:blipFill>
        <p:spPr>
          <a:xfrm>
            <a:off x="7595850" y="3154885"/>
            <a:ext cx="3931497" cy="1721915"/>
          </a:xfrm>
          <a:prstGeom prst="rect">
            <a:avLst/>
          </a:prstGeom>
        </p:spPr>
      </p:pic>
    </p:spTree>
    <p:extLst>
      <p:ext uri="{BB962C8B-B14F-4D97-AF65-F5344CB8AC3E}">
        <p14:creationId xmlns:p14="http://schemas.microsoft.com/office/powerpoint/2010/main" val="189996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Data Types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a:xfrm>
            <a:off x="838200" y="1524000"/>
            <a:ext cx="10515600" cy="4652963"/>
          </a:xfrm>
        </p:spPr>
        <p:txBody>
          <a:bodyPr>
            <a:normAutofit/>
          </a:bodyPr>
          <a:lstStyle/>
          <a:p>
            <a:pPr algn="just"/>
            <a:r>
              <a:rPr lang="en-AU" dirty="0">
                <a:latin typeface="Segoe UI" panose="020B0502040204020203" pitchFamily="34" charset="0"/>
              </a:rPr>
              <a:t>It is possible to specify the type if you want:</a:t>
            </a:r>
          </a:p>
          <a:p>
            <a:pPr algn="just"/>
            <a:endParaRPr lang="en-AU" dirty="0">
              <a:latin typeface="Segoe UI" panose="020B0502040204020203" pitchFamily="34" charset="0"/>
            </a:endParaRPr>
          </a:p>
          <a:p>
            <a:pPr algn="just"/>
            <a:endParaRPr lang="en-AU" dirty="0">
              <a:latin typeface="Segoe UI" panose="020B0502040204020203" pitchFamily="34" charset="0"/>
            </a:endParaRPr>
          </a:p>
          <a:p>
            <a:pPr marL="0" indent="0" algn="just">
              <a:buNone/>
            </a:pPr>
            <a:endParaRPr lang="en-AU" dirty="0">
              <a:latin typeface="Segoe UI" panose="020B0502040204020203" pitchFamily="34" charset="0"/>
            </a:endParaRP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11</a:t>
            </a:fld>
            <a:endParaRPr lang="en-US"/>
          </a:p>
        </p:txBody>
      </p:sp>
      <p:sp>
        <p:nvSpPr>
          <p:cNvPr id="10" name="TextBox 9">
            <a:extLst>
              <a:ext uri="{FF2B5EF4-FFF2-40B4-BE49-F238E27FC236}">
                <a16:creationId xmlns:a16="http://schemas.microsoft.com/office/drawing/2014/main" id="{D15699E5-4042-4DDF-84AA-881DF9C78356}"/>
              </a:ext>
            </a:extLst>
          </p:cNvPr>
          <p:cNvSpPr txBox="1"/>
          <p:nvPr/>
        </p:nvSpPr>
        <p:spPr>
          <a:xfrm>
            <a:off x="1227612" y="6075350"/>
            <a:ext cx="1688523" cy="369332"/>
          </a:xfrm>
          <a:prstGeom prst="rect">
            <a:avLst/>
          </a:prstGeom>
          <a:noFill/>
        </p:spPr>
        <p:txBody>
          <a:bodyPr wrap="square" rtlCol="0">
            <a:spAutoFit/>
          </a:bodyPr>
          <a:lstStyle/>
          <a:p>
            <a:r>
              <a:rPr lang="en-AU" b="0" i="0" dirty="0">
                <a:solidFill>
                  <a:srgbClr val="008000"/>
                </a:solidFill>
                <a:effectLst/>
                <a:latin typeface="Consolas" panose="020B0609020204030204" pitchFamily="49" charset="0"/>
                <a:hlinkClick r:id="rId2"/>
              </a:rPr>
              <a:t>Try the code</a:t>
            </a:r>
            <a:endParaRPr lang="en-AE" dirty="0"/>
          </a:p>
        </p:txBody>
      </p:sp>
      <p:pic>
        <p:nvPicPr>
          <p:cNvPr id="11" name="Picture 10">
            <a:extLst>
              <a:ext uri="{FF2B5EF4-FFF2-40B4-BE49-F238E27FC236}">
                <a16:creationId xmlns:a16="http://schemas.microsoft.com/office/drawing/2014/main" id="{1388BAEF-353B-40DA-BF38-751F3DDE2118}"/>
              </a:ext>
            </a:extLst>
          </p:cNvPr>
          <p:cNvPicPr>
            <a:picLocks noChangeAspect="1"/>
          </p:cNvPicPr>
          <p:nvPr/>
        </p:nvPicPr>
        <p:blipFill>
          <a:blip r:embed="rId3"/>
          <a:stretch>
            <a:fillRect/>
          </a:stretch>
        </p:blipFill>
        <p:spPr>
          <a:xfrm>
            <a:off x="7364752" y="2994880"/>
            <a:ext cx="4495693" cy="3080470"/>
          </a:xfrm>
          <a:prstGeom prst="rect">
            <a:avLst/>
          </a:prstGeom>
        </p:spPr>
      </p:pic>
      <p:pic>
        <p:nvPicPr>
          <p:cNvPr id="15" name="Picture 14">
            <a:extLst>
              <a:ext uri="{FF2B5EF4-FFF2-40B4-BE49-F238E27FC236}">
                <a16:creationId xmlns:a16="http://schemas.microsoft.com/office/drawing/2014/main" id="{7004CC16-EA72-451B-8EC0-1460AEB42506}"/>
              </a:ext>
            </a:extLst>
          </p:cNvPr>
          <p:cNvPicPr>
            <a:picLocks noChangeAspect="1"/>
          </p:cNvPicPr>
          <p:nvPr/>
        </p:nvPicPr>
        <p:blipFill>
          <a:blip r:embed="rId4"/>
          <a:stretch>
            <a:fillRect/>
          </a:stretch>
        </p:blipFill>
        <p:spPr>
          <a:xfrm>
            <a:off x="7595850" y="3154885"/>
            <a:ext cx="3931497" cy="1721915"/>
          </a:xfrm>
          <a:prstGeom prst="rect">
            <a:avLst/>
          </a:prstGeom>
        </p:spPr>
      </p:pic>
      <p:pic>
        <p:nvPicPr>
          <p:cNvPr id="7" name="Picture 6">
            <a:extLst>
              <a:ext uri="{FF2B5EF4-FFF2-40B4-BE49-F238E27FC236}">
                <a16:creationId xmlns:a16="http://schemas.microsoft.com/office/drawing/2014/main" id="{E014931A-E8A0-45A6-BC5B-E375A21BDC6A}"/>
              </a:ext>
            </a:extLst>
          </p:cNvPr>
          <p:cNvPicPr>
            <a:picLocks noChangeAspect="1"/>
          </p:cNvPicPr>
          <p:nvPr/>
        </p:nvPicPr>
        <p:blipFill>
          <a:blip r:embed="rId5"/>
          <a:stretch>
            <a:fillRect/>
          </a:stretch>
        </p:blipFill>
        <p:spPr>
          <a:xfrm>
            <a:off x="528919" y="2404585"/>
            <a:ext cx="6733833" cy="2956867"/>
          </a:xfrm>
          <a:prstGeom prst="rect">
            <a:avLst/>
          </a:prstGeom>
        </p:spPr>
      </p:pic>
    </p:spTree>
    <p:extLst>
      <p:ext uri="{BB962C8B-B14F-4D97-AF65-F5344CB8AC3E}">
        <p14:creationId xmlns:p14="http://schemas.microsoft.com/office/powerpoint/2010/main" val="409179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Data Types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a:bodyPr>
          <a:lstStyle/>
          <a:p>
            <a:pPr marL="0" indent="0" algn="l">
              <a:buNone/>
            </a:pPr>
            <a:r>
              <a:rPr lang="en-AU" b="0" i="0" dirty="0">
                <a:solidFill>
                  <a:srgbClr val="000000"/>
                </a:solidFill>
                <a:effectLst/>
                <a:latin typeface="Verdana" panose="020B0604030504040204" pitchFamily="34" charset="0"/>
              </a:rPr>
              <a:t>Data types are divided into different groups:</a:t>
            </a:r>
          </a:p>
          <a:p>
            <a:pPr algn="l">
              <a:buFont typeface="Arial" panose="020B0604020202020204" pitchFamily="34" charset="0"/>
              <a:buChar char="•"/>
            </a:pPr>
            <a:r>
              <a:rPr lang="en-AU" b="0" i="0" dirty="0">
                <a:solidFill>
                  <a:srgbClr val="000000"/>
                </a:solidFill>
                <a:effectLst/>
                <a:latin typeface="Verdana" panose="020B0604030504040204" pitchFamily="34" charset="0"/>
              </a:rPr>
              <a:t>Numbers  (Byte, Short, Int and Long)  </a:t>
            </a:r>
            <a:r>
              <a:rPr lang="en-AU" b="0" i="0" dirty="0">
                <a:solidFill>
                  <a:srgbClr val="000000"/>
                </a:solidFill>
                <a:effectLst/>
                <a:latin typeface="Verdana" panose="020B0604030504040204" pitchFamily="34" charset="0"/>
                <a:hlinkClick r:id="rId2"/>
              </a:rPr>
              <a:t>.. More Details</a:t>
            </a:r>
            <a:endParaRPr lang="en-AU" b="0" i="0" dirty="0">
              <a:solidFill>
                <a:srgbClr val="000000"/>
              </a:solidFill>
              <a:effectLst/>
              <a:latin typeface="Verdana" panose="020B0604030504040204" pitchFamily="34" charset="0"/>
            </a:endParaRPr>
          </a:p>
          <a:p>
            <a:pPr algn="l">
              <a:buFont typeface="Arial" panose="020B0604020202020204" pitchFamily="34" charset="0"/>
              <a:buChar char="•"/>
            </a:pPr>
            <a:r>
              <a:rPr lang="en-AU" b="0" i="0" dirty="0">
                <a:solidFill>
                  <a:srgbClr val="000000"/>
                </a:solidFill>
                <a:effectLst/>
                <a:latin typeface="Verdana" panose="020B0604030504040204" pitchFamily="34" charset="0"/>
              </a:rPr>
              <a:t>Characters</a:t>
            </a:r>
          </a:p>
          <a:p>
            <a:pPr algn="l">
              <a:buFont typeface="Arial" panose="020B0604020202020204" pitchFamily="34" charset="0"/>
              <a:buChar char="•"/>
            </a:pPr>
            <a:r>
              <a:rPr lang="en-AU" b="0" i="0" dirty="0">
                <a:solidFill>
                  <a:srgbClr val="000000"/>
                </a:solidFill>
                <a:effectLst/>
                <a:latin typeface="Verdana" panose="020B0604030504040204" pitchFamily="34" charset="0"/>
              </a:rPr>
              <a:t>Booleans</a:t>
            </a:r>
          </a:p>
          <a:p>
            <a:pPr algn="l">
              <a:buFont typeface="Arial" panose="020B0604020202020204" pitchFamily="34" charset="0"/>
              <a:buChar char="•"/>
            </a:pPr>
            <a:r>
              <a:rPr lang="en-AU" b="0" i="0" dirty="0">
                <a:solidFill>
                  <a:srgbClr val="000000"/>
                </a:solidFill>
                <a:effectLst/>
                <a:latin typeface="Verdana" panose="020B0604030504040204" pitchFamily="34" charset="0"/>
              </a:rPr>
              <a:t>Strings</a:t>
            </a:r>
          </a:p>
          <a:p>
            <a:pPr algn="l">
              <a:buFont typeface="Arial" panose="020B0604020202020204" pitchFamily="34" charset="0"/>
              <a:buChar char="•"/>
            </a:pPr>
            <a:r>
              <a:rPr lang="en-AU" b="0" i="0" dirty="0">
                <a:solidFill>
                  <a:srgbClr val="000000"/>
                </a:solidFill>
                <a:effectLst/>
                <a:latin typeface="Verdana" panose="020B0604030504040204" pitchFamily="34" charset="0"/>
              </a:rPr>
              <a:t>Arrays</a:t>
            </a: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12</a:t>
            </a:fld>
            <a:endParaRPr lang="en-US"/>
          </a:p>
        </p:txBody>
      </p:sp>
    </p:spTree>
    <p:extLst>
      <p:ext uri="{BB962C8B-B14F-4D97-AF65-F5344CB8AC3E}">
        <p14:creationId xmlns:p14="http://schemas.microsoft.com/office/powerpoint/2010/main" val="42407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Data type Conversions</a:t>
            </a: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13</a:t>
            </a:fld>
            <a:endParaRPr lang="en-US"/>
          </a:p>
        </p:txBody>
      </p:sp>
      <p:sp>
        <p:nvSpPr>
          <p:cNvPr id="14" name="Rectangle 4">
            <a:extLst>
              <a:ext uri="{FF2B5EF4-FFF2-40B4-BE49-F238E27FC236}">
                <a16:creationId xmlns:a16="http://schemas.microsoft.com/office/drawing/2014/main" id="{D9266794-4F50-466A-9666-F0842C6E83A7}"/>
              </a:ext>
            </a:extLst>
          </p:cNvPr>
          <p:cNvSpPr>
            <a:spLocks noChangeArrowheads="1"/>
          </p:cNvSpPr>
          <p:nvPr/>
        </p:nvSpPr>
        <p:spPr bwMode="auto">
          <a:xfrm>
            <a:off x="1436914" y="1633538"/>
            <a:ext cx="7924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dirty="0"/>
              <a:t>In some cases you may need to convert a data type for a variable to another data type such as changing an Integer to a short. </a:t>
            </a:r>
          </a:p>
        </p:txBody>
      </p:sp>
      <p:sp>
        <p:nvSpPr>
          <p:cNvPr id="15" name="Rectangle 6">
            <a:extLst>
              <a:ext uri="{FF2B5EF4-FFF2-40B4-BE49-F238E27FC236}">
                <a16:creationId xmlns:a16="http://schemas.microsoft.com/office/drawing/2014/main" id="{D9DA8AE2-463A-4EF9-8596-56DF166A2A5F}"/>
              </a:ext>
            </a:extLst>
          </p:cNvPr>
          <p:cNvSpPr>
            <a:spLocks noChangeArrowheads="1"/>
          </p:cNvSpPr>
          <p:nvPr/>
        </p:nvSpPr>
        <p:spPr bwMode="auto">
          <a:xfrm>
            <a:off x="961571" y="4393407"/>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dirty="0"/>
              <a:t>The following is a list of functions in Kotlin used for type conversions:</a:t>
            </a:r>
          </a:p>
        </p:txBody>
      </p:sp>
      <p:sp>
        <p:nvSpPr>
          <p:cNvPr id="16" name="Rectangle 3">
            <a:extLst>
              <a:ext uri="{FF2B5EF4-FFF2-40B4-BE49-F238E27FC236}">
                <a16:creationId xmlns:a16="http://schemas.microsoft.com/office/drawing/2014/main" id="{249E4A09-A442-4BFB-9A9F-23362D556C50}"/>
              </a:ext>
            </a:extLst>
          </p:cNvPr>
          <p:cNvSpPr>
            <a:spLocks noChangeArrowheads="1"/>
          </p:cNvSpPr>
          <p:nvPr/>
        </p:nvSpPr>
        <p:spPr bwMode="auto">
          <a:xfrm>
            <a:off x="1208314" y="4721225"/>
            <a:ext cx="1908175" cy="1831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056" tIns="0" rIns="0" bIns="0" anchor="ct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pPr>
              <a:buFontTx/>
              <a:buChar char="•"/>
            </a:pPr>
            <a:r>
              <a:rPr lang="en-US" altLang="en-US" sz="17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toByte</a:t>
            </a:r>
            <a:r>
              <a:rPr lang="en-US" altLang="en-US" sz="17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p>
          <a:p>
            <a:pPr>
              <a:buFontTx/>
              <a:buChar char="•"/>
            </a:pPr>
            <a:r>
              <a:rPr lang="en-US" altLang="en-US" sz="17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toShort</a:t>
            </a:r>
            <a:r>
              <a:rPr lang="en-US" altLang="en-US" sz="17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a:buFontTx/>
              <a:buChar char="•"/>
            </a:pPr>
            <a:r>
              <a:rPr lang="en-US" altLang="en-US" sz="17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toInt</a:t>
            </a:r>
            <a:r>
              <a:rPr lang="en-US" altLang="en-US" sz="17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a:buFontTx/>
              <a:buChar char="•"/>
            </a:pPr>
            <a:r>
              <a:rPr lang="en-US" altLang="en-US" sz="17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toLong</a:t>
            </a:r>
            <a:r>
              <a:rPr lang="en-US" altLang="en-US" sz="17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a:buFontTx/>
              <a:buChar char="•"/>
            </a:pPr>
            <a:r>
              <a:rPr lang="en-US" altLang="en-US" sz="17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toFloat</a:t>
            </a:r>
            <a:r>
              <a:rPr lang="en-US" altLang="en-US" sz="17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a:buFontTx/>
              <a:buChar char="•"/>
            </a:pPr>
            <a:r>
              <a:rPr lang="en-US" altLang="en-US" sz="17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toDouble</a:t>
            </a:r>
            <a:r>
              <a:rPr lang="en-US" altLang="en-US" sz="17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a:buFontTx/>
              <a:buChar char="•"/>
            </a:pPr>
            <a:r>
              <a:rPr lang="en-US" altLang="en-US" sz="1700" dirty="0" err="1">
                <a:solidFill>
                  <a:srgbClr val="000000"/>
                </a:solidFill>
                <a:latin typeface="Courier New" panose="02070309020205020404" pitchFamily="49" charset="0"/>
                <a:ea typeface="Times New Roman" panose="02020603050405020304" pitchFamily="18" charset="0"/>
                <a:cs typeface="Courier New" panose="02070309020205020404" pitchFamily="49" charset="0"/>
              </a:rPr>
              <a:t>toChar</a:t>
            </a:r>
            <a:r>
              <a:rPr lang="en-US" altLang="en-US" sz="17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700" dirty="0">
                <a:latin typeface="Courier New" panose="02070309020205020404" pitchFamily="49" charset="0"/>
                <a:ea typeface="Times New Roman" panose="02020603050405020304" pitchFamily="18" charset="0"/>
                <a:cs typeface="Courier New" panose="02070309020205020404" pitchFamily="49" charset="0"/>
              </a:rPr>
              <a:t> </a:t>
            </a:r>
          </a:p>
        </p:txBody>
      </p:sp>
      <p:pic>
        <p:nvPicPr>
          <p:cNvPr id="20" name="Picture 19">
            <a:extLst>
              <a:ext uri="{FF2B5EF4-FFF2-40B4-BE49-F238E27FC236}">
                <a16:creationId xmlns:a16="http://schemas.microsoft.com/office/drawing/2014/main" id="{EF676AB8-4D05-4842-9047-547EADF56D97}"/>
              </a:ext>
            </a:extLst>
          </p:cNvPr>
          <p:cNvPicPr>
            <a:picLocks noChangeAspect="1"/>
          </p:cNvPicPr>
          <p:nvPr/>
        </p:nvPicPr>
        <p:blipFill>
          <a:blip r:embed="rId2"/>
          <a:stretch>
            <a:fillRect/>
          </a:stretch>
        </p:blipFill>
        <p:spPr>
          <a:xfrm>
            <a:off x="838200" y="2290762"/>
            <a:ext cx="5020376" cy="2000529"/>
          </a:xfrm>
          <a:prstGeom prst="rect">
            <a:avLst/>
          </a:prstGeom>
        </p:spPr>
      </p:pic>
      <p:pic>
        <p:nvPicPr>
          <p:cNvPr id="21" name="Picture 20">
            <a:extLst>
              <a:ext uri="{FF2B5EF4-FFF2-40B4-BE49-F238E27FC236}">
                <a16:creationId xmlns:a16="http://schemas.microsoft.com/office/drawing/2014/main" id="{F9724AF9-BD2B-4500-A7DF-976B2A995DBB}"/>
              </a:ext>
            </a:extLst>
          </p:cNvPr>
          <p:cNvPicPr>
            <a:picLocks noChangeAspect="1"/>
          </p:cNvPicPr>
          <p:nvPr/>
        </p:nvPicPr>
        <p:blipFill>
          <a:blip r:embed="rId3"/>
          <a:stretch>
            <a:fillRect/>
          </a:stretch>
        </p:blipFill>
        <p:spPr>
          <a:xfrm>
            <a:off x="7912099" y="2144538"/>
            <a:ext cx="4096657" cy="2807049"/>
          </a:xfrm>
          <a:prstGeom prst="rect">
            <a:avLst/>
          </a:prstGeom>
        </p:spPr>
      </p:pic>
      <p:pic>
        <p:nvPicPr>
          <p:cNvPr id="23" name="Picture 22">
            <a:extLst>
              <a:ext uri="{FF2B5EF4-FFF2-40B4-BE49-F238E27FC236}">
                <a16:creationId xmlns:a16="http://schemas.microsoft.com/office/drawing/2014/main" id="{14D72EC4-C90A-4568-A2CC-7D99F1DD0F82}"/>
              </a:ext>
            </a:extLst>
          </p:cNvPr>
          <p:cNvPicPr>
            <a:picLocks noChangeAspect="1"/>
          </p:cNvPicPr>
          <p:nvPr/>
        </p:nvPicPr>
        <p:blipFill>
          <a:blip r:embed="rId4"/>
          <a:stretch>
            <a:fillRect/>
          </a:stretch>
        </p:blipFill>
        <p:spPr>
          <a:xfrm>
            <a:off x="8065246" y="2268580"/>
            <a:ext cx="3610057" cy="1635763"/>
          </a:xfrm>
          <a:prstGeom prst="rect">
            <a:avLst/>
          </a:prstGeom>
        </p:spPr>
      </p:pic>
    </p:spTree>
    <p:extLst>
      <p:ext uri="{BB962C8B-B14F-4D97-AF65-F5344CB8AC3E}">
        <p14:creationId xmlns:p14="http://schemas.microsoft.com/office/powerpoint/2010/main" val="306418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Variables - Arrays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a:bodyPr>
          <a:lstStyle/>
          <a:p>
            <a:pPr algn="just"/>
            <a:r>
              <a:rPr lang="en-AU" dirty="0">
                <a:latin typeface="Segoe UI" panose="020B0502040204020203" pitchFamily="34" charset="0"/>
              </a:rPr>
              <a:t>Arrays are used to store multiple values in a single variable, instead of creating separate variables for each value.</a:t>
            </a:r>
          </a:p>
          <a:p>
            <a:pPr algn="just"/>
            <a:endParaRPr lang="en-AU" dirty="0">
              <a:latin typeface="Segoe UI" panose="020B0502040204020203" pitchFamily="34" charset="0"/>
            </a:endParaRPr>
          </a:p>
          <a:p>
            <a:pPr algn="just"/>
            <a:endParaRPr lang="en-AU" dirty="0">
              <a:latin typeface="Segoe UI" panose="020B0502040204020203" pitchFamily="34" charset="0"/>
            </a:endParaRPr>
          </a:p>
          <a:p>
            <a:pPr algn="just"/>
            <a:endParaRPr lang="en-AU" i="0" dirty="0">
              <a:effectLst/>
              <a:latin typeface="Verdana" panose="020B0604030504040204" pitchFamily="34" charset="0"/>
            </a:endParaRPr>
          </a:p>
          <a:p>
            <a:pPr algn="just"/>
            <a:r>
              <a:rPr lang="en-AU" i="0" dirty="0">
                <a:effectLst/>
                <a:latin typeface="Verdana" panose="020B0604030504040204" pitchFamily="34" charset="0"/>
              </a:rPr>
              <a:t>To create an array, use the </a:t>
            </a:r>
            <a:r>
              <a:rPr lang="en-AU" b="1" i="0" dirty="0" err="1">
                <a:solidFill>
                  <a:schemeClr val="accent1">
                    <a:lumMod val="50000"/>
                  </a:schemeClr>
                </a:solidFill>
                <a:effectLst/>
                <a:latin typeface="Verdana" panose="020B0604030504040204" pitchFamily="34" charset="0"/>
              </a:rPr>
              <a:t>arrayOf</a:t>
            </a:r>
            <a:r>
              <a:rPr lang="en-AU" b="1" i="0" dirty="0">
                <a:solidFill>
                  <a:schemeClr val="accent1">
                    <a:lumMod val="50000"/>
                  </a:schemeClr>
                </a:solidFill>
                <a:effectLst/>
                <a:latin typeface="Verdana" panose="020B0604030504040204" pitchFamily="34" charset="0"/>
              </a:rPr>
              <a:t>()</a:t>
            </a:r>
            <a:r>
              <a:rPr lang="en-AU" i="0" dirty="0">
                <a:effectLst/>
                <a:latin typeface="Verdana" panose="020B0604030504040204" pitchFamily="34" charset="0"/>
              </a:rPr>
              <a:t> function, and place the values in a comma-separated list inside it.</a:t>
            </a:r>
          </a:p>
          <a:p>
            <a:pPr marL="0" indent="0" algn="just">
              <a:buNone/>
            </a:pPr>
            <a:endParaRPr lang="en-AU" i="0" dirty="0">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14</a:t>
            </a:fld>
            <a:endParaRPr lang="en-US"/>
          </a:p>
        </p:txBody>
      </p:sp>
      <p:pic>
        <p:nvPicPr>
          <p:cNvPr id="7" name="Picture 6">
            <a:extLst>
              <a:ext uri="{FF2B5EF4-FFF2-40B4-BE49-F238E27FC236}">
                <a16:creationId xmlns:a16="http://schemas.microsoft.com/office/drawing/2014/main" id="{B603B50B-0C95-4299-864D-CF95ABE75B61}"/>
              </a:ext>
            </a:extLst>
          </p:cNvPr>
          <p:cNvPicPr>
            <a:picLocks noChangeAspect="1"/>
          </p:cNvPicPr>
          <p:nvPr/>
        </p:nvPicPr>
        <p:blipFill>
          <a:blip r:embed="rId2"/>
          <a:stretch>
            <a:fillRect/>
          </a:stretch>
        </p:blipFill>
        <p:spPr>
          <a:xfrm>
            <a:off x="2728275" y="5121014"/>
            <a:ext cx="6735449" cy="1055949"/>
          </a:xfrm>
          <a:prstGeom prst="rect">
            <a:avLst/>
          </a:prstGeom>
        </p:spPr>
      </p:pic>
      <p:pic>
        <p:nvPicPr>
          <p:cNvPr id="8" name="Picture 3">
            <a:extLst>
              <a:ext uri="{FF2B5EF4-FFF2-40B4-BE49-F238E27FC236}">
                <a16:creationId xmlns:a16="http://schemas.microsoft.com/office/drawing/2014/main" id="{DAA39A6B-D577-4813-9511-56C294865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384" y="2698608"/>
            <a:ext cx="4677229" cy="146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745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Variables - Arrays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a:bodyPr>
          <a:lstStyle/>
          <a:p>
            <a:pPr marL="0" indent="0" algn="just">
              <a:buNone/>
            </a:pPr>
            <a:r>
              <a:rPr lang="en-AU" b="1" i="0" dirty="0">
                <a:solidFill>
                  <a:schemeClr val="accent1">
                    <a:lumMod val="50000"/>
                  </a:schemeClr>
                </a:solidFill>
                <a:effectLst/>
                <a:latin typeface="Segoe UI" panose="020B0502040204020203" pitchFamily="34" charset="0"/>
              </a:rPr>
              <a:t>Access the Elements of an Array</a:t>
            </a:r>
          </a:p>
          <a:p>
            <a:pPr marL="0" indent="0" algn="just">
              <a:buNone/>
            </a:pPr>
            <a:endParaRPr lang="en-AU" b="1" dirty="0">
              <a:solidFill>
                <a:schemeClr val="accent1">
                  <a:lumMod val="50000"/>
                </a:schemeClr>
              </a:solidFill>
              <a:latin typeface="Segoe UI" panose="020B0502040204020203" pitchFamily="34" charset="0"/>
            </a:endParaRPr>
          </a:p>
          <a:p>
            <a:pPr algn="just"/>
            <a:r>
              <a:rPr lang="en-AU" dirty="0">
                <a:latin typeface="Segoe UI" panose="020B0502040204020203" pitchFamily="34" charset="0"/>
              </a:rPr>
              <a:t>You can access an array element by referring to the </a:t>
            </a:r>
            <a:r>
              <a:rPr lang="en-AU" b="1" dirty="0">
                <a:solidFill>
                  <a:schemeClr val="accent1">
                    <a:lumMod val="50000"/>
                  </a:schemeClr>
                </a:solidFill>
                <a:latin typeface="Segoe UI" panose="020B0502040204020203" pitchFamily="34" charset="0"/>
              </a:rPr>
              <a:t>index number</a:t>
            </a:r>
            <a:r>
              <a:rPr lang="en-AU" dirty="0">
                <a:latin typeface="Segoe UI" panose="020B0502040204020203" pitchFamily="34" charset="0"/>
              </a:rPr>
              <a:t>, inside </a:t>
            </a:r>
            <a:r>
              <a:rPr lang="en-AU" b="1" dirty="0">
                <a:solidFill>
                  <a:schemeClr val="accent1">
                    <a:lumMod val="50000"/>
                  </a:schemeClr>
                </a:solidFill>
                <a:latin typeface="Segoe UI" panose="020B0502040204020203" pitchFamily="34" charset="0"/>
              </a:rPr>
              <a:t>square brackets</a:t>
            </a:r>
            <a:r>
              <a:rPr lang="en-AU" dirty="0">
                <a:solidFill>
                  <a:schemeClr val="accent1">
                    <a:lumMod val="50000"/>
                  </a:schemeClr>
                </a:solidFill>
                <a:latin typeface="Segoe UI" panose="020B0502040204020203" pitchFamily="34" charset="0"/>
              </a:rPr>
              <a:t>.</a:t>
            </a:r>
          </a:p>
          <a:p>
            <a:pPr marL="0" indent="0" algn="just">
              <a:buNone/>
            </a:pPr>
            <a:endParaRPr lang="en-AU" i="0" dirty="0">
              <a:solidFill>
                <a:schemeClr val="accent1">
                  <a:lumMod val="50000"/>
                </a:schemeClr>
              </a:solidFill>
              <a:effectLst/>
              <a:latin typeface="Segoe UI" panose="020B0502040204020203" pitchFamily="34" charset="0"/>
            </a:endParaRPr>
          </a:p>
          <a:p>
            <a:pPr marL="0" indent="0" algn="just">
              <a:buNone/>
            </a:pPr>
            <a:endParaRPr lang="en-AU" i="0" dirty="0">
              <a:solidFill>
                <a:schemeClr val="accent1">
                  <a:lumMod val="50000"/>
                </a:schemeClr>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15</a:t>
            </a:fld>
            <a:endParaRPr lang="en-US"/>
          </a:p>
        </p:txBody>
      </p:sp>
      <p:pic>
        <p:nvPicPr>
          <p:cNvPr id="6" name="Picture 5">
            <a:extLst>
              <a:ext uri="{FF2B5EF4-FFF2-40B4-BE49-F238E27FC236}">
                <a16:creationId xmlns:a16="http://schemas.microsoft.com/office/drawing/2014/main" id="{1D28B7C6-DA79-405A-9258-CE58F481A825}"/>
              </a:ext>
            </a:extLst>
          </p:cNvPr>
          <p:cNvPicPr>
            <a:picLocks noChangeAspect="1"/>
          </p:cNvPicPr>
          <p:nvPr/>
        </p:nvPicPr>
        <p:blipFill>
          <a:blip r:embed="rId2"/>
          <a:stretch>
            <a:fillRect/>
          </a:stretch>
        </p:blipFill>
        <p:spPr>
          <a:xfrm>
            <a:off x="2319472" y="3835358"/>
            <a:ext cx="7553055" cy="2341605"/>
          </a:xfrm>
          <a:prstGeom prst="rect">
            <a:avLst/>
          </a:prstGeom>
        </p:spPr>
      </p:pic>
    </p:spTree>
    <p:extLst>
      <p:ext uri="{BB962C8B-B14F-4D97-AF65-F5344CB8AC3E}">
        <p14:creationId xmlns:p14="http://schemas.microsoft.com/office/powerpoint/2010/main" val="319686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Variables - Arrays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a:bodyPr>
          <a:lstStyle/>
          <a:p>
            <a:pPr marL="0" indent="0" algn="l">
              <a:buNone/>
            </a:pPr>
            <a:r>
              <a:rPr lang="en-AU" b="1" i="0" dirty="0">
                <a:solidFill>
                  <a:schemeClr val="accent1">
                    <a:lumMod val="50000"/>
                  </a:schemeClr>
                </a:solidFill>
                <a:effectLst/>
                <a:latin typeface="Segoe UI" panose="020B0502040204020203" pitchFamily="34" charset="0"/>
              </a:rPr>
              <a:t>Change an Array Element</a:t>
            </a:r>
          </a:p>
          <a:p>
            <a:pPr marL="0" indent="0" algn="just">
              <a:buNone/>
            </a:pPr>
            <a:endParaRPr lang="en-AU" b="1" dirty="0">
              <a:solidFill>
                <a:schemeClr val="accent1">
                  <a:lumMod val="50000"/>
                </a:schemeClr>
              </a:solidFill>
              <a:latin typeface="Segoe UI" panose="020B0502040204020203" pitchFamily="34" charset="0"/>
            </a:endParaRPr>
          </a:p>
          <a:p>
            <a:pPr algn="just"/>
            <a:r>
              <a:rPr lang="en-AU" dirty="0">
                <a:latin typeface="Segoe UI" panose="020B0502040204020203" pitchFamily="34" charset="0"/>
              </a:rPr>
              <a:t>To change the value of a specific element, </a:t>
            </a:r>
            <a:r>
              <a:rPr lang="en-AU" b="1" dirty="0">
                <a:solidFill>
                  <a:schemeClr val="accent1">
                    <a:lumMod val="50000"/>
                  </a:schemeClr>
                </a:solidFill>
                <a:latin typeface="Segoe UI" panose="020B0502040204020203" pitchFamily="34" charset="0"/>
              </a:rPr>
              <a:t>refer to the index number:</a:t>
            </a:r>
            <a:endParaRPr lang="en-AU" b="1" i="0" dirty="0">
              <a:solidFill>
                <a:schemeClr val="accent1">
                  <a:lumMod val="50000"/>
                </a:schemeClr>
              </a:solidFill>
              <a:effectLst/>
              <a:latin typeface="Segoe UI" panose="020B0502040204020203" pitchFamily="34" charset="0"/>
            </a:endParaRPr>
          </a:p>
          <a:p>
            <a:pPr marL="0" indent="0" algn="just">
              <a:buNone/>
            </a:pPr>
            <a:endParaRPr lang="en-AU" i="0" dirty="0">
              <a:solidFill>
                <a:schemeClr val="accent1">
                  <a:lumMod val="50000"/>
                </a:schemeClr>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16</a:t>
            </a:fld>
            <a:endParaRPr lang="en-US"/>
          </a:p>
        </p:txBody>
      </p:sp>
      <p:pic>
        <p:nvPicPr>
          <p:cNvPr id="9" name="Picture 8">
            <a:extLst>
              <a:ext uri="{FF2B5EF4-FFF2-40B4-BE49-F238E27FC236}">
                <a16:creationId xmlns:a16="http://schemas.microsoft.com/office/drawing/2014/main" id="{A25EF028-BAC0-4377-8D4C-CCB67EF76F71}"/>
              </a:ext>
            </a:extLst>
          </p:cNvPr>
          <p:cNvPicPr>
            <a:picLocks noChangeAspect="1"/>
          </p:cNvPicPr>
          <p:nvPr/>
        </p:nvPicPr>
        <p:blipFill>
          <a:blip r:embed="rId2"/>
          <a:stretch>
            <a:fillRect/>
          </a:stretch>
        </p:blipFill>
        <p:spPr>
          <a:xfrm>
            <a:off x="838200" y="4001294"/>
            <a:ext cx="6194698" cy="2156469"/>
          </a:xfrm>
          <a:prstGeom prst="rect">
            <a:avLst/>
          </a:prstGeom>
        </p:spPr>
      </p:pic>
      <p:pic>
        <p:nvPicPr>
          <p:cNvPr id="10" name="Picture 9">
            <a:extLst>
              <a:ext uri="{FF2B5EF4-FFF2-40B4-BE49-F238E27FC236}">
                <a16:creationId xmlns:a16="http://schemas.microsoft.com/office/drawing/2014/main" id="{F2430731-A954-475C-B39A-3EDD886568C5}"/>
              </a:ext>
            </a:extLst>
          </p:cNvPr>
          <p:cNvPicPr>
            <a:picLocks noChangeAspect="1"/>
          </p:cNvPicPr>
          <p:nvPr/>
        </p:nvPicPr>
        <p:blipFill>
          <a:blip r:embed="rId3"/>
          <a:stretch>
            <a:fillRect/>
          </a:stretch>
        </p:blipFill>
        <p:spPr>
          <a:xfrm>
            <a:off x="7335724" y="3275880"/>
            <a:ext cx="4495693" cy="3080470"/>
          </a:xfrm>
          <a:prstGeom prst="rect">
            <a:avLst/>
          </a:prstGeom>
        </p:spPr>
      </p:pic>
      <p:pic>
        <p:nvPicPr>
          <p:cNvPr id="12" name="Picture 11">
            <a:extLst>
              <a:ext uri="{FF2B5EF4-FFF2-40B4-BE49-F238E27FC236}">
                <a16:creationId xmlns:a16="http://schemas.microsoft.com/office/drawing/2014/main" id="{B784399B-31AF-4A89-BF79-FD76C8C4A9B5}"/>
              </a:ext>
            </a:extLst>
          </p:cNvPr>
          <p:cNvPicPr>
            <a:picLocks noChangeAspect="1"/>
          </p:cNvPicPr>
          <p:nvPr/>
        </p:nvPicPr>
        <p:blipFill>
          <a:blip r:embed="rId4"/>
          <a:stretch>
            <a:fillRect/>
          </a:stretch>
        </p:blipFill>
        <p:spPr>
          <a:xfrm>
            <a:off x="7514724" y="3424351"/>
            <a:ext cx="3995105" cy="1757249"/>
          </a:xfrm>
          <a:prstGeom prst="rect">
            <a:avLst/>
          </a:prstGeom>
        </p:spPr>
      </p:pic>
      <p:sp>
        <p:nvSpPr>
          <p:cNvPr id="13" name="TextBox 12">
            <a:extLst>
              <a:ext uri="{FF2B5EF4-FFF2-40B4-BE49-F238E27FC236}">
                <a16:creationId xmlns:a16="http://schemas.microsoft.com/office/drawing/2014/main" id="{575D51F3-8A48-41C4-9C36-24EE0C6FA63E}"/>
              </a:ext>
            </a:extLst>
          </p:cNvPr>
          <p:cNvSpPr txBox="1"/>
          <p:nvPr/>
        </p:nvSpPr>
        <p:spPr>
          <a:xfrm>
            <a:off x="1227612" y="6352143"/>
            <a:ext cx="1688523" cy="369332"/>
          </a:xfrm>
          <a:prstGeom prst="rect">
            <a:avLst/>
          </a:prstGeom>
          <a:noFill/>
        </p:spPr>
        <p:txBody>
          <a:bodyPr wrap="square" rtlCol="0">
            <a:spAutoFit/>
          </a:bodyPr>
          <a:lstStyle/>
          <a:p>
            <a:r>
              <a:rPr lang="en-AU" b="0" i="0" dirty="0">
                <a:solidFill>
                  <a:srgbClr val="008000"/>
                </a:solidFill>
                <a:effectLst/>
                <a:latin typeface="Consolas" panose="020B0609020204030204" pitchFamily="49" charset="0"/>
                <a:hlinkClick r:id="rId5"/>
              </a:rPr>
              <a:t>Try the code</a:t>
            </a:r>
            <a:endParaRPr lang="en-AE" dirty="0"/>
          </a:p>
        </p:txBody>
      </p:sp>
    </p:spTree>
    <p:extLst>
      <p:ext uri="{BB962C8B-B14F-4D97-AF65-F5344CB8AC3E}">
        <p14:creationId xmlns:p14="http://schemas.microsoft.com/office/powerpoint/2010/main" val="140263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Variables - Arrays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a:bodyPr>
          <a:lstStyle/>
          <a:p>
            <a:pPr marL="0" indent="0" algn="l">
              <a:buNone/>
            </a:pPr>
            <a:r>
              <a:rPr lang="en-AU" b="1" i="0" dirty="0">
                <a:solidFill>
                  <a:schemeClr val="accent1">
                    <a:lumMod val="50000"/>
                  </a:schemeClr>
                </a:solidFill>
                <a:effectLst/>
                <a:latin typeface="Segoe UI" panose="020B0502040204020203" pitchFamily="34" charset="0"/>
              </a:rPr>
              <a:t>Array Length / Size</a:t>
            </a:r>
          </a:p>
          <a:p>
            <a:pPr marL="0" indent="0" algn="l">
              <a:buNone/>
            </a:pPr>
            <a:endParaRPr lang="en-AU" b="1" dirty="0">
              <a:solidFill>
                <a:schemeClr val="accent1">
                  <a:lumMod val="50000"/>
                </a:schemeClr>
              </a:solidFill>
              <a:latin typeface="Segoe UI" panose="020B0502040204020203" pitchFamily="34" charset="0"/>
            </a:endParaRPr>
          </a:p>
          <a:p>
            <a:pPr algn="just"/>
            <a:r>
              <a:rPr lang="en-AU" dirty="0">
                <a:latin typeface="Segoe UI" panose="020B0502040204020203" pitchFamily="34" charset="0"/>
              </a:rPr>
              <a:t>To find out how many elements an array have, use the </a:t>
            </a:r>
            <a:r>
              <a:rPr lang="en-AU" b="1" dirty="0">
                <a:solidFill>
                  <a:schemeClr val="accent1">
                    <a:lumMod val="50000"/>
                  </a:schemeClr>
                </a:solidFill>
                <a:latin typeface="Segoe UI" panose="020B0502040204020203" pitchFamily="34" charset="0"/>
              </a:rPr>
              <a:t>size property</a:t>
            </a:r>
            <a:r>
              <a:rPr lang="en-AU" dirty="0">
                <a:latin typeface="Segoe UI" panose="020B0502040204020203" pitchFamily="34" charset="0"/>
              </a:rPr>
              <a:t>:</a:t>
            </a:r>
            <a:endParaRPr lang="en-AU" i="0" dirty="0">
              <a:solidFill>
                <a:schemeClr val="accent1">
                  <a:lumMod val="50000"/>
                </a:schemeClr>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17</a:t>
            </a:fld>
            <a:endParaRPr lang="en-US"/>
          </a:p>
        </p:txBody>
      </p:sp>
      <p:pic>
        <p:nvPicPr>
          <p:cNvPr id="10" name="Picture 9">
            <a:extLst>
              <a:ext uri="{FF2B5EF4-FFF2-40B4-BE49-F238E27FC236}">
                <a16:creationId xmlns:a16="http://schemas.microsoft.com/office/drawing/2014/main" id="{F2430731-A954-475C-B39A-3EDD886568C5}"/>
              </a:ext>
            </a:extLst>
          </p:cNvPr>
          <p:cNvPicPr>
            <a:picLocks noChangeAspect="1"/>
          </p:cNvPicPr>
          <p:nvPr/>
        </p:nvPicPr>
        <p:blipFill>
          <a:blip r:embed="rId2"/>
          <a:stretch>
            <a:fillRect/>
          </a:stretch>
        </p:blipFill>
        <p:spPr>
          <a:xfrm>
            <a:off x="7335724" y="3275880"/>
            <a:ext cx="4495693" cy="3080470"/>
          </a:xfrm>
          <a:prstGeom prst="rect">
            <a:avLst/>
          </a:prstGeom>
        </p:spPr>
      </p:pic>
      <p:sp>
        <p:nvSpPr>
          <p:cNvPr id="13" name="TextBox 12">
            <a:extLst>
              <a:ext uri="{FF2B5EF4-FFF2-40B4-BE49-F238E27FC236}">
                <a16:creationId xmlns:a16="http://schemas.microsoft.com/office/drawing/2014/main" id="{575D51F3-8A48-41C4-9C36-24EE0C6FA63E}"/>
              </a:ext>
            </a:extLst>
          </p:cNvPr>
          <p:cNvSpPr txBox="1"/>
          <p:nvPr/>
        </p:nvSpPr>
        <p:spPr>
          <a:xfrm>
            <a:off x="1227612" y="6352143"/>
            <a:ext cx="1688523" cy="369332"/>
          </a:xfrm>
          <a:prstGeom prst="rect">
            <a:avLst/>
          </a:prstGeom>
          <a:noFill/>
        </p:spPr>
        <p:txBody>
          <a:bodyPr wrap="square" rtlCol="0">
            <a:spAutoFit/>
          </a:bodyPr>
          <a:lstStyle/>
          <a:p>
            <a:r>
              <a:rPr lang="en-AU" b="0" i="0" dirty="0">
                <a:solidFill>
                  <a:srgbClr val="008000"/>
                </a:solidFill>
                <a:effectLst/>
                <a:latin typeface="Consolas" panose="020B0609020204030204" pitchFamily="49" charset="0"/>
                <a:hlinkClick r:id="rId3"/>
              </a:rPr>
              <a:t>Try the code</a:t>
            </a:r>
            <a:endParaRPr lang="en-AE" dirty="0"/>
          </a:p>
        </p:txBody>
      </p:sp>
      <p:pic>
        <p:nvPicPr>
          <p:cNvPr id="6" name="Picture 5">
            <a:extLst>
              <a:ext uri="{FF2B5EF4-FFF2-40B4-BE49-F238E27FC236}">
                <a16:creationId xmlns:a16="http://schemas.microsoft.com/office/drawing/2014/main" id="{81623C3B-4744-4E5E-8D28-530F9E99EA5A}"/>
              </a:ext>
            </a:extLst>
          </p:cNvPr>
          <p:cNvPicPr>
            <a:picLocks noChangeAspect="1"/>
          </p:cNvPicPr>
          <p:nvPr/>
        </p:nvPicPr>
        <p:blipFill>
          <a:blip r:embed="rId4"/>
          <a:stretch>
            <a:fillRect/>
          </a:stretch>
        </p:blipFill>
        <p:spPr>
          <a:xfrm>
            <a:off x="682171" y="3841187"/>
            <a:ext cx="6272834" cy="2176000"/>
          </a:xfrm>
          <a:prstGeom prst="rect">
            <a:avLst/>
          </a:prstGeom>
        </p:spPr>
      </p:pic>
      <p:pic>
        <p:nvPicPr>
          <p:cNvPr id="8" name="Picture 7">
            <a:extLst>
              <a:ext uri="{FF2B5EF4-FFF2-40B4-BE49-F238E27FC236}">
                <a16:creationId xmlns:a16="http://schemas.microsoft.com/office/drawing/2014/main" id="{912A487D-51F7-46ED-ACC7-0C06C580A3BC}"/>
              </a:ext>
            </a:extLst>
          </p:cNvPr>
          <p:cNvPicPr>
            <a:picLocks noChangeAspect="1"/>
          </p:cNvPicPr>
          <p:nvPr/>
        </p:nvPicPr>
        <p:blipFill>
          <a:blip r:embed="rId5"/>
          <a:stretch>
            <a:fillRect/>
          </a:stretch>
        </p:blipFill>
        <p:spPr>
          <a:xfrm>
            <a:off x="7581821" y="3450578"/>
            <a:ext cx="3928008" cy="1760051"/>
          </a:xfrm>
          <a:prstGeom prst="rect">
            <a:avLst/>
          </a:prstGeom>
        </p:spPr>
      </p:pic>
    </p:spTree>
    <p:extLst>
      <p:ext uri="{BB962C8B-B14F-4D97-AF65-F5344CB8AC3E}">
        <p14:creationId xmlns:p14="http://schemas.microsoft.com/office/powerpoint/2010/main" val="424463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Variables - Strings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a:bodyPr>
          <a:lstStyle/>
          <a:p>
            <a:pPr marL="0" indent="0" algn="just">
              <a:buNone/>
            </a:pPr>
            <a:r>
              <a:rPr lang="en-AU" b="1" i="0" dirty="0">
                <a:solidFill>
                  <a:schemeClr val="accent1">
                    <a:lumMod val="50000"/>
                  </a:schemeClr>
                </a:solidFill>
                <a:effectLst/>
                <a:latin typeface="Segoe UI" panose="020B0502040204020203" pitchFamily="34" charset="0"/>
              </a:rPr>
              <a:t>Access a String</a:t>
            </a:r>
          </a:p>
          <a:p>
            <a:pPr algn="just"/>
            <a:r>
              <a:rPr lang="en-AU" i="0" dirty="0">
                <a:effectLst/>
                <a:latin typeface="Verdana" panose="020B0604030504040204" pitchFamily="34" charset="0"/>
              </a:rPr>
              <a:t>To access the characters (elements) of a string, you must refer to the index number inside square brackets.</a:t>
            </a: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18</a:t>
            </a:fld>
            <a:endParaRPr lang="en-US"/>
          </a:p>
        </p:txBody>
      </p:sp>
      <p:pic>
        <p:nvPicPr>
          <p:cNvPr id="5" name="Picture 4">
            <a:extLst>
              <a:ext uri="{FF2B5EF4-FFF2-40B4-BE49-F238E27FC236}">
                <a16:creationId xmlns:a16="http://schemas.microsoft.com/office/drawing/2014/main" id="{2057878C-28EB-4567-877C-DFD0D6C876D0}"/>
              </a:ext>
            </a:extLst>
          </p:cNvPr>
          <p:cNvPicPr>
            <a:picLocks noChangeAspect="1"/>
          </p:cNvPicPr>
          <p:nvPr/>
        </p:nvPicPr>
        <p:blipFill>
          <a:blip r:embed="rId2"/>
          <a:stretch>
            <a:fillRect/>
          </a:stretch>
        </p:blipFill>
        <p:spPr>
          <a:xfrm>
            <a:off x="7335724" y="3275880"/>
            <a:ext cx="4495693" cy="3080470"/>
          </a:xfrm>
          <a:prstGeom prst="rect">
            <a:avLst/>
          </a:prstGeom>
        </p:spPr>
      </p:pic>
      <p:sp>
        <p:nvSpPr>
          <p:cNvPr id="7" name="TextBox 6">
            <a:extLst>
              <a:ext uri="{FF2B5EF4-FFF2-40B4-BE49-F238E27FC236}">
                <a16:creationId xmlns:a16="http://schemas.microsoft.com/office/drawing/2014/main" id="{DDA80AFF-8022-43B8-9E2B-146A3AAA2CA5}"/>
              </a:ext>
            </a:extLst>
          </p:cNvPr>
          <p:cNvSpPr txBox="1"/>
          <p:nvPr/>
        </p:nvSpPr>
        <p:spPr>
          <a:xfrm>
            <a:off x="1227612" y="6352143"/>
            <a:ext cx="1688523" cy="369332"/>
          </a:xfrm>
          <a:prstGeom prst="rect">
            <a:avLst/>
          </a:prstGeom>
          <a:noFill/>
        </p:spPr>
        <p:txBody>
          <a:bodyPr wrap="square" rtlCol="0">
            <a:spAutoFit/>
          </a:bodyPr>
          <a:lstStyle/>
          <a:p>
            <a:r>
              <a:rPr lang="en-AU" b="0" i="0" dirty="0">
                <a:solidFill>
                  <a:srgbClr val="008000"/>
                </a:solidFill>
                <a:effectLst/>
                <a:latin typeface="Consolas" panose="020B0609020204030204" pitchFamily="49" charset="0"/>
                <a:hlinkClick r:id="rId3"/>
              </a:rPr>
              <a:t>Try the code</a:t>
            </a:r>
            <a:endParaRPr lang="en-AE" dirty="0"/>
          </a:p>
        </p:txBody>
      </p:sp>
      <p:pic>
        <p:nvPicPr>
          <p:cNvPr id="9" name="Picture 8">
            <a:extLst>
              <a:ext uri="{FF2B5EF4-FFF2-40B4-BE49-F238E27FC236}">
                <a16:creationId xmlns:a16="http://schemas.microsoft.com/office/drawing/2014/main" id="{A0654304-5E20-4F56-B656-F9A981F1671B}"/>
              </a:ext>
            </a:extLst>
          </p:cNvPr>
          <p:cNvPicPr>
            <a:picLocks noChangeAspect="1"/>
          </p:cNvPicPr>
          <p:nvPr/>
        </p:nvPicPr>
        <p:blipFill>
          <a:blip r:embed="rId4"/>
          <a:stretch>
            <a:fillRect/>
          </a:stretch>
        </p:blipFill>
        <p:spPr>
          <a:xfrm>
            <a:off x="644478" y="3275880"/>
            <a:ext cx="6601746" cy="2753109"/>
          </a:xfrm>
          <a:prstGeom prst="rect">
            <a:avLst/>
          </a:prstGeom>
        </p:spPr>
      </p:pic>
      <p:pic>
        <p:nvPicPr>
          <p:cNvPr id="11" name="Picture 10">
            <a:extLst>
              <a:ext uri="{FF2B5EF4-FFF2-40B4-BE49-F238E27FC236}">
                <a16:creationId xmlns:a16="http://schemas.microsoft.com/office/drawing/2014/main" id="{3857126A-664E-4977-B3C5-F955BFC80A27}"/>
              </a:ext>
            </a:extLst>
          </p:cNvPr>
          <p:cNvPicPr>
            <a:picLocks noChangeAspect="1"/>
          </p:cNvPicPr>
          <p:nvPr/>
        </p:nvPicPr>
        <p:blipFill>
          <a:blip r:embed="rId5"/>
          <a:stretch>
            <a:fillRect/>
          </a:stretch>
        </p:blipFill>
        <p:spPr>
          <a:xfrm>
            <a:off x="7637215" y="3429000"/>
            <a:ext cx="3797549" cy="1781629"/>
          </a:xfrm>
          <a:prstGeom prst="rect">
            <a:avLst/>
          </a:prstGeom>
        </p:spPr>
      </p:pic>
    </p:spTree>
    <p:extLst>
      <p:ext uri="{BB962C8B-B14F-4D97-AF65-F5344CB8AC3E}">
        <p14:creationId xmlns:p14="http://schemas.microsoft.com/office/powerpoint/2010/main" val="247435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Variables</a:t>
            </a: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19</a:t>
            </a:fld>
            <a:endParaRPr lang="en-US"/>
          </a:p>
        </p:txBody>
      </p:sp>
      <p:pic>
        <p:nvPicPr>
          <p:cNvPr id="6" name="Picture 5">
            <a:extLst>
              <a:ext uri="{FF2B5EF4-FFF2-40B4-BE49-F238E27FC236}">
                <a16:creationId xmlns:a16="http://schemas.microsoft.com/office/drawing/2014/main" id="{B20CD7CC-2F59-4BBB-B6AF-939BE451D6B3}"/>
              </a:ext>
            </a:extLst>
          </p:cNvPr>
          <p:cNvPicPr>
            <a:picLocks noChangeAspect="1"/>
          </p:cNvPicPr>
          <p:nvPr/>
        </p:nvPicPr>
        <p:blipFill>
          <a:blip r:embed="rId2"/>
          <a:stretch>
            <a:fillRect/>
          </a:stretch>
        </p:blipFill>
        <p:spPr>
          <a:xfrm>
            <a:off x="838200" y="2860263"/>
            <a:ext cx="7639562" cy="1901372"/>
          </a:xfrm>
          <a:prstGeom prst="rect">
            <a:avLst/>
          </a:prstGeom>
        </p:spPr>
      </p:pic>
      <p:sp>
        <p:nvSpPr>
          <p:cNvPr id="7" name="Rectangle 2">
            <a:extLst>
              <a:ext uri="{FF2B5EF4-FFF2-40B4-BE49-F238E27FC236}">
                <a16:creationId xmlns:a16="http://schemas.microsoft.com/office/drawing/2014/main" id="{EE737585-C12F-49AD-A8E2-D8BEBC3C2E73}"/>
              </a:ext>
            </a:extLst>
          </p:cNvPr>
          <p:cNvSpPr>
            <a:spLocks noGrp="1" noChangeArrowheads="1"/>
          </p:cNvSpPr>
          <p:nvPr>
            <p:ph idx="1"/>
          </p:nvPr>
        </p:nvSpPr>
        <p:spPr bwMode="auto">
          <a:xfrm>
            <a:off x="669407" y="1547246"/>
            <a:ext cx="1051560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b="1" dirty="0" err="1">
                <a:solidFill>
                  <a:schemeClr val="accent1">
                    <a:lumMod val="50000"/>
                  </a:schemeClr>
                </a:solidFill>
                <a:latin typeface="Courier New" panose="02070309020205020404" pitchFamily="49" charset="0"/>
                <a:cs typeface="Courier New" panose="02070309020205020404" pitchFamily="49" charset="0"/>
              </a:rPr>
              <a:t>readLine</a:t>
            </a:r>
            <a:r>
              <a:rPr lang="en-US" altLang="en-US" b="1" dirty="0">
                <a:solidFill>
                  <a:schemeClr val="accent1">
                    <a:lumMod val="50000"/>
                  </a:schemeClr>
                </a:solidFill>
                <a:latin typeface="Courier New" panose="02070309020205020404" pitchFamily="49" charset="0"/>
                <a:cs typeface="Courier New" panose="02070309020205020404" pitchFamily="49" charset="0"/>
              </a:rPr>
              <a:t>() </a:t>
            </a:r>
            <a:r>
              <a:rPr lang="en-US" altLang="en-US" dirty="0"/>
              <a:t>function allows the program user to enter string values or intercept keyboard input from the console as shown in following example:</a:t>
            </a:r>
          </a:p>
        </p:txBody>
      </p:sp>
      <p:pic>
        <p:nvPicPr>
          <p:cNvPr id="8" name="Picture 7">
            <a:extLst>
              <a:ext uri="{FF2B5EF4-FFF2-40B4-BE49-F238E27FC236}">
                <a16:creationId xmlns:a16="http://schemas.microsoft.com/office/drawing/2014/main" id="{34E618B9-E2CC-4BE1-8B3A-81796C066C36}"/>
              </a:ext>
            </a:extLst>
          </p:cNvPr>
          <p:cNvPicPr>
            <a:picLocks noChangeAspect="1"/>
          </p:cNvPicPr>
          <p:nvPr/>
        </p:nvPicPr>
        <p:blipFill>
          <a:blip r:embed="rId3"/>
          <a:stretch>
            <a:fillRect/>
          </a:stretch>
        </p:blipFill>
        <p:spPr>
          <a:xfrm>
            <a:off x="3038929" y="4531934"/>
            <a:ext cx="6114142" cy="2188066"/>
          </a:xfrm>
          <a:prstGeom prst="rect">
            <a:avLst/>
          </a:prstGeom>
        </p:spPr>
      </p:pic>
      <p:pic>
        <p:nvPicPr>
          <p:cNvPr id="10" name="Picture 9">
            <a:extLst>
              <a:ext uri="{FF2B5EF4-FFF2-40B4-BE49-F238E27FC236}">
                <a16:creationId xmlns:a16="http://schemas.microsoft.com/office/drawing/2014/main" id="{F50A4B67-10A6-4B71-A45A-82410287C150}"/>
              </a:ext>
            </a:extLst>
          </p:cNvPr>
          <p:cNvPicPr>
            <a:picLocks noChangeAspect="1"/>
          </p:cNvPicPr>
          <p:nvPr/>
        </p:nvPicPr>
        <p:blipFill>
          <a:blip r:embed="rId4"/>
          <a:stretch>
            <a:fillRect/>
          </a:stretch>
        </p:blipFill>
        <p:spPr>
          <a:xfrm>
            <a:off x="3476171" y="4691537"/>
            <a:ext cx="5134429" cy="1105054"/>
          </a:xfrm>
          <a:prstGeom prst="rect">
            <a:avLst/>
          </a:prstGeom>
        </p:spPr>
      </p:pic>
    </p:spTree>
    <p:extLst>
      <p:ext uri="{BB962C8B-B14F-4D97-AF65-F5344CB8AC3E}">
        <p14:creationId xmlns:p14="http://schemas.microsoft.com/office/powerpoint/2010/main" val="315279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671535" y="2082868"/>
            <a:ext cx="8382000" cy="2387600"/>
          </a:xfrm>
        </p:spPr>
        <p:txBody>
          <a:bodyPr>
            <a:normAutofit fontScale="90000"/>
          </a:bodyPr>
          <a:lstStyle/>
          <a:p>
            <a:r>
              <a:rPr lang="en-US" sz="4000" b="1" i="0" dirty="0">
                <a:solidFill>
                  <a:srgbClr val="1D2228"/>
                </a:solidFill>
                <a:effectLst/>
                <a:latin typeface="Calibri (Body)"/>
              </a:rPr>
              <a:t>CSIT242 - Mobile Application Development</a:t>
            </a:r>
            <a:br>
              <a:rPr lang="en-US" sz="4000" b="1" i="0" dirty="0">
                <a:solidFill>
                  <a:srgbClr val="1D2228"/>
                </a:solidFill>
                <a:effectLst/>
                <a:latin typeface="Calibri (Body)"/>
              </a:rPr>
            </a:br>
            <a:br>
              <a:rPr lang="en-US" sz="4000" b="1" i="0" dirty="0">
                <a:solidFill>
                  <a:srgbClr val="1D2228"/>
                </a:solidFill>
                <a:effectLst/>
                <a:latin typeface="Calibri (Body)"/>
              </a:rPr>
            </a:br>
            <a:r>
              <a:rPr lang="en-US" sz="4000" b="1" i="0" dirty="0">
                <a:solidFill>
                  <a:srgbClr val="1D2228"/>
                </a:solidFill>
                <a:effectLst/>
                <a:latin typeface="Calibri (Body)"/>
              </a:rPr>
              <a:t>Introduction to the subject</a:t>
            </a:r>
            <a:br>
              <a:rPr lang="en-US" sz="2800" b="1" i="0" dirty="0">
                <a:solidFill>
                  <a:srgbClr val="1D2228"/>
                </a:solidFill>
                <a:effectLst/>
                <a:latin typeface="Arial" panose="020B0604020202020204" pitchFamily="34" charset="0"/>
              </a:rPr>
            </a:br>
            <a:br>
              <a:rPr lang="en-US" sz="2800" b="1" i="0" dirty="0">
                <a:solidFill>
                  <a:srgbClr val="1D2228"/>
                </a:solidFill>
                <a:effectLst/>
                <a:latin typeface="Arial" panose="020B0604020202020204" pitchFamily="34" charset="0"/>
              </a:rPr>
            </a:br>
            <a:endParaRPr lang="en-US" altLang="en-US" sz="2000" dirty="0">
              <a:solidFill>
                <a:srgbClr val="1546A7"/>
              </a:solidFill>
            </a:endParaRPr>
          </a:p>
        </p:txBody>
      </p:sp>
      <p:sp>
        <p:nvSpPr>
          <p:cNvPr id="10243" name="Subtitle 2"/>
          <p:cNvSpPr>
            <a:spLocks noGrp="1"/>
          </p:cNvSpPr>
          <p:nvPr>
            <p:ph type="subTitle" idx="1"/>
          </p:nvPr>
        </p:nvSpPr>
        <p:spPr>
          <a:xfrm>
            <a:off x="2281135" y="4798978"/>
            <a:ext cx="7772400" cy="1398165"/>
          </a:xfrm>
        </p:spPr>
        <p:txBody>
          <a:bodyPr>
            <a:normAutofit/>
          </a:bodyPr>
          <a:lstStyle/>
          <a:p>
            <a:pPr>
              <a:defRPr/>
            </a:pPr>
            <a:endParaRPr lang="en-US" altLang="en-US" dirty="0">
              <a:solidFill>
                <a:srgbClr val="FF0000"/>
              </a:solidFill>
            </a:endParaRPr>
          </a:p>
          <a:p>
            <a:pPr>
              <a:defRPr/>
            </a:pPr>
            <a:r>
              <a:rPr lang="en-US" altLang="en-US" dirty="0">
                <a:solidFill>
                  <a:schemeClr val="tx1">
                    <a:lumMod val="65000"/>
                    <a:lumOff val="35000"/>
                  </a:schemeClr>
                </a:solidFill>
              </a:rPr>
              <a:t>Dr. Haitham Yaish</a:t>
            </a:r>
          </a:p>
        </p:txBody>
      </p:sp>
      <p:sp>
        <p:nvSpPr>
          <p:cNvPr id="2" name="Slide Number Placeholder 1">
            <a:extLst>
              <a:ext uri="{FF2B5EF4-FFF2-40B4-BE49-F238E27FC236}">
                <a16:creationId xmlns:a16="http://schemas.microsoft.com/office/drawing/2014/main" id="{11B99068-B2E6-4D16-9BFC-66129C5798DD}"/>
              </a:ext>
            </a:extLst>
          </p:cNvPr>
          <p:cNvSpPr>
            <a:spLocks noGrp="1"/>
          </p:cNvSpPr>
          <p:nvPr>
            <p:ph type="sldNum" sz="quarter" idx="12"/>
          </p:nvPr>
        </p:nvSpPr>
        <p:spPr/>
        <p:txBody>
          <a:bodyPr/>
          <a:lstStyle/>
          <a:p>
            <a:fld id="{2E022DA4-7223-4563-87CA-B20647B02933}" type="slidenum">
              <a:rPr lang="en-US" smtClean="0"/>
              <a:pPr/>
              <a:t>2</a:t>
            </a:fld>
            <a:endParaRPr lang="en-US"/>
          </a:p>
        </p:txBody>
      </p:sp>
    </p:spTree>
    <p:extLst>
      <p:ext uri="{BB962C8B-B14F-4D97-AF65-F5344CB8AC3E}">
        <p14:creationId xmlns:p14="http://schemas.microsoft.com/office/powerpoint/2010/main" val="58132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How Kotlin Programs Work?</a:t>
            </a: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20</a:t>
            </a:fld>
            <a:endParaRPr lang="en-US"/>
          </a:p>
        </p:txBody>
      </p:sp>
      <p:pic>
        <p:nvPicPr>
          <p:cNvPr id="5" name="Picture 6">
            <a:extLst>
              <a:ext uri="{FF2B5EF4-FFF2-40B4-BE49-F238E27FC236}">
                <a16:creationId xmlns:a16="http://schemas.microsoft.com/office/drawing/2014/main" id="{E352FCF8-639C-4E10-BC43-8769434D6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1311757"/>
            <a:ext cx="4096657" cy="55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085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A6BF70-82A6-4145-8576-552456F86A15}"/>
              </a:ext>
            </a:extLst>
          </p:cNvPr>
          <p:cNvSpPr>
            <a:spLocks noGrp="1"/>
          </p:cNvSpPr>
          <p:nvPr>
            <p:ph type="sldNum" sz="quarter" idx="12"/>
          </p:nvPr>
        </p:nvSpPr>
        <p:spPr/>
        <p:txBody>
          <a:bodyPr/>
          <a:lstStyle/>
          <a:p>
            <a:fld id="{2E022DA4-7223-4563-87CA-B20647B02933}" type="slidenum">
              <a:rPr lang="en-US" smtClean="0"/>
              <a:t>21</a:t>
            </a:fld>
            <a:endParaRPr lang="en-US"/>
          </a:p>
        </p:txBody>
      </p:sp>
      <p:sp>
        <p:nvSpPr>
          <p:cNvPr id="22" name="Content Placeholder 2">
            <a:extLst>
              <a:ext uri="{FF2B5EF4-FFF2-40B4-BE49-F238E27FC236}">
                <a16:creationId xmlns:a16="http://schemas.microsoft.com/office/drawing/2014/main" id="{6747E4B2-4366-4D0F-92D9-47F2F23BFCED}"/>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AU" sz="5400" dirty="0">
              <a:solidFill>
                <a:schemeClr val="tx2">
                  <a:lumMod val="50000"/>
                </a:schemeClr>
              </a:solidFill>
            </a:endParaRPr>
          </a:p>
          <a:p>
            <a:pPr marL="0" indent="0" algn="ctr">
              <a:buNone/>
            </a:pPr>
            <a:endParaRPr lang="en-AU" sz="5400" dirty="0">
              <a:solidFill>
                <a:schemeClr val="tx2">
                  <a:lumMod val="50000"/>
                </a:schemeClr>
              </a:solidFill>
            </a:endParaRPr>
          </a:p>
          <a:p>
            <a:pPr marL="0" indent="0" algn="ctr">
              <a:buNone/>
            </a:pPr>
            <a:r>
              <a:rPr lang="en-AU" sz="5400" dirty="0">
                <a:solidFill>
                  <a:schemeClr val="tx2">
                    <a:lumMod val="50000"/>
                  </a:schemeClr>
                </a:solidFill>
              </a:rPr>
              <a:t>Android Framework and Android Studio</a:t>
            </a:r>
            <a:endParaRPr lang="en-AU" dirty="0"/>
          </a:p>
        </p:txBody>
      </p:sp>
    </p:spTree>
    <p:extLst>
      <p:ext uri="{BB962C8B-B14F-4D97-AF65-F5344CB8AC3E}">
        <p14:creationId xmlns:p14="http://schemas.microsoft.com/office/powerpoint/2010/main" val="317516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a:extLst>
              <a:ext uri="{FF2B5EF4-FFF2-40B4-BE49-F238E27FC236}">
                <a16:creationId xmlns:a16="http://schemas.microsoft.com/office/drawing/2014/main" id="{656E8592-2886-4A48-9DE1-8C7C457323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4176" y="974881"/>
            <a:ext cx="4398281" cy="569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EC7D0D9-9E20-47E8-BB9A-143E85BEC8AC}"/>
              </a:ext>
            </a:extLst>
          </p:cNvPr>
          <p:cNvSpPr txBox="1"/>
          <p:nvPr/>
        </p:nvSpPr>
        <p:spPr>
          <a:xfrm>
            <a:off x="572408" y="1514455"/>
            <a:ext cx="3276600" cy="2308324"/>
          </a:xfrm>
          <a:prstGeom prst="rect">
            <a:avLst/>
          </a:prstGeom>
          <a:noFill/>
        </p:spPr>
        <p:txBody>
          <a:bodyPr wrap="square" rtlCol="0">
            <a:spAutoFit/>
          </a:bodyPr>
          <a:lstStyle/>
          <a:p>
            <a:pPr algn="just"/>
            <a:r>
              <a:rPr lang="en-AU" dirty="0"/>
              <a:t>Android is an open source operating system, Linux-based software stack. </a:t>
            </a:r>
          </a:p>
          <a:p>
            <a:pPr algn="just"/>
            <a:endParaRPr lang="en-AU" dirty="0"/>
          </a:p>
          <a:p>
            <a:pPr algn="just"/>
            <a:r>
              <a:rPr lang="en-AU" dirty="0"/>
              <a:t>This diagram shows the main components of the Android platform. </a:t>
            </a:r>
          </a:p>
          <a:p>
            <a:endParaRPr lang="en-AU" dirty="0"/>
          </a:p>
        </p:txBody>
      </p:sp>
      <p:sp>
        <p:nvSpPr>
          <p:cNvPr id="5" name="Title 1">
            <a:extLst>
              <a:ext uri="{FF2B5EF4-FFF2-40B4-BE49-F238E27FC236}">
                <a16:creationId xmlns:a16="http://schemas.microsoft.com/office/drawing/2014/main" id="{0FB594DC-4225-490D-AD80-74A98CADF851}"/>
              </a:ext>
            </a:extLst>
          </p:cNvPr>
          <p:cNvSpPr txBox="1">
            <a:spLocks/>
          </p:cNvSpPr>
          <p:nvPr/>
        </p:nvSpPr>
        <p:spPr>
          <a:xfrm>
            <a:off x="838200" y="365125"/>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solidFill>
                  <a:srgbClr val="143350"/>
                </a:solidFill>
                <a:latin typeface="Calibri (Body)"/>
              </a:rPr>
              <a:t>Android Platform Architecture</a:t>
            </a:r>
          </a:p>
          <a:p>
            <a:br>
              <a:rPr lang="en-AU" b="1" dirty="0">
                <a:solidFill>
                  <a:srgbClr val="143350"/>
                </a:solidFill>
                <a:latin typeface="Calibri (Body)"/>
              </a:rPr>
            </a:br>
            <a:endParaRPr lang="en-US" b="1" dirty="0">
              <a:solidFill>
                <a:srgbClr val="143350"/>
              </a:solidFill>
              <a:latin typeface="Calibri (Bod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C01A409-B3B3-4A82-A38E-7DC31F04E63F}"/>
              </a:ext>
            </a:extLst>
          </p:cNvPr>
          <p:cNvSpPr txBox="1">
            <a:spLocks/>
          </p:cNvSpPr>
          <p:nvPr/>
        </p:nvSpPr>
        <p:spPr>
          <a:xfrm>
            <a:off x="762000" y="1063625"/>
            <a:ext cx="10515600" cy="558391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b="1" dirty="0">
                <a:solidFill>
                  <a:schemeClr val="accent1">
                    <a:lumMod val="50000"/>
                  </a:schemeClr>
                </a:solidFill>
              </a:rPr>
              <a:t>Linux Kernel</a:t>
            </a:r>
          </a:p>
          <a:p>
            <a:pPr algn="just"/>
            <a:r>
              <a:rPr lang="en-AU" dirty="0"/>
              <a:t>The Linux kernel is the foundation of Android platform.</a:t>
            </a:r>
          </a:p>
          <a:p>
            <a:pPr algn="just"/>
            <a:r>
              <a:rPr lang="en-AU" dirty="0"/>
              <a:t> It helps Android in core system services and maintaining functionalities such as threading, low-level memory management, security, process management, networking, and hardware drivers. </a:t>
            </a:r>
          </a:p>
          <a:p>
            <a:pPr algn="just"/>
            <a:r>
              <a:rPr lang="en-AU" dirty="0"/>
              <a:t>The Linux Kernel also acts as an abstraction layer between the hardware and the software stack of the platform.</a:t>
            </a:r>
          </a:p>
          <a:p>
            <a:pPr marL="0" indent="0" algn="just">
              <a:buNone/>
            </a:pPr>
            <a:endParaRPr lang="en-AU" dirty="0">
              <a:solidFill>
                <a:schemeClr val="accent1">
                  <a:lumMod val="50000"/>
                </a:schemeClr>
              </a:solidFill>
            </a:endParaRPr>
          </a:p>
          <a:p>
            <a:pPr marL="0" indent="0" algn="just">
              <a:buNone/>
            </a:pPr>
            <a:r>
              <a:rPr lang="en-AU" dirty="0">
                <a:solidFill>
                  <a:schemeClr val="accent1">
                    <a:lumMod val="50000"/>
                  </a:schemeClr>
                </a:solidFill>
              </a:rPr>
              <a:t>Hardware Abstraction Layer (HAL)</a:t>
            </a:r>
          </a:p>
          <a:p>
            <a:pPr algn="just"/>
            <a:r>
              <a:rPr lang="en-AU" dirty="0"/>
              <a:t>The Hardware Abstraction Layer (HAL) exposes hardware capabilities of devices to high level Kotlin API framework through standard interfaces. </a:t>
            </a:r>
          </a:p>
          <a:p>
            <a:pPr algn="just"/>
            <a:r>
              <a:rPr lang="en-AU" dirty="0"/>
              <a:t>For each hardware component such as the camera or the Bluetooth, HAL has a library module that implements an interface for that component. </a:t>
            </a:r>
          </a:p>
          <a:p>
            <a:pPr algn="just"/>
            <a:endParaRPr lang="en-AU" dirty="0"/>
          </a:p>
          <a:p>
            <a:pPr marL="0" indent="0" algn="just">
              <a:buNone/>
            </a:pPr>
            <a:r>
              <a:rPr lang="en-AU" dirty="0">
                <a:solidFill>
                  <a:schemeClr val="accent1">
                    <a:lumMod val="50000"/>
                  </a:schemeClr>
                </a:solidFill>
              </a:rPr>
              <a:t>Android Runtime (ART)</a:t>
            </a:r>
          </a:p>
          <a:p>
            <a:pPr algn="just"/>
            <a:r>
              <a:rPr lang="en-AU" dirty="0"/>
              <a:t>Each application runs in its own process and with its own instance of Android runtime on devices.</a:t>
            </a:r>
          </a:p>
          <a:p>
            <a:pPr algn="just"/>
            <a:r>
              <a:rPr lang="en-AU" dirty="0"/>
              <a:t>It was designed based on Java Virtual Machine and specifically for Android running in limited environment, where the limited battery, CPU, memory and data storage are the main concerns. </a:t>
            </a:r>
          </a:p>
          <a:p>
            <a:pPr algn="just"/>
            <a:r>
              <a:rPr lang="en-AU" dirty="0"/>
              <a:t>It reads</a:t>
            </a:r>
            <a:r>
              <a:rPr lang="en-AU" b="1" dirty="0">
                <a:solidFill>
                  <a:schemeClr val="accent1">
                    <a:lumMod val="50000"/>
                  </a:schemeClr>
                </a:solidFill>
              </a:rPr>
              <a:t> .</a:t>
            </a:r>
            <a:r>
              <a:rPr lang="en-AU" b="1" dirty="0" err="1">
                <a:solidFill>
                  <a:schemeClr val="accent1">
                    <a:lumMod val="50000"/>
                  </a:schemeClr>
                </a:solidFill>
              </a:rPr>
              <a:t>dex</a:t>
            </a:r>
            <a:r>
              <a:rPr lang="en-AU" b="1" dirty="0">
                <a:solidFill>
                  <a:schemeClr val="accent1">
                    <a:lumMod val="50000"/>
                  </a:schemeClr>
                </a:solidFill>
              </a:rPr>
              <a:t> </a:t>
            </a:r>
            <a:r>
              <a:rPr lang="en-AU" dirty="0"/>
              <a:t>files whereas JVM (Java Virtual Machine) reads </a:t>
            </a:r>
            <a:r>
              <a:rPr lang="en-AU" b="1" dirty="0">
                <a:solidFill>
                  <a:schemeClr val="accent1">
                    <a:lumMod val="50000"/>
                  </a:schemeClr>
                </a:solidFill>
              </a:rPr>
              <a:t>.class files</a:t>
            </a:r>
            <a:r>
              <a:rPr lang="en-AU" dirty="0"/>
              <a:t>. </a:t>
            </a:r>
          </a:p>
          <a:p>
            <a:pPr marL="0" indent="0" algn="just">
              <a:buFont typeface="Arial" panose="020B0604020202020204" pitchFamily="34" charset="0"/>
              <a:buNone/>
            </a:pPr>
            <a:r>
              <a:rPr lang="en-AU" dirty="0">
                <a:solidFill>
                  <a:srgbClr val="000000"/>
                </a:solidFill>
                <a:latin typeface="Verdana" panose="020B0604030504040204" pitchFamily="34" charset="0"/>
              </a:rPr>
              <a:t>    </a:t>
            </a:r>
          </a:p>
        </p:txBody>
      </p:sp>
      <p:sp>
        <p:nvSpPr>
          <p:cNvPr id="8" name="Title 1">
            <a:extLst>
              <a:ext uri="{FF2B5EF4-FFF2-40B4-BE49-F238E27FC236}">
                <a16:creationId xmlns:a16="http://schemas.microsoft.com/office/drawing/2014/main" id="{71087975-0FBD-413D-963C-B48BED3AB09F}"/>
              </a:ext>
            </a:extLst>
          </p:cNvPr>
          <p:cNvSpPr txBox="1">
            <a:spLocks/>
          </p:cNvSpPr>
          <p:nvPr/>
        </p:nvSpPr>
        <p:spPr>
          <a:xfrm>
            <a:off x="838200" y="365125"/>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solidFill>
                  <a:srgbClr val="143350"/>
                </a:solidFill>
                <a:latin typeface="Calibri (Body)"/>
              </a:rPr>
              <a:t>Android Platform Architecture</a:t>
            </a:r>
          </a:p>
          <a:p>
            <a:br>
              <a:rPr lang="en-AU" b="1" dirty="0">
                <a:solidFill>
                  <a:srgbClr val="143350"/>
                </a:solidFill>
                <a:latin typeface="Calibri (Body)"/>
              </a:rPr>
            </a:br>
            <a:endParaRPr lang="en-US" b="1" dirty="0">
              <a:solidFill>
                <a:srgbClr val="143350"/>
              </a:solidFill>
              <a:latin typeface="Calibri (Body)"/>
            </a:endParaRPr>
          </a:p>
        </p:txBody>
      </p:sp>
    </p:spTree>
    <p:extLst>
      <p:ext uri="{BB962C8B-B14F-4D97-AF65-F5344CB8AC3E}">
        <p14:creationId xmlns:p14="http://schemas.microsoft.com/office/powerpoint/2010/main" val="2442906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C01A409-B3B3-4A82-A38E-7DC31F04E63F}"/>
              </a:ext>
            </a:extLst>
          </p:cNvPr>
          <p:cNvSpPr txBox="1">
            <a:spLocks/>
          </p:cNvSpPr>
          <p:nvPr/>
        </p:nvSpPr>
        <p:spPr>
          <a:xfrm>
            <a:off x="762000" y="1063624"/>
            <a:ext cx="10515600" cy="555488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b="1" dirty="0">
                <a:solidFill>
                  <a:schemeClr val="accent1">
                    <a:lumMod val="50000"/>
                  </a:schemeClr>
                </a:solidFill>
              </a:rPr>
              <a:t>Native C/C++ Libraries</a:t>
            </a:r>
          </a:p>
          <a:p>
            <a:pPr algn="just"/>
            <a:r>
              <a:rPr lang="en-AU" dirty="0"/>
              <a:t>Are used to build core Android system components and services like ART and HAL. </a:t>
            </a:r>
          </a:p>
          <a:p>
            <a:pPr algn="just"/>
            <a:r>
              <a:rPr lang="en-AU" dirty="0"/>
              <a:t>The functionalities of these native libraries are exposed to apps by Java framework APIs provided by Android. </a:t>
            </a:r>
          </a:p>
          <a:p>
            <a:pPr algn="just"/>
            <a:r>
              <a:rPr lang="en-AU" dirty="0"/>
              <a:t>They are used in drawing and manipulating 2D, 3D graphics, media framework processing, supporting fonts, data storage and web browsers.</a:t>
            </a:r>
          </a:p>
          <a:p>
            <a:pPr marL="0" indent="0" algn="just">
              <a:buNone/>
            </a:pPr>
            <a:endParaRPr lang="en-AU" dirty="0"/>
          </a:p>
          <a:p>
            <a:pPr marL="0" indent="0" algn="just">
              <a:buNone/>
            </a:pPr>
            <a:r>
              <a:rPr lang="en-AU" b="1" dirty="0">
                <a:solidFill>
                  <a:schemeClr val="accent1">
                    <a:lumMod val="50000"/>
                  </a:schemeClr>
                </a:solidFill>
              </a:rPr>
              <a:t>Java API Framework</a:t>
            </a:r>
          </a:p>
          <a:p>
            <a:pPr marL="0" indent="0" algn="just">
              <a:buNone/>
            </a:pPr>
            <a:r>
              <a:rPr lang="en-AU" dirty="0"/>
              <a:t>The entire feature-set of Android is accessible through APIs written in Java language.</a:t>
            </a:r>
          </a:p>
          <a:p>
            <a:pPr marL="0" indent="0" algn="just">
              <a:buNone/>
            </a:pPr>
            <a:endParaRPr lang="en-AU" b="1" dirty="0">
              <a:solidFill>
                <a:schemeClr val="accent1">
                  <a:lumMod val="50000"/>
                </a:schemeClr>
              </a:solidFill>
            </a:endParaRPr>
          </a:p>
          <a:p>
            <a:pPr marL="0" indent="0" algn="just">
              <a:buNone/>
            </a:pPr>
            <a:r>
              <a:rPr lang="en-AU" b="1" dirty="0">
                <a:solidFill>
                  <a:schemeClr val="accent1">
                    <a:lumMod val="50000"/>
                  </a:schemeClr>
                </a:solidFill>
              </a:rPr>
              <a:t>System Apps</a:t>
            </a:r>
          </a:p>
          <a:p>
            <a:pPr algn="just"/>
            <a:r>
              <a:rPr lang="en-AU" dirty="0"/>
              <a:t>Android comes with many core pre-installed apps for emails, messaging, calendars, etc...</a:t>
            </a:r>
          </a:p>
          <a:p>
            <a:pPr algn="just"/>
            <a:r>
              <a:rPr lang="en-AU" dirty="0"/>
              <a:t>These system apps can be invoked from your own apps. For example, if you want to provide the messaging functionality to an application, you do not need to build that functionality yourself. You can invoke the system app for messaging from within your app to send messages</a:t>
            </a:r>
          </a:p>
          <a:p>
            <a:pPr marL="0" indent="0" algn="just">
              <a:buFont typeface="Arial" panose="020B0604020202020204" pitchFamily="34" charset="0"/>
              <a:buNone/>
            </a:pPr>
            <a:r>
              <a:rPr lang="en-AU" dirty="0">
                <a:solidFill>
                  <a:srgbClr val="000000"/>
                </a:solidFill>
                <a:latin typeface="Verdana" panose="020B0604030504040204" pitchFamily="34" charset="0"/>
              </a:rPr>
              <a:t>    </a:t>
            </a:r>
          </a:p>
        </p:txBody>
      </p:sp>
      <p:sp>
        <p:nvSpPr>
          <p:cNvPr id="6" name="Title 1">
            <a:extLst>
              <a:ext uri="{FF2B5EF4-FFF2-40B4-BE49-F238E27FC236}">
                <a16:creationId xmlns:a16="http://schemas.microsoft.com/office/drawing/2014/main" id="{95E24814-D8B3-404A-8DA3-69437FABFC50}"/>
              </a:ext>
            </a:extLst>
          </p:cNvPr>
          <p:cNvSpPr txBox="1">
            <a:spLocks/>
          </p:cNvSpPr>
          <p:nvPr/>
        </p:nvSpPr>
        <p:spPr>
          <a:xfrm>
            <a:off x="838200" y="365125"/>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solidFill>
                  <a:srgbClr val="143350"/>
                </a:solidFill>
                <a:latin typeface="Calibri (Body)"/>
              </a:rPr>
              <a:t>Android Platform Architecture</a:t>
            </a:r>
          </a:p>
          <a:p>
            <a:br>
              <a:rPr lang="en-AU" b="1" dirty="0">
                <a:solidFill>
                  <a:srgbClr val="143350"/>
                </a:solidFill>
                <a:latin typeface="Calibri (Body)"/>
              </a:rPr>
            </a:br>
            <a:endParaRPr lang="en-US" b="1" dirty="0">
              <a:solidFill>
                <a:srgbClr val="143350"/>
              </a:solidFill>
              <a:latin typeface="Calibri (Body)"/>
            </a:endParaRPr>
          </a:p>
        </p:txBody>
      </p:sp>
    </p:spTree>
    <p:extLst>
      <p:ext uri="{BB962C8B-B14F-4D97-AF65-F5344CB8AC3E}">
        <p14:creationId xmlns:p14="http://schemas.microsoft.com/office/powerpoint/2010/main" val="52434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a:extLst>
              <a:ext uri="{FF2B5EF4-FFF2-40B4-BE49-F238E27FC236}">
                <a16:creationId xmlns:a16="http://schemas.microsoft.com/office/drawing/2014/main" id="{E93A4376-043F-4077-878C-8C6C52665652}"/>
              </a:ext>
            </a:extLst>
          </p:cNvPr>
          <p:cNvSpPr>
            <a:spLocks noChangeArrowheads="1"/>
          </p:cNvSpPr>
          <p:nvPr/>
        </p:nvSpPr>
        <p:spPr bwMode="auto">
          <a:xfrm>
            <a:off x="2057400" y="3467853"/>
            <a:ext cx="83058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b="1" dirty="0"/>
              <a:t>Services</a:t>
            </a:r>
            <a:br>
              <a:rPr lang="en-US" altLang="en-US" b="1" dirty="0"/>
            </a:br>
            <a:endParaRPr lang="en-US" altLang="en-US" sz="900" b="1" dirty="0"/>
          </a:p>
          <a:p>
            <a:r>
              <a:rPr lang="en-US" altLang="en-US" dirty="0"/>
              <a:t>A service is the invisible part of the application that runs in the background. Service doesn’t have any user interface of its own. Services are used to perform continuous processing in the background even when activities are not visible or active.</a:t>
            </a:r>
          </a:p>
          <a:p>
            <a:endParaRPr lang="en-US" altLang="en-US" dirty="0"/>
          </a:p>
        </p:txBody>
      </p:sp>
      <p:sp>
        <p:nvSpPr>
          <p:cNvPr id="12292" name="Rectangle 5">
            <a:extLst>
              <a:ext uri="{FF2B5EF4-FFF2-40B4-BE49-F238E27FC236}">
                <a16:creationId xmlns:a16="http://schemas.microsoft.com/office/drawing/2014/main" id="{BEC8474C-9470-437B-807F-C45049B861D4}"/>
              </a:ext>
            </a:extLst>
          </p:cNvPr>
          <p:cNvSpPr>
            <a:spLocks noChangeArrowheads="1"/>
          </p:cNvSpPr>
          <p:nvPr/>
        </p:nvSpPr>
        <p:spPr bwMode="auto">
          <a:xfrm>
            <a:off x="2057400" y="4953299"/>
            <a:ext cx="81153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b="1" dirty="0"/>
              <a:t>Content Providers</a:t>
            </a:r>
            <a:br>
              <a:rPr lang="en-US" altLang="en-US" b="1" dirty="0"/>
            </a:br>
            <a:br>
              <a:rPr lang="en-US" altLang="en-US" sz="900" b="1" dirty="0"/>
            </a:br>
            <a:r>
              <a:rPr lang="en-US" altLang="en-US" dirty="0"/>
              <a:t>Content providers are used to manage and share application databases. They are the preferred way of sharing data between applications. You may also write your content provider to share your application’s data with other apps. </a:t>
            </a:r>
          </a:p>
          <a:p>
            <a:r>
              <a:rPr lang="en-US" altLang="en-US" b="1" dirty="0"/>
              <a:t>For example</a:t>
            </a:r>
            <a:r>
              <a:rPr lang="en-US" altLang="en-US" dirty="0"/>
              <a:t>, Android exposes some databases such as contacts and call logs using content providers.</a:t>
            </a:r>
          </a:p>
          <a:p>
            <a:endParaRPr lang="en-US" altLang="en-US" dirty="0"/>
          </a:p>
        </p:txBody>
      </p:sp>
      <p:sp>
        <p:nvSpPr>
          <p:cNvPr id="12293" name="TextBox 8">
            <a:extLst>
              <a:ext uri="{FF2B5EF4-FFF2-40B4-BE49-F238E27FC236}">
                <a16:creationId xmlns:a16="http://schemas.microsoft.com/office/drawing/2014/main" id="{4B39AF0C-21E4-4BA9-AEE6-510337F3652C}"/>
              </a:ext>
            </a:extLst>
          </p:cNvPr>
          <p:cNvSpPr txBox="1">
            <a:spLocks noChangeArrowheads="1"/>
          </p:cNvSpPr>
          <p:nvPr/>
        </p:nvSpPr>
        <p:spPr bwMode="auto">
          <a:xfrm>
            <a:off x="2057400" y="2129590"/>
            <a:ext cx="83058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b="1" dirty="0"/>
              <a:t>Activities</a:t>
            </a:r>
            <a:br>
              <a:rPr lang="en-US" altLang="en-US" b="1" dirty="0"/>
            </a:br>
            <a:endParaRPr lang="en-US" altLang="en-US" sz="900" dirty="0"/>
          </a:p>
          <a:p>
            <a:r>
              <a:rPr lang="en-US" altLang="en-US" dirty="0"/>
              <a:t>Activity is the application’s </a:t>
            </a:r>
            <a:r>
              <a:rPr lang="en-US" altLang="en-US" b="1" dirty="0"/>
              <a:t>user interface. </a:t>
            </a:r>
            <a:r>
              <a:rPr lang="en-US" altLang="en-US" dirty="0"/>
              <a:t>Every screen in an application extends the </a:t>
            </a:r>
            <a:r>
              <a:rPr lang="en-US" altLang="en-US" b="1" dirty="0"/>
              <a:t>activity class</a:t>
            </a:r>
            <a:r>
              <a:rPr lang="en-US" altLang="en-US" dirty="0"/>
              <a:t>.  The user interface for each activity is made up of </a:t>
            </a:r>
            <a:r>
              <a:rPr lang="en-US" altLang="en-US" b="1" dirty="0"/>
              <a:t>several Views</a:t>
            </a:r>
            <a:r>
              <a:rPr lang="en-US" altLang="en-US" dirty="0"/>
              <a:t>.</a:t>
            </a:r>
          </a:p>
          <a:p>
            <a:endParaRPr lang="en-US" altLang="en-US" dirty="0"/>
          </a:p>
        </p:txBody>
      </p:sp>
      <p:sp>
        <p:nvSpPr>
          <p:cNvPr id="2" name="TextBox 1">
            <a:extLst>
              <a:ext uri="{FF2B5EF4-FFF2-40B4-BE49-F238E27FC236}">
                <a16:creationId xmlns:a16="http://schemas.microsoft.com/office/drawing/2014/main" id="{4C8B4693-5B75-48B9-A50C-E887D72F51CC}"/>
              </a:ext>
            </a:extLst>
          </p:cNvPr>
          <p:cNvSpPr txBox="1"/>
          <p:nvPr/>
        </p:nvSpPr>
        <p:spPr>
          <a:xfrm>
            <a:off x="1927225" y="1278989"/>
            <a:ext cx="8669154" cy="861774"/>
          </a:xfrm>
          <a:prstGeom prst="rect">
            <a:avLst/>
          </a:prstGeom>
          <a:noFill/>
        </p:spPr>
        <p:txBody>
          <a:bodyPr wrap="square" rtlCol="0">
            <a:spAutoFit/>
          </a:bodyPr>
          <a:lstStyle/>
          <a:p>
            <a:r>
              <a:rPr lang="en-AU" sz="1600" b="0" i="0" dirty="0">
                <a:effectLst/>
                <a:latin typeface="Arial" panose="020B0604020202020204" pitchFamily="34" charset="0"/>
              </a:rPr>
              <a:t>Following are some of the </a:t>
            </a:r>
            <a:r>
              <a:rPr lang="en-AU" sz="1600" b="1" i="0" dirty="0">
                <a:effectLst/>
                <a:latin typeface="Arial" panose="020B0604020202020204" pitchFamily="34" charset="0"/>
              </a:rPr>
              <a:t>components </a:t>
            </a:r>
            <a:r>
              <a:rPr lang="en-AU" sz="1600" b="0" i="0" dirty="0">
                <a:effectLst/>
                <a:latin typeface="Arial" panose="020B0604020202020204" pitchFamily="34" charset="0"/>
              </a:rPr>
              <a:t>you will use often in any Android applications development. You will learn more about them with practical examples later in this subject.</a:t>
            </a:r>
          </a:p>
          <a:p>
            <a:endParaRPr lang="en-AU" dirty="0"/>
          </a:p>
        </p:txBody>
      </p:sp>
      <p:sp>
        <p:nvSpPr>
          <p:cNvPr id="7" name="Title 1">
            <a:extLst>
              <a:ext uri="{FF2B5EF4-FFF2-40B4-BE49-F238E27FC236}">
                <a16:creationId xmlns:a16="http://schemas.microsoft.com/office/drawing/2014/main" id="{88380618-6A90-4BEC-AFE2-6AA225201145}"/>
              </a:ext>
            </a:extLst>
          </p:cNvPr>
          <p:cNvSpPr txBox="1">
            <a:spLocks/>
          </p:cNvSpPr>
          <p:nvPr/>
        </p:nvSpPr>
        <p:spPr>
          <a:xfrm>
            <a:off x="857250" y="171857"/>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solidFill>
                  <a:srgbClr val="143350"/>
                </a:solidFill>
                <a:latin typeface="Calibri (Body)"/>
              </a:rPr>
              <a:t>Components of Android Applications</a:t>
            </a:r>
          </a:p>
          <a:p>
            <a:br>
              <a:rPr lang="en-AU" b="1" dirty="0">
                <a:solidFill>
                  <a:srgbClr val="143350"/>
                </a:solidFill>
                <a:latin typeface="Calibri (Body)"/>
              </a:rPr>
            </a:br>
            <a:endParaRPr lang="en-US" b="1" dirty="0">
              <a:solidFill>
                <a:srgbClr val="143350"/>
              </a:solidFill>
              <a:latin typeface="Calibri (Bod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A8A514CE-C202-4CDC-A15D-FC15D569E57F}"/>
              </a:ext>
            </a:extLst>
          </p:cNvPr>
          <p:cNvSpPr>
            <a:spLocks noChangeArrowheads="1"/>
          </p:cNvSpPr>
          <p:nvPr/>
        </p:nvSpPr>
        <p:spPr bwMode="auto">
          <a:xfrm>
            <a:off x="1927226" y="1166814"/>
            <a:ext cx="85121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b="1" dirty="0"/>
              <a:t>Broadcast Receivers</a:t>
            </a:r>
            <a:endParaRPr lang="en-US" altLang="en-US" dirty="0"/>
          </a:p>
          <a:p>
            <a:r>
              <a:rPr lang="en-US" altLang="en-US" b="1" dirty="0"/>
              <a:t> </a:t>
            </a:r>
            <a:endParaRPr lang="en-US" altLang="en-US" dirty="0"/>
          </a:p>
          <a:p>
            <a:r>
              <a:rPr lang="en-US" altLang="en-US" dirty="0"/>
              <a:t>Broadcast Receivers are used to receive messages broadcasted by </a:t>
            </a:r>
            <a:r>
              <a:rPr lang="en-US" altLang="en-US" b="1" dirty="0"/>
              <a:t>Intents.</a:t>
            </a:r>
            <a:r>
              <a:rPr lang="en-US" altLang="en-US" dirty="0"/>
              <a:t> When a broadcast receiver is added to your application for any specific Intent, then whenever that Intent occurs, your application will receive a message which has data from that Intent. </a:t>
            </a:r>
          </a:p>
        </p:txBody>
      </p:sp>
      <p:sp>
        <p:nvSpPr>
          <p:cNvPr id="13316" name="Rectangle 3">
            <a:extLst>
              <a:ext uri="{FF2B5EF4-FFF2-40B4-BE49-F238E27FC236}">
                <a16:creationId xmlns:a16="http://schemas.microsoft.com/office/drawing/2014/main" id="{F300CABC-5BD4-4FEE-947C-E172879F2807}"/>
              </a:ext>
            </a:extLst>
          </p:cNvPr>
          <p:cNvSpPr>
            <a:spLocks noChangeArrowheads="1"/>
          </p:cNvSpPr>
          <p:nvPr/>
        </p:nvSpPr>
        <p:spPr bwMode="auto">
          <a:xfrm>
            <a:off x="1981200" y="3352800"/>
            <a:ext cx="45608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b="1" dirty="0"/>
              <a:t>Views</a:t>
            </a:r>
            <a:endParaRPr lang="en-US" altLang="en-US" dirty="0"/>
          </a:p>
          <a:p>
            <a:r>
              <a:rPr lang="en-US" altLang="en-US" b="1" dirty="0"/>
              <a:t> </a:t>
            </a:r>
            <a:endParaRPr lang="en-US" altLang="en-US" dirty="0"/>
          </a:p>
          <a:p>
            <a:r>
              <a:rPr lang="en-US" altLang="en-US" dirty="0"/>
              <a:t>Views are objects that are drawn on the screen. </a:t>
            </a:r>
          </a:p>
          <a:p>
            <a:r>
              <a:rPr lang="en-US" altLang="en-US" dirty="0"/>
              <a:t>A </a:t>
            </a:r>
            <a:r>
              <a:rPr lang="en-US" altLang="en-US" b="1" dirty="0"/>
              <a:t>view is the parent class</a:t>
            </a:r>
            <a:r>
              <a:rPr lang="en-US" altLang="en-US" dirty="0"/>
              <a:t> of all </a:t>
            </a:r>
            <a:r>
              <a:rPr lang="en-US" altLang="en-US" i="1" dirty="0"/>
              <a:t>activity</a:t>
            </a:r>
            <a:r>
              <a:rPr lang="en-US" altLang="en-US" dirty="0"/>
              <a:t> user interface components. Each </a:t>
            </a:r>
            <a:r>
              <a:rPr lang="en-US" altLang="en-US" i="1" dirty="0"/>
              <a:t>activity</a:t>
            </a:r>
            <a:r>
              <a:rPr lang="en-US" altLang="en-US" dirty="0"/>
              <a:t> is made up of a set of </a:t>
            </a:r>
            <a:r>
              <a:rPr lang="en-US" altLang="en-US" i="1" dirty="0"/>
              <a:t>views</a:t>
            </a:r>
            <a:r>
              <a:rPr lang="en-US" altLang="en-US" dirty="0"/>
              <a:t> grouped together within a layout.</a:t>
            </a:r>
          </a:p>
        </p:txBody>
      </p:sp>
      <p:pic>
        <p:nvPicPr>
          <p:cNvPr id="13317" name="Picture 4">
            <a:extLst>
              <a:ext uri="{FF2B5EF4-FFF2-40B4-BE49-F238E27FC236}">
                <a16:creationId xmlns:a16="http://schemas.microsoft.com/office/drawing/2014/main" id="{F520CE21-A6ED-47EF-9445-768DBC16E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703" b="3703"/>
          <a:stretch>
            <a:fillRect/>
          </a:stretch>
        </p:blipFill>
        <p:spPr bwMode="auto">
          <a:xfrm>
            <a:off x="6705600" y="3505200"/>
            <a:ext cx="3733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136B24D9-6D9C-47AC-BBBE-A3C70DDE6326}"/>
              </a:ext>
            </a:extLst>
          </p:cNvPr>
          <p:cNvSpPr txBox="1">
            <a:spLocks/>
          </p:cNvSpPr>
          <p:nvPr/>
        </p:nvSpPr>
        <p:spPr>
          <a:xfrm>
            <a:off x="857250" y="171857"/>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solidFill>
                  <a:srgbClr val="143350"/>
                </a:solidFill>
                <a:latin typeface="Calibri (Body)"/>
              </a:rPr>
              <a:t>Components of Android Applications</a:t>
            </a:r>
          </a:p>
          <a:p>
            <a:br>
              <a:rPr lang="en-AU" b="1" dirty="0">
                <a:solidFill>
                  <a:srgbClr val="143350"/>
                </a:solidFill>
                <a:latin typeface="Calibri (Body)"/>
              </a:rPr>
            </a:br>
            <a:endParaRPr lang="en-US" b="1" dirty="0">
              <a:solidFill>
                <a:srgbClr val="143350"/>
              </a:solidFill>
              <a:latin typeface="Calibri (Bod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42BADCC3-5F26-41C1-A5D2-64EC602CF4FD}"/>
              </a:ext>
            </a:extLst>
          </p:cNvPr>
          <p:cNvSpPr>
            <a:spLocks noChangeArrowheads="1"/>
          </p:cNvSpPr>
          <p:nvPr/>
        </p:nvSpPr>
        <p:spPr bwMode="auto">
          <a:xfrm>
            <a:off x="1927226" y="1447800"/>
            <a:ext cx="84359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b="1" dirty="0"/>
              <a:t>Intents</a:t>
            </a:r>
            <a:endParaRPr lang="en-US" altLang="en-US" dirty="0"/>
          </a:p>
          <a:p>
            <a:r>
              <a:rPr lang="en-US" altLang="en-US" b="1" dirty="0"/>
              <a:t> </a:t>
            </a:r>
            <a:endParaRPr lang="en-US" altLang="en-US" dirty="0"/>
          </a:p>
          <a:p>
            <a:r>
              <a:rPr lang="en-US" altLang="en-US" dirty="0"/>
              <a:t>Intents are </a:t>
            </a:r>
            <a:r>
              <a:rPr lang="en-US" altLang="en-US" b="1" dirty="0"/>
              <a:t>objects</a:t>
            </a:r>
            <a:r>
              <a:rPr lang="en-US" altLang="en-US" dirty="0"/>
              <a:t> used to </a:t>
            </a:r>
            <a:r>
              <a:rPr lang="en-US" altLang="en-US" b="1" dirty="0"/>
              <a:t>send messages across the whole Android system</a:t>
            </a:r>
            <a:r>
              <a:rPr lang="en-US" altLang="en-US" dirty="0"/>
              <a:t>. They are used to broadcast messages, start an activity, or start a service, including an intention to have an action performed. It’s the system’s duty </a:t>
            </a:r>
            <a:r>
              <a:rPr lang="en-US" altLang="en-US" b="1" dirty="0"/>
              <a:t>to interpret the message and determine the target(s) that will perform the actions required.</a:t>
            </a:r>
          </a:p>
        </p:txBody>
      </p:sp>
      <p:pic>
        <p:nvPicPr>
          <p:cNvPr id="14340" name="Picture 3">
            <a:extLst>
              <a:ext uri="{FF2B5EF4-FFF2-40B4-BE49-F238E27FC236}">
                <a16:creationId xmlns:a16="http://schemas.microsoft.com/office/drawing/2014/main" id="{0EB23036-A005-4FEC-884B-36B050827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352800"/>
            <a:ext cx="4992688"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E1B21F44-AC7E-40EA-B2DA-F96E95690521}"/>
              </a:ext>
            </a:extLst>
          </p:cNvPr>
          <p:cNvSpPr txBox="1">
            <a:spLocks/>
          </p:cNvSpPr>
          <p:nvPr/>
        </p:nvSpPr>
        <p:spPr>
          <a:xfrm>
            <a:off x="857250" y="171857"/>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solidFill>
                  <a:srgbClr val="143350"/>
                </a:solidFill>
                <a:latin typeface="Calibri (Body)"/>
              </a:rPr>
              <a:t>Components of Android Applications</a:t>
            </a:r>
          </a:p>
          <a:p>
            <a:br>
              <a:rPr lang="en-AU" b="1" dirty="0">
                <a:solidFill>
                  <a:srgbClr val="143350"/>
                </a:solidFill>
                <a:latin typeface="Calibri (Body)"/>
              </a:rPr>
            </a:br>
            <a:endParaRPr lang="en-US" b="1" dirty="0">
              <a:solidFill>
                <a:srgbClr val="143350"/>
              </a:solidFill>
              <a:latin typeface="Calibri (Body)"/>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4537FA-200D-466A-BDF9-4CBE7DB9271D}"/>
              </a:ext>
            </a:extLst>
          </p:cNvPr>
          <p:cNvSpPr/>
          <p:nvPr/>
        </p:nvSpPr>
        <p:spPr>
          <a:xfrm>
            <a:off x="1927225" y="228601"/>
            <a:ext cx="5062538" cy="461963"/>
          </a:xfrm>
          <a:prstGeom prst="rect">
            <a:avLst/>
          </a:prstGeom>
        </p:spPr>
        <p:txBody>
          <a:bodyPr wrap="none">
            <a:spAutoFit/>
          </a:bodyPr>
          <a:lstStyle/>
          <a:p>
            <a:pPr>
              <a:defRPr/>
            </a:pPr>
            <a:r>
              <a:rPr lang="en-US" sz="2400" b="1" dirty="0">
                <a:solidFill>
                  <a:schemeClr val="accent1">
                    <a:lumMod val="50000"/>
                  </a:schemeClr>
                </a:solidFill>
                <a:effectLst>
                  <a:outerShdw blurRad="38100" dist="38100" dir="2700000" algn="tl">
                    <a:srgbClr val="000000">
                      <a:alpha val="43137"/>
                    </a:srgbClr>
                  </a:outerShdw>
                </a:effectLst>
              </a:rPr>
              <a:t>Components of Android Applications</a:t>
            </a:r>
          </a:p>
        </p:txBody>
      </p:sp>
      <p:sp>
        <p:nvSpPr>
          <p:cNvPr id="15363" name="Rectangle 2">
            <a:extLst>
              <a:ext uri="{FF2B5EF4-FFF2-40B4-BE49-F238E27FC236}">
                <a16:creationId xmlns:a16="http://schemas.microsoft.com/office/drawing/2014/main" id="{0A01D23B-1FF1-4AAB-8F1C-99265CD09357}"/>
              </a:ext>
            </a:extLst>
          </p:cNvPr>
          <p:cNvSpPr>
            <a:spLocks noChangeArrowheads="1"/>
          </p:cNvSpPr>
          <p:nvPr/>
        </p:nvSpPr>
        <p:spPr bwMode="auto">
          <a:xfrm>
            <a:off x="1198562" y="1257300"/>
            <a:ext cx="1457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b="1" dirty="0"/>
              <a:t>Notifications</a:t>
            </a:r>
            <a:endParaRPr lang="en-US" altLang="en-US" dirty="0"/>
          </a:p>
        </p:txBody>
      </p:sp>
      <p:sp>
        <p:nvSpPr>
          <p:cNvPr id="15364" name="Rectangle 3">
            <a:extLst>
              <a:ext uri="{FF2B5EF4-FFF2-40B4-BE49-F238E27FC236}">
                <a16:creationId xmlns:a16="http://schemas.microsoft.com/office/drawing/2014/main" id="{856BB28A-AF1A-4480-8C85-59BC25AF30CA}"/>
              </a:ext>
            </a:extLst>
          </p:cNvPr>
          <p:cNvSpPr>
            <a:spLocks noChangeArrowheads="1"/>
          </p:cNvSpPr>
          <p:nvPr/>
        </p:nvSpPr>
        <p:spPr bwMode="auto">
          <a:xfrm>
            <a:off x="942975" y="1627188"/>
            <a:ext cx="69342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ndara" panose="020E0502030303020204" pitchFamily="34" charset="0"/>
              </a:defRPr>
            </a:lvl1pPr>
            <a:lvl2pPr marL="742950" indent="-285750">
              <a:defRPr>
                <a:solidFill>
                  <a:schemeClr val="tx1"/>
                </a:solidFill>
                <a:latin typeface="Candara" panose="020E0502030303020204" pitchFamily="34" charset="0"/>
              </a:defRPr>
            </a:lvl2pPr>
            <a:lvl3pPr marL="1143000" indent="-228600">
              <a:defRPr>
                <a:solidFill>
                  <a:schemeClr val="tx1"/>
                </a:solidFill>
                <a:latin typeface="Candara" panose="020E0502030303020204" pitchFamily="34" charset="0"/>
              </a:defRPr>
            </a:lvl3pPr>
            <a:lvl4pPr marL="1600200" indent="-228600">
              <a:defRPr>
                <a:solidFill>
                  <a:schemeClr val="tx1"/>
                </a:solidFill>
                <a:latin typeface="Candara" panose="020E0502030303020204" pitchFamily="34" charset="0"/>
              </a:defRPr>
            </a:lvl4pPr>
            <a:lvl5pPr marL="2057400" indent="-228600">
              <a:defRPr>
                <a:solidFill>
                  <a:schemeClr val="tx1"/>
                </a:solidFill>
                <a:latin typeface="Candara" panose="020E0502030303020204" pitchFamily="34" charset="0"/>
              </a:defRPr>
            </a:lvl5pPr>
            <a:lvl6pPr marL="2514600" indent="-228600" fontAlgn="base">
              <a:spcBef>
                <a:spcPct val="0"/>
              </a:spcBef>
              <a:spcAft>
                <a:spcPct val="0"/>
              </a:spcAft>
              <a:defRPr>
                <a:solidFill>
                  <a:schemeClr val="tx1"/>
                </a:solidFill>
                <a:latin typeface="Candara" panose="020E0502030303020204" pitchFamily="34" charset="0"/>
              </a:defRPr>
            </a:lvl6pPr>
            <a:lvl7pPr marL="2971800" indent="-228600" fontAlgn="base">
              <a:spcBef>
                <a:spcPct val="0"/>
              </a:spcBef>
              <a:spcAft>
                <a:spcPct val="0"/>
              </a:spcAft>
              <a:defRPr>
                <a:solidFill>
                  <a:schemeClr val="tx1"/>
                </a:solidFill>
                <a:latin typeface="Candara" panose="020E0502030303020204" pitchFamily="34" charset="0"/>
              </a:defRPr>
            </a:lvl7pPr>
            <a:lvl8pPr marL="3429000" indent="-228600" fontAlgn="base">
              <a:spcBef>
                <a:spcPct val="0"/>
              </a:spcBef>
              <a:spcAft>
                <a:spcPct val="0"/>
              </a:spcAft>
              <a:defRPr>
                <a:solidFill>
                  <a:schemeClr val="tx1"/>
                </a:solidFill>
                <a:latin typeface="Candara" panose="020E0502030303020204" pitchFamily="34" charset="0"/>
              </a:defRPr>
            </a:lvl8pPr>
            <a:lvl9pPr marL="3886200" indent="-228600" fontAlgn="base">
              <a:spcBef>
                <a:spcPct val="0"/>
              </a:spcBef>
              <a:spcAft>
                <a:spcPct val="0"/>
              </a:spcAft>
              <a:defRPr>
                <a:solidFill>
                  <a:schemeClr val="tx1"/>
                </a:solidFill>
                <a:latin typeface="Candara" panose="020E0502030303020204" pitchFamily="34" charset="0"/>
              </a:defRPr>
            </a:lvl9pPr>
          </a:lstStyle>
          <a:p>
            <a:r>
              <a:rPr lang="en-US" altLang="en-US" dirty="0"/>
              <a:t>Notifications are used to </a:t>
            </a:r>
            <a:r>
              <a:rPr lang="en-US" altLang="en-US" b="1" dirty="0"/>
              <a:t>alert the user of an event</a:t>
            </a:r>
            <a:r>
              <a:rPr lang="en-US" altLang="en-US" dirty="0"/>
              <a:t> without stealing the focus or interrupting the user’s ongoing interaction or activity. </a:t>
            </a:r>
          </a:p>
          <a:p>
            <a:endParaRPr lang="en-US" altLang="en-US" dirty="0"/>
          </a:p>
          <a:p>
            <a:r>
              <a:rPr lang="en-US" altLang="en-US" dirty="0"/>
              <a:t>That's why they appear on the </a:t>
            </a:r>
            <a:r>
              <a:rPr lang="en-US" altLang="en-US" b="1" dirty="0"/>
              <a:t>status bar </a:t>
            </a:r>
            <a:r>
              <a:rPr lang="en-US" altLang="en-US" dirty="0"/>
              <a:t>at the top of the screen. </a:t>
            </a:r>
          </a:p>
          <a:p>
            <a:endParaRPr lang="en-US" altLang="en-US" dirty="0"/>
          </a:p>
          <a:p>
            <a:r>
              <a:rPr lang="en-US" altLang="en-US" dirty="0"/>
              <a:t>They are popup style messages from other applications such as Instagram or Facebook.</a:t>
            </a:r>
          </a:p>
          <a:p>
            <a:endParaRPr lang="en-US" altLang="en-US" dirty="0"/>
          </a:p>
          <a:p>
            <a:r>
              <a:rPr lang="en-US" altLang="en-US" b="1" dirty="0"/>
              <a:t>Examples</a:t>
            </a:r>
            <a:r>
              <a:rPr lang="en-US" altLang="en-US" dirty="0"/>
              <a:t> of notifications can be notifications of received SMS, missed calls or notifications from any other application installed on the device. </a:t>
            </a:r>
          </a:p>
        </p:txBody>
      </p:sp>
      <p:pic>
        <p:nvPicPr>
          <p:cNvPr id="15365" name="Picture 4">
            <a:extLst>
              <a:ext uri="{FF2B5EF4-FFF2-40B4-BE49-F238E27FC236}">
                <a16:creationId xmlns:a16="http://schemas.microsoft.com/office/drawing/2014/main" id="{A4C9823E-4166-4D4F-9CB9-5D4941711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8514" y="1285875"/>
            <a:ext cx="261143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CF9DEC-270A-469A-8375-416BFEE24260}"/>
              </a:ext>
            </a:extLst>
          </p:cNvPr>
          <p:cNvSpPr/>
          <p:nvPr/>
        </p:nvSpPr>
        <p:spPr>
          <a:xfrm>
            <a:off x="2057400" y="1524001"/>
            <a:ext cx="8382000" cy="4616648"/>
          </a:xfrm>
          <a:prstGeom prst="rect">
            <a:avLst/>
          </a:prstGeom>
        </p:spPr>
        <p:txBody>
          <a:bodyPr>
            <a:spAutoFit/>
          </a:bodyPr>
          <a:lstStyle/>
          <a:p>
            <a:pPr>
              <a:defRPr/>
            </a:pPr>
            <a:r>
              <a:rPr lang="en-US" sz="2000" b="1" dirty="0">
                <a:solidFill>
                  <a:srgbClr val="0070C0"/>
                </a:solidFill>
              </a:rPr>
              <a:t>Android SDK platform</a:t>
            </a:r>
          </a:p>
          <a:p>
            <a:pPr>
              <a:defRPr/>
            </a:pPr>
            <a:r>
              <a:rPr lang="en-US" sz="500" b="1" dirty="0"/>
              <a:t> </a:t>
            </a:r>
            <a:endParaRPr lang="en-US" sz="500" dirty="0"/>
          </a:p>
          <a:p>
            <a:pPr>
              <a:defRPr/>
            </a:pPr>
            <a:r>
              <a:rPr lang="en-US" dirty="0"/>
              <a:t>Android SDK platform is a </a:t>
            </a:r>
            <a:r>
              <a:rPr lang="en-US" b="1" dirty="0"/>
              <a:t>set of libraries </a:t>
            </a:r>
            <a:r>
              <a:rPr lang="en-US" dirty="0"/>
              <a:t>and </a:t>
            </a:r>
            <a:r>
              <a:rPr lang="en-US" b="1" dirty="0"/>
              <a:t>APIs </a:t>
            </a:r>
            <a:r>
              <a:rPr lang="en-US" dirty="0"/>
              <a:t>that provide necessary classes, methods and interfaces to develop Android applications and allow you to compile your code.</a:t>
            </a:r>
          </a:p>
          <a:p>
            <a:pPr>
              <a:defRPr/>
            </a:pPr>
            <a:br>
              <a:rPr lang="en-US" dirty="0"/>
            </a:br>
            <a:r>
              <a:rPr lang="en-US" sz="2000" b="1" dirty="0">
                <a:solidFill>
                  <a:srgbClr val="0070C0"/>
                </a:solidFill>
              </a:rPr>
              <a:t>Integrated Development Environment (IDE) </a:t>
            </a:r>
          </a:p>
          <a:p>
            <a:pPr>
              <a:defRPr/>
            </a:pPr>
            <a:r>
              <a:rPr lang="en-US" sz="500" b="1" dirty="0"/>
              <a:t> </a:t>
            </a:r>
            <a:endParaRPr lang="en-US" sz="500" dirty="0"/>
          </a:p>
          <a:p>
            <a:pPr>
              <a:defRPr/>
            </a:pPr>
            <a:r>
              <a:rPr lang="en-US" dirty="0"/>
              <a:t>This is the official IDE for developing Android applications. You will use </a:t>
            </a:r>
            <a:r>
              <a:rPr lang="en-US" b="1" dirty="0"/>
              <a:t>Android Studio </a:t>
            </a:r>
            <a:r>
              <a:rPr lang="en-US" dirty="0"/>
              <a:t>throughout this course.</a:t>
            </a:r>
          </a:p>
          <a:p>
            <a:pPr>
              <a:defRPr/>
            </a:pPr>
            <a:br>
              <a:rPr lang="en-US" dirty="0"/>
            </a:br>
            <a:endParaRPr lang="en-US" sz="500" dirty="0"/>
          </a:p>
          <a:p>
            <a:pPr marL="285750" indent="-285750">
              <a:buFont typeface="Arial" panose="020B0604020202020204" pitchFamily="34" charset="0"/>
              <a:buChar char="•"/>
              <a:defRPr/>
            </a:pPr>
            <a:r>
              <a:rPr lang="en-US" b="1" dirty="0"/>
              <a:t>Android SDK Tools</a:t>
            </a:r>
            <a:r>
              <a:rPr lang="en-US" dirty="0"/>
              <a:t>: A software component that includes a complete </a:t>
            </a:r>
            <a:r>
              <a:rPr lang="en-US" b="1" dirty="0"/>
              <a:t>set of </a:t>
            </a:r>
            <a:r>
              <a:rPr lang="en-US" b="1" u="sng" dirty="0"/>
              <a:t>development</a:t>
            </a:r>
            <a:r>
              <a:rPr lang="en-US" dirty="0"/>
              <a:t> and </a:t>
            </a:r>
            <a:r>
              <a:rPr lang="en-US" b="1" u="sng" dirty="0"/>
              <a:t>debugging</a:t>
            </a:r>
            <a:r>
              <a:rPr lang="en-US" dirty="0"/>
              <a:t> tools for Android SDK. </a:t>
            </a:r>
          </a:p>
          <a:p>
            <a:pPr>
              <a:defRPr/>
            </a:pPr>
            <a:endParaRPr lang="en-US" sz="500" dirty="0"/>
          </a:p>
          <a:p>
            <a:pPr marL="285750" indent="-285750">
              <a:buFont typeface="Arial" panose="020B0604020202020204" pitchFamily="34" charset="0"/>
              <a:buChar char="•"/>
              <a:defRPr/>
            </a:pPr>
            <a:r>
              <a:rPr lang="en-US" b="1" dirty="0"/>
              <a:t>Android SDK build tools</a:t>
            </a:r>
            <a:r>
              <a:rPr lang="en-US" dirty="0"/>
              <a:t>: This is the software component that is required to build an Android application code after a developer finishes building the application. The built tools are continuously </a:t>
            </a:r>
            <a:r>
              <a:rPr lang="en-US" b="1" dirty="0"/>
              <a:t>running during development to facilitate the </a:t>
            </a:r>
            <a:r>
              <a:rPr lang="en-US" b="1" u="sng" dirty="0"/>
              <a:t>testing process </a:t>
            </a:r>
            <a:r>
              <a:rPr lang="en-US" b="1" dirty="0"/>
              <a:t>for the developer.</a:t>
            </a:r>
          </a:p>
        </p:txBody>
      </p:sp>
      <p:sp>
        <p:nvSpPr>
          <p:cNvPr id="4" name="Title 1">
            <a:extLst>
              <a:ext uri="{FF2B5EF4-FFF2-40B4-BE49-F238E27FC236}">
                <a16:creationId xmlns:a16="http://schemas.microsoft.com/office/drawing/2014/main" id="{6BBB3849-E9FD-4303-8508-472D4D8CC8F4}"/>
              </a:ext>
            </a:extLst>
          </p:cNvPr>
          <p:cNvSpPr txBox="1">
            <a:spLocks/>
          </p:cNvSpPr>
          <p:nvPr/>
        </p:nvSpPr>
        <p:spPr>
          <a:xfrm>
            <a:off x="857250" y="171857"/>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solidFill>
                  <a:srgbClr val="143350"/>
                </a:solidFill>
                <a:latin typeface="Calibri (Body)"/>
              </a:rPr>
              <a:t>Android Application Development</a:t>
            </a:r>
          </a:p>
          <a:p>
            <a:br>
              <a:rPr lang="en-AU" b="1" dirty="0">
                <a:solidFill>
                  <a:srgbClr val="143350"/>
                </a:solidFill>
                <a:latin typeface="Calibri (Body)"/>
              </a:rPr>
            </a:br>
            <a:endParaRPr lang="en-US" b="1" dirty="0">
              <a:solidFill>
                <a:srgbClr val="143350"/>
              </a:solidFill>
              <a:latin typeface="Calibri (Bod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776" y="316159"/>
            <a:ext cx="2744649" cy="676660"/>
          </a:xfrm>
          <a:prstGeom prst="rect">
            <a:avLst/>
          </a:prstGeom>
          <a:solidFill>
            <a:schemeClr val="bg1"/>
          </a:solidFill>
        </p:spPr>
        <p:txBody>
          <a:bodyPr wrap="square" rtlCol="0">
            <a:spAutoFit/>
          </a:bodyPr>
          <a:lstStyle/>
          <a:p>
            <a:pPr algn="ctr"/>
            <a:r>
              <a:rPr lang="en-US" sz="3797" b="1" dirty="0">
                <a:solidFill>
                  <a:srgbClr val="112B43"/>
                </a:solidFill>
                <a:cs typeface="Calibri" panose="020F0502020204030204" pitchFamily="34" charset="0"/>
              </a:rPr>
              <a:t>Outline</a:t>
            </a:r>
          </a:p>
        </p:txBody>
      </p:sp>
      <p:sp>
        <p:nvSpPr>
          <p:cNvPr id="2" name="Slide Number Placeholder 1">
            <a:extLst>
              <a:ext uri="{FF2B5EF4-FFF2-40B4-BE49-F238E27FC236}">
                <a16:creationId xmlns:a16="http://schemas.microsoft.com/office/drawing/2014/main" id="{C8A6BF70-82A6-4145-8576-552456F86A15}"/>
              </a:ext>
            </a:extLst>
          </p:cNvPr>
          <p:cNvSpPr>
            <a:spLocks noGrp="1"/>
          </p:cNvSpPr>
          <p:nvPr>
            <p:ph type="sldNum" sz="quarter" idx="12"/>
          </p:nvPr>
        </p:nvSpPr>
        <p:spPr/>
        <p:txBody>
          <a:bodyPr/>
          <a:lstStyle/>
          <a:p>
            <a:fld id="{2E022DA4-7223-4563-87CA-B20647B02933}" type="slidenum">
              <a:rPr lang="en-US" smtClean="0"/>
              <a:t>3</a:t>
            </a:fld>
            <a:endParaRPr lang="en-US"/>
          </a:p>
        </p:txBody>
      </p:sp>
      <p:sp>
        <p:nvSpPr>
          <p:cNvPr id="22" name="Content Placeholder 2">
            <a:extLst>
              <a:ext uri="{FF2B5EF4-FFF2-40B4-BE49-F238E27FC236}">
                <a16:creationId xmlns:a16="http://schemas.microsoft.com/office/drawing/2014/main" id="{6747E4B2-4366-4D0F-92D9-47F2F23BFCED}"/>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AU" dirty="0"/>
              <a:t>•         Introduction to Kotlin</a:t>
            </a:r>
          </a:p>
          <a:p>
            <a:pPr marL="0" indent="0" algn="just">
              <a:buNone/>
            </a:pPr>
            <a:r>
              <a:rPr lang="en-AU" dirty="0"/>
              <a:t>•	Android Framework and Android Studio</a:t>
            </a:r>
          </a:p>
        </p:txBody>
      </p:sp>
    </p:spTree>
    <p:extLst>
      <p:ext uri="{BB962C8B-B14F-4D97-AF65-F5344CB8AC3E}">
        <p14:creationId xmlns:p14="http://schemas.microsoft.com/office/powerpoint/2010/main" val="2696203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CF9DEC-270A-469A-8375-416BFEE24260}"/>
              </a:ext>
            </a:extLst>
          </p:cNvPr>
          <p:cNvSpPr/>
          <p:nvPr/>
        </p:nvSpPr>
        <p:spPr>
          <a:xfrm>
            <a:off x="1651453" y="2554516"/>
            <a:ext cx="8382000" cy="477054"/>
          </a:xfrm>
          <a:prstGeom prst="rect">
            <a:avLst/>
          </a:prstGeom>
        </p:spPr>
        <p:txBody>
          <a:bodyPr>
            <a:spAutoFit/>
          </a:bodyPr>
          <a:lstStyle/>
          <a:p>
            <a:pPr>
              <a:defRPr/>
            </a:pPr>
            <a:r>
              <a:rPr lang="en-US" sz="2000" b="1" dirty="0">
                <a:solidFill>
                  <a:schemeClr val="tx2">
                    <a:lumMod val="50000"/>
                  </a:schemeClr>
                </a:solidFill>
              </a:rPr>
              <a:t>In the first tutorial  you will learn how to install Android Studio</a:t>
            </a:r>
          </a:p>
          <a:p>
            <a:pPr>
              <a:defRPr/>
            </a:pPr>
            <a:r>
              <a:rPr lang="en-US" sz="500" b="1" dirty="0">
                <a:solidFill>
                  <a:schemeClr val="accent1">
                    <a:lumMod val="50000"/>
                  </a:schemeClr>
                </a:solidFill>
              </a:rPr>
              <a:t> </a:t>
            </a:r>
            <a:endParaRPr lang="en-US" sz="500" dirty="0">
              <a:solidFill>
                <a:schemeClr val="accent1">
                  <a:lumMod val="50000"/>
                </a:schemeClr>
              </a:solidFill>
            </a:endParaRPr>
          </a:p>
        </p:txBody>
      </p:sp>
      <p:sp>
        <p:nvSpPr>
          <p:cNvPr id="4" name="Title 1">
            <a:extLst>
              <a:ext uri="{FF2B5EF4-FFF2-40B4-BE49-F238E27FC236}">
                <a16:creationId xmlns:a16="http://schemas.microsoft.com/office/drawing/2014/main" id="{FBF9BA06-3E46-4942-8AF6-B8F991679B95}"/>
              </a:ext>
            </a:extLst>
          </p:cNvPr>
          <p:cNvSpPr txBox="1">
            <a:spLocks/>
          </p:cNvSpPr>
          <p:nvPr/>
        </p:nvSpPr>
        <p:spPr>
          <a:xfrm>
            <a:off x="857250" y="171857"/>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solidFill>
                  <a:srgbClr val="143350"/>
                </a:solidFill>
                <a:latin typeface="Calibri (Body)"/>
              </a:rPr>
              <a:t>Android Application Development</a:t>
            </a:r>
          </a:p>
          <a:p>
            <a:br>
              <a:rPr lang="en-AU" b="1" dirty="0">
                <a:solidFill>
                  <a:srgbClr val="143350"/>
                </a:solidFill>
                <a:latin typeface="Calibri (Body)"/>
              </a:rPr>
            </a:br>
            <a:endParaRPr lang="en-US" b="1" dirty="0">
              <a:solidFill>
                <a:srgbClr val="143350"/>
              </a:solidFill>
              <a:latin typeface="Calibri (Body)"/>
            </a:endParaRPr>
          </a:p>
        </p:txBody>
      </p:sp>
    </p:spTree>
    <p:extLst>
      <p:ext uri="{BB962C8B-B14F-4D97-AF65-F5344CB8AC3E}">
        <p14:creationId xmlns:p14="http://schemas.microsoft.com/office/powerpoint/2010/main" val="2992566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9FB24-241B-3DFE-0133-A05B47B716E9}"/>
              </a:ext>
            </a:extLst>
          </p:cNvPr>
          <p:cNvSpPr>
            <a:spLocks noGrp="1"/>
          </p:cNvSpPr>
          <p:nvPr>
            <p:ph idx="1"/>
          </p:nvPr>
        </p:nvSpPr>
        <p:spPr>
          <a:xfrm>
            <a:off x="738612" y="1253331"/>
            <a:ext cx="10515600" cy="4351338"/>
          </a:xfrm>
        </p:spPr>
        <p:txBody>
          <a:bodyPr>
            <a:normAutofit/>
          </a:bodyPr>
          <a:lstStyle/>
          <a:p>
            <a:pPr>
              <a:lnSpc>
                <a:spcPct val="120000"/>
              </a:lnSpc>
            </a:pPr>
            <a:r>
              <a:rPr lang="en-US" dirty="0"/>
              <a:t>Kotlin Tutorial </a:t>
            </a:r>
            <a:r>
              <a:rPr lang="en-US" dirty="0">
                <a:hlinkClick r:id="rId2"/>
              </a:rPr>
              <a:t>https://www.w3schools.com/KOTLIN/index.php</a:t>
            </a:r>
            <a:r>
              <a:rPr lang="en-US" dirty="0"/>
              <a:t> . Last Accessed 31 December 2024.</a:t>
            </a:r>
          </a:p>
          <a:p>
            <a:pPr>
              <a:lnSpc>
                <a:spcPct val="120000"/>
              </a:lnSpc>
            </a:pPr>
            <a:r>
              <a:rPr lang="en-AU" dirty="0"/>
              <a:t>Android ATC Team. (2021). Android application development (12th ed.). Android ATC.</a:t>
            </a:r>
          </a:p>
          <a:p>
            <a:pPr>
              <a:lnSpc>
                <a:spcPct val="120000"/>
              </a:lnSpc>
            </a:pPr>
            <a:r>
              <a:rPr lang="en-AU" dirty="0"/>
              <a:t>Guo, L. (2022). The First Line of Code: Android Programming with Kotlin. Springer Nature.</a:t>
            </a:r>
          </a:p>
          <a:p>
            <a:pPr>
              <a:lnSpc>
                <a:spcPct val="120000"/>
              </a:lnSpc>
            </a:pPr>
            <a:endParaRPr lang="en-US" dirty="0"/>
          </a:p>
        </p:txBody>
      </p:sp>
      <p:sp>
        <p:nvSpPr>
          <p:cNvPr id="4" name="Slide Number Placeholder 3">
            <a:extLst>
              <a:ext uri="{FF2B5EF4-FFF2-40B4-BE49-F238E27FC236}">
                <a16:creationId xmlns:a16="http://schemas.microsoft.com/office/drawing/2014/main" id="{31E25AD9-0B3A-6491-A741-13A05805185C}"/>
              </a:ext>
            </a:extLst>
          </p:cNvPr>
          <p:cNvSpPr>
            <a:spLocks noGrp="1"/>
          </p:cNvSpPr>
          <p:nvPr>
            <p:ph type="sldNum" sz="quarter" idx="12"/>
          </p:nvPr>
        </p:nvSpPr>
        <p:spPr/>
        <p:txBody>
          <a:bodyPr/>
          <a:lstStyle/>
          <a:p>
            <a:fld id="{2E022DA4-7223-4563-87CA-B20647B02933}" type="slidenum">
              <a:rPr lang="en-US" smtClean="0"/>
              <a:t>31</a:t>
            </a:fld>
            <a:endParaRPr lang="en-US" dirty="0"/>
          </a:p>
        </p:txBody>
      </p:sp>
      <p:sp>
        <p:nvSpPr>
          <p:cNvPr id="5" name="Title 4">
            <a:extLst>
              <a:ext uri="{FF2B5EF4-FFF2-40B4-BE49-F238E27FC236}">
                <a16:creationId xmlns:a16="http://schemas.microsoft.com/office/drawing/2014/main" id="{283567CD-D60D-00F2-E126-E529975921EB}"/>
              </a:ext>
            </a:extLst>
          </p:cNvPr>
          <p:cNvSpPr txBox="1">
            <a:spLocks noGrp="1"/>
          </p:cNvSpPr>
          <p:nvPr>
            <p:ph type="title"/>
          </p:nvPr>
        </p:nvSpPr>
        <p:spPr>
          <a:xfrm>
            <a:off x="623710" y="240770"/>
            <a:ext cx="8204201" cy="618246"/>
          </a:xfrm>
          <a:prstGeom prst="rect">
            <a:avLst/>
          </a:prstGeom>
          <a:solidFill>
            <a:schemeClr val="bg1"/>
          </a:solidFill>
        </p:spPr>
        <p:txBody>
          <a:bodyPr wrap="square" rtlCol="0">
            <a:spAutoFit/>
          </a:bodyPr>
          <a:lstStyle/>
          <a:p>
            <a:r>
              <a:rPr lang="en-US" sz="3797" b="1" dirty="0">
                <a:solidFill>
                  <a:srgbClr val="143350"/>
                </a:solidFill>
                <a:latin typeface="Calibri (Body))"/>
                <a:cs typeface="Calibri" panose="020F0502020204030204" pitchFamily="34" charset="0"/>
              </a:rPr>
              <a:t>References</a:t>
            </a:r>
          </a:p>
        </p:txBody>
      </p:sp>
    </p:spTree>
    <p:extLst>
      <p:ext uri="{BB962C8B-B14F-4D97-AF65-F5344CB8AC3E}">
        <p14:creationId xmlns:p14="http://schemas.microsoft.com/office/powerpoint/2010/main" val="573364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2" name="Slide Number Placeholder 11">
            <a:extLst>
              <a:ext uri="{FF2B5EF4-FFF2-40B4-BE49-F238E27FC236}">
                <a16:creationId xmlns:a16="http://schemas.microsoft.com/office/drawing/2014/main" id="{6FFE4CA7-60D2-4C20-A178-C292DFA4A852}"/>
              </a:ext>
            </a:extLst>
          </p:cNvPr>
          <p:cNvSpPr>
            <a:spLocks noGrp="1"/>
          </p:cNvSpPr>
          <p:nvPr>
            <p:ph type="sldNum" sz="quarter" idx="12"/>
          </p:nvPr>
        </p:nvSpPr>
        <p:spPr/>
        <p:txBody>
          <a:bodyPr/>
          <a:lstStyle/>
          <a:p>
            <a:fld id="{2E022DA4-7223-4563-87CA-B20647B02933}" type="slidenum">
              <a:rPr lang="en-US" smtClean="0"/>
              <a:t>32</a:t>
            </a:fld>
            <a:endParaRPr lang="en-US"/>
          </a:p>
        </p:txBody>
      </p:sp>
      <p:sp>
        <p:nvSpPr>
          <p:cNvPr id="5" name="Content Placeholder 2">
            <a:extLst>
              <a:ext uri="{FF2B5EF4-FFF2-40B4-BE49-F238E27FC236}">
                <a16:creationId xmlns:a16="http://schemas.microsoft.com/office/drawing/2014/main" id="{8C01912B-E84A-4BE3-A1AD-94616DC7C9AA}"/>
              </a:ext>
            </a:extLst>
          </p:cNvPr>
          <p:cNvSpPr>
            <a:spLocks noGrp="1"/>
          </p:cNvSpPr>
          <p:nvPr>
            <p:ph idx="1"/>
          </p:nvPr>
        </p:nvSpPr>
        <p:spPr>
          <a:xfrm>
            <a:off x="1981200" y="1935262"/>
            <a:ext cx="8229600" cy="4421088"/>
          </a:xfrm>
        </p:spPr>
        <p:txBody>
          <a:bodyPr>
            <a:normAutofit/>
          </a:bodyPr>
          <a:lstStyle/>
          <a:p>
            <a:pPr marL="0" indent="0">
              <a:buNone/>
            </a:pPr>
            <a:endParaRPr lang="en-US" sz="8000" dirty="0"/>
          </a:p>
          <a:p>
            <a:pPr marL="0" indent="0" algn="ctr">
              <a:buNone/>
            </a:pPr>
            <a:r>
              <a:rPr lang="en-US" sz="8000" dirty="0">
                <a:solidFill>
                  <a:srgbClr val="143350"/>
                </a:solidFill>
              </a:rPr>
              <a:t>THANK YOU </a:t>
            </a:r>
          </a:p>
        </p:txBody>
      </p:sp>
    </p:spTree>
    <p:extLst>
      <p:ext uri="{BB962C8B-B14F-4D97-AF65-F5344CB8AC3E}">
        <p14:creationId xmlns:p14="http://schemas.microsoft.com/office/powerpoint/2010/main" val="596086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Tree>
    <p:extLst>
      <p:ext uri="{BB962C8B-B14F-4D97-AF65-F5344CB8AC3E}">
        <p14:creationId xmlns:p14="http://schemas.microsoft.com/office/powerpoint/2010/main" val="121871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A6BF70-82A6-4145-8576-552456F86A15}"/>
              </a:ext>
            </a:extLst>
          </p:cNvPr>
          <p:cNvSpPr>
            <a:spLocks noGrp="1"/>
          </p:cNvSpPr>
          <p:nvPr>
            <p:ph type="sldNum" sz="quarter" idx="12"/>
          </p:nvPr>
        </p:nvSpPr>
        <p:spPr/>
        <p:txBody>
          <a:bodyPr/>
          <a:lstStyle/>
          <a:p>
            <a:fld id="{2E022DA4-7223-4563-87CA-B20647B02933}" type="slidenum">
              <a:rPr lang="en-US" smtClean="0"/>
              <a:t>4</a:t>
            </a:fld>
            <a:endParaRPr lang="en-US"/>
          </a:p>
        </p:txBody>
      </p:sp>
      <p:sp>
        <p:nvSpPr>
          <p:cNvPr id="22" name="Content Placeholder 2">
            <a:extLst>
              <a:ext uri="{FF2B5EF4-FFF2-40B4-BE49-F238E27FC236}">
                <a16:creationId xmlns:a16="http://schemas.microsoft.com/office/drawing/2014/main" id="{6747E4B2-4366-4D0F-92D9-47F2F23BFCED}"/>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AU" sz="5400" dirty="0">
              <a:solidFill>
                <a:schemeClr val="tx2">
                  <a:lumMod val="50000"/>
                </a:schemeClr>
              </a:solidFill>
            </a:endParaRPr>
          </a:p>
          <a:p>
            <a:pPr marL="0" indent="0" algn="ctr">
              <a:buNone/>
            </a:pPr>
            <a:endParaRPr lang="en-AU" sz="5400" dirty="0">
              <a:solidFill>
                <a:schemeClr val="tx2">
                  <a:lumMod val="50000"/>
                </a:schemeClr>
              </a:solidFill>
            </a:endParaRPr>
          </a:p>
          <a:p>
            <a:pPr marL="0" indent="0" algn="ctr">
              <a:buNone/>
            </a:pPr>
            <a:r>
              <a:rPr lang="en-AU" sz="5400" dirty="0">
                <a:solidFill>
                  <a:schemeClr val="tx2">
                    <a:lumMod val="50000"/>
                  </a:schemeClr>
                </a:solidFill>
              </a:rPr>
              <a:t>Introduction to Kotlin</a:t>
            </a:r>
          </a:p>
          <a:p>
            <a:pPr marL="0" indent="0" algn="just">
              <a:buNone/>
            </a:pPr>
            <a:endParaRPr lang="en-AU" dirty="0"/>
          </a:p>
        </p:txBody>
      </p:sp>
    </p:spTree>
    <p:extLst>
      <p:ext uri="{BB962C8B-B14F-4D97-AF65-F5344CB8AC3E}">
        <p14:creationId xmlns:p14="http://schemas.microsoft.com/office/powerpoint/2010/main" val="320324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Introduction</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fontScale="70000" lnSpcReduction="20000"/>
          </a:bodyPr>
          <a:lstStyle/>
          <a:p>
            <a:pPr marL="0" indent="0" algn="just">
              <a:buNone/>
            </a:pPr>
            <a:r>
              <a:rPr lang="en-AU" b="1" i="0" dirty="0">
                <a:solidFill>
                  <a:schemeClr val="accent1">
                    <a:lumMod val="50000"/>
                  </a:schemeClr>
                </a:solidFill>
                <a:effectLst/>
                <a:latin typeface="Segoe UI" panose="020B0502040204020203" pitchFamily="34" charset="0"/>
              </a:rPr>
              <a:t>What is Kotlin?</a:t>
            </a:r>
          </a:p>
          <a:p>
            <a:pPr marL="0" indent="0" algn="just">
              <a:buNone/>
            </a:pPr>
            <a:endParaRPr lang="en-AU" dirty="0"/>
          </a:p>
          <a:p>
            <a:pPr algn="just"/>
            <a:r>
              <a:rPr lang="en-AU" dirty="0"/>
              <a:t>Kotlin is a modern, trending programming language that was released in 2016 by JetBrains.</a:t>
            </a:r>
          </a:p>
          <a:p>
            <a:pPr algn="just"/>
            <a:endParaRPr lang="en-AU" dirty="0"/>
          </a:p>
          <a:p>
            <a:pPr algn="just"/>
            <a:r>
              <a:rPr lang="en-AU" dirty="0"/>
              <a:t>Kotlin is easy to learn, especially if you already know Java (it is 100% compatible with Java). Which means that Java code (and libraries) can be used in Kotlin programs).</a:t>
            </a:r>
          </a:p>
          <a:p>
            <a:pPr algn="just"/>
            <a:endParaRPr lang="en-AU" dirty="0"/>
          </a:p>
          <a:p>
            <a:pPr marL="0" indent="0" algn="l">
              <a:buNone/>
            </a:pPr>
            <a:r>
              <a:rPr lang="en-AU" b="1" i="0" dirty="0">
                <a:solidFill>
                  <a:schemeClr val="accent1">
                    <a:lumMod val="50000"/>
                  </a:schemeClr>
                </a:solidFill>
                <a:effectLst/>
                <a:latin typeface="Calibri (Body)"/>
              </a:rPr>
              <a:t>Kotlin is used for:</a:t>
            </a:r>
          </a:p>
          <a:p>
            <a:pPr algn="l">
              <a:buFont typeface="Arial" panose="020B0604020202020204" pitchFamily="34" charset="0"/>
              <a:buChar char="•"/>
            </a:pPr>
            <a:r>
              <a:rPr lang="en-AU" b="0" i="0" dirty="0">
                <a:solidFill>
                  <a:srgbClr val="000000"/>
                </a:solidFill>
                <a:effectLst/>
                <a:latin typeface="Calibri (Body)"/>
              </a:rPr>
              <a:t>Mobile applications </a:t>
            </a:r>
          </a:p>
          <a:p>
            <a:pPr algn="l">
              <a:buFont typeface="Arial" panose="020B0604020202020204" pitchFamily="34" charset="0"/>
              <a:buChar char="•"/>
            </a:pPr>
            <a:r>
              <a:rPr lang="en-AU" b="0" i="0" dirty="0">
                <a:solidFill>
                  <a:srgbClr val="000000"/>
                </a:solidFill>
                <a:effectLst/>
                <a:latin typeface="Calibri (Body)"/>
              </a:rPr>
              <a:t>Web development</a:t>
            </a:r>
          </a:p>
          <a:p>
            <a:pPr algn="l">
              <a:buFont typeface="Arial" panose="020B0604020202020204" pitchFamily="34" charset="0"/>
              <a:buChar char="•"/>
            </a:pPr>
            <a:r>
              <a:rPr lang="en-AU" b="0" i="0" dirty="0">
                <a:solidFill>
                  <a:srgbClr val="000000"/>
                </a:solidFill>
                <a:effectLst/>
                <a:latin typeface="Calibri (Body)"/>
              </a:rPr>
              <a:t>Server side applications</a:t>
            </a:r>
          </a:p>
          <a:p>
            <a:pPr algn="l">
              <a:buFont typeface="Arial" panose="020B0604020202020204" pitchFamily="34" charset="0"/>
              <a:buChar char="•"/>
            </a:pPr>
            <a:r>
              <a:rPr lang="en-AU" b="0" i="0" dirty="0">
                <a:solidFill>
                  <a:srgbClr val="000000"/>
                </a:solidFill>
                <a:effectLst/>
                <a:latin typeface="Calibri (Body)"/>
              </a:rPr>
              <a:t>Data science</a:t>
            </a:r>
          </a:p>
          <a:p>
            <a:pPr algn="l">
              <a:buFont typeface="Arial" panose="020B0604020202020204" pitchFamily="34" charset="0"/>
              <a:buChar char="•"/>
            </a:pPr>
            <a:r>
              <a:rPr lang="en-AU" b="0" i="0" dirty="0">
                <a:solidFill>
                  <a:srgbClr val="000000"/>
                </a:solidFill>
                <a:effectLst/>
                <a:latin typeface="Calibri (Body)"/>
              </a:rPr>
              <a:t>And much, much more!</a:t>
            </a: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5</a:t>
            </a:fld>
            <a:endParaRPr lang="en-US"/>
          </a:p>
        </p:txBody>
      </p:sp>
    </p:spTree>
    <p:extLst>
      <p:ext uri="{BB962C8B-B14F-4D97-AF65-F5344CB8AC3E}">
        <p14:creationId xmlns:p14="http://schemas.microsoft.com/office/powerpoint/2010/main" val="191051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Introduction</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fontScale="92500"/>
          </a:bodyPr>
          <a:lstStyle/>
          <a:p>
            <a:pPr marL="0" indent="0" algn="just">
              <a:buNone/>
            </a:pPr>
            <a:r>
              <a:rPr lang="en-AU" b="1" i="0" dirty="0">
                <a:solidFill>
                  <a:schemeClr val="accent1">
                    <a:lumMod val="50000"/>
                  </a:schemeClr>
                </a:solidFill>
                <a:effectLst/>
                <a:latin typeface="Segoe UI" panose="020B0502040204020203" pitchFamily="34" charset="0"/>
              </a:rPr>
              <a:t>Why Use Kotlin?</a:t>
            </a:r>
          </a:p>
          <a:p>
            <a:pPr marL="0" indent="0" algn="just">
              <a:buNone/>
            </a:pPr>
            <a:endParaRPr lang="en-AU" dirty="0"/>
          </a:p>
          <a:p>
            <a:pPr algn="l">
              <a:buFont typeface="Arial" panose="020B0604020202020204" pitchFamily="34" charset="0"/>
              <a:buChar char="•"/>
            </a:pPr>
            <a:r>
              <a:rPr lang="en-AU" b="0" i="0" dirty="0">
                <a:solidFill>
                  <a:srgbClr val="000000"/>
                </a:solidFill>
                <a:effectLst/>
                <a:latin typeface="Verdana" panose="020B0604030504040204" pitchFamily="34" charset="0"/>
              </a:rPr>
              <a:t>Kotlin is fully compatible with Java</a:t>
            </a:r>
          </a:p>
          <a:p>
            <a:pPr algn="l">
              <a:buFont typeface="Arial" panose="020B0604020202020204" pitchFamily="34" charset="0"/>
              <a:buChar char="•"/>
            </a:pPr>
            <a:r>
              <a:rPr lang="en-AU" b="0" i="0" dirty="0">
                <a:solidFill>
                  <a:srgbClr val="000000"/>
                </a:solidFill>
                <a:effectLst/>
                <a:latin typeface="Verdana" panose="020B0604030504040204" pitchFamily="34" charset="0"/>
              </a:rPr>
              <a:t>Kotlin works on different platforms (Windows, Mac, Linux, Raspberry Pi, etc.)</a:t>
            </a:r>
          </a:p>
          <a:p>
            <a:pPr algn="l">
              <a:buFont typeface="Arial" panose="020B0604020202020204" pitchFamily="34" charset="0"/>
              <a:buChar char="•"/>
            </a:pPr>
            <a:r>
              <a:rPr lang="en-AU" b="0" i="0" dirty="0">
                <a:solidFill>
                  <a:srgbClr val="000000"/>
                </a:solidFill>
                <a:effectLst/>
                <a:latin typeface="Verdana" panose="020B0604030504040204" pitchFamily="34" charset="0"/>
              </a:rPr>
              <a:t>Kotlin is concise and safe</a:t>
            </a:r>
          </a:p>
          <a:p>
            <a:pPr algn="l">
              <a:buFont typeface="Arial" panose="020B0604020202020204" pitchFamily="34" charset="0"/>
              <a:buChar char="•"/>
            </a:pPr>
            <a:r>
              <a:rPr lang="en-AU" b="0" i="0" dirty="0">
                <a:solidFill>
                  <a:srgbClr val="000000"/>
                </a:solidFill>
                <a:effectLst/>
                <a:latin typeface="Verdana" panose="020B0604030504040204" pitchFamily="34" charset="0"/>
              </a:rPr>
              <a:t>Kotlin is easy to learn, especially if you already know Java</a:t>
            </a:r>
          </a:p>
          <a:p>
            <a:pPr algn="l">
              <a:buFont typeface="Arial" panose="020B0604020202020204" pitchFamily="34" charset="0"/>
              <a:buChar char="•"/>
            </a:pPr>
            <a:r>
              <a:rPr lang="en-AU" b="0" i="0" dirty="0">
                <a:solidFill>
                  <a:srgbClr val="000000"/>
                </a:solidFill>
                <a:effectLst/>
                <a:latin typeface="Verdana" panose="020B0604030504040204" pitchFamily="34" charset="0"/>
              </a:rPr>
              <a:t>Kotlin is free to use</a:t>
            </a:r>
          </a:p>
          <a:p>
            <a:pPr algn="l">
              <a:buFont typeface="Arial" panose="020B0604020202020204" pitchFamily="34" charset="0"/>
              <a:buChar char="•"/>
            </a:pPr>
            <a:r>
              <a:rPr lang="en-AU" b="0" i="0" dirty="0">
                <a:solidFill>
                  <a:srgbClr val="000000"/>
                </a:solidFill>
                <a:effectLst/>
                <a:latin typeface="Verdana" panose="020B0604030504040204" pitchFamily="34" charset="0"/>
              </a:rPr>
              <a:t>Big community/support</a:t>
            </a: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6</a:t>
            </a:fld>
            <a:endParaRPr lang="en-US"/>
          </a:p>
        </p:txBody>
      </p:sp>
    </p:spTree>
    <p:extLst>
      <p:ext uri="{BB962C8B-B14F-4D97-AF65-F5344CB8AC3E}">
        <p14:creationId xmlns:p14="http://schemas.microsoft.com/office/powerpoint/2010/main" val="225821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Main Function</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a:bodyPr>
          <a:lstStyle/>
          <a:p>
            <a:pPr marL="0" indent="0" algn="just">
              <a:buNone/>
            </a:pPr>
            <a:r>
              <a:rPr lang="en-AU" i="0" dirty="0">
                <a:effectLst/>
                <a:latin typeface="Segoe UI" panose="020B0502040204020203" pitchFamily="34" charset="0"/>
              </a:rPr>
              <a:t>To run a Kotlin program using the </a:t>
            </a:r>
            <a:r>
              <a:rPr lang="en-AU" b="1" i="0" dirty="0">
                <a:effectLst/>
                <a:latin typeface="Segoe UI" panose="020B0502040204020203" pitchFamily="34" charset="0"/>
              </a:rPr>
              <a:t>main function</a:t>
            </a:r>
            <a:r>
              <a:rPr lang="en-AU" i="0" dirty="0">
                <a:effectLst/>
                <a:latin typeface="Segoe UI" panose="020B0502040204020203" pitchFamily="34" charset="0"/>
              </a:rPr>
              <a:t>, you need to define a main entry point. This is similar to other programming languages like Java or C. The main function is the starting point of the Kotlin application.</a:t>
            </a:r>
          </a:p>
          <a:p>
            <a:pPr marL="0" indent="0" algn="just">
              <a:buNone/>
            </a:pPr>
            <a:endParaRPr lang="en-AU" dirty="0">
              <a:latin typeface="Segoe UI" panose="020B0502040204020203" pitchFamily="34" charset="0"/>
            </a:endParaRPr>
          </a:p>
          <a:p>
            <a:pPr marL="0" indent="0" algn="just">
              <a:buNone/>
            </a:pPr>
            <a:r>
              <a:rPr lang="en-AU" i="0" dirty="0">
                <a:solidFill>
                  <a:schemeClr val="accent1">
                    <a:lumMod val="50000"/>
                  </a:schemeClr>
                </a:solidFill>
                <a:effectLst/>
                <a:latin typeface="Verdana" panose="020B0604030504040204" pitchFamily="34" charset="0"/>
              </a:rPr>
              <a:t>Simplified version:</a:t>
            </a:r>
          </a:p>
          <a:p>
            <a:pPr marL="0" indent="0" algn="just">
              <a:buNone/>
            </a:pPr>
            <a:r>
              <a:rPr lang="en-AU" i="0" dirty="0">
                <a:effectLst/>
                <a:latin typeface="Verdana" panose="020B0604030504040204" pitchFamily="34" charset="0"/>
              </a:rPr>
              <a:t>fun main() {</a:t>
            </a:r>
          </a:p>
          <a:p>
            <a:pPr marL="0" indent="0" algn="just">
              <a:buNone/>
            </a:pPr>
            <a:r>
              <a:rPr lang="en-AU" i="0" dirty="0">
                <a:effectLst/>
                <a:latin typeface="Verdana" panose="020B0604030504040204" pitchFamily="34" charset="0"/>
              </a:rPr>
              <a:t>  </a:t>
            </a:r>
            <a:r>
              <a:rPr lang="en-AU" i="0" dirty="0" err="1">
                <a:effectLst/>
                <a:latin typeface="Verdana" panose="020B0604030504040204" pitchFamily="34" charset="0"/>
              </a:rPr>
              <a:t>println</a:t>
            </a:r>
            <a:r>
              <a:rPr lang="en-AU" i="0" dirty="0">
                <a:effectLst/>
                <a:latin typeface="Verdana" panose="020B0604030504040204" pitchFamily="34" charset="0"/>
              </a:rPr>
              <a:t>("Hello CSIT242");</a:t>
            </a:r>
          </a:p>
          <a:p>
            <a:pPr marL="0" indent="0" algn="just">
              <a:buNone/>
            </a:pPr>
            <a:r>
              <a:rPr lang="en-AU" i="0" dirty="0">
                <a:effectLst/>
                <a:latin typeface="Verdana" panose="020B0604030504040204" pitchFamily="34" charset="0"/>
              </a:rPr>
              <a:t>}</a:t>
            </a:r>
          </a:p>
          <a:p>
            <a:pPr marL="0" indent="0" algn="just">
              <a:buNone/>
            </a:pPr>
            <a:endParaRPr lang="en-AU" i="0" dirty="0">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7</a:t>
            </a:fld>
            <a:endParaRPr lang="en-US"/>
          </a:p>
        </p:txBody>
      </p:sp>
      <p:sp>
        <p:nvSpPr>
          <p:cNvPr id="8" name="TextBox 7">
            <a:extLst>
              <a:ext uri="{FF2B5EF4-FFF2-40B4-BE49-F238E27FC236}">
                <a16:creationId xmlns:a16="http://schemas.microsoft.com/office/drawing/2014/main" id="{7A04A788-9D79-45F7-A226-828F3BFFBDF2}"/>
              </a:ext>
            </a:extLst>
          </p:cNvPr>
          <p:cNvSpPr txBox="1"/>
          <p:nvPr/>
        </p:nvSpPr>
        <p:spPr>
          <a:xfrm>
            <a:off x="6473371" y="3692862"/>
            <a:ext cx="5045529" cy="2123658"/>
          </a:xfrm>
          <a:prstGeom prst="rect">
            <a:avLst/>
          </a:prstGeom>
          <a:solidFill>
            <a:schemeClr val="accent1">
              <a:lumMod val="60000"/>
              <a:lumOff val="40000"/>
            </a:schemeClr>
          </a:solidFill>
        </p:spPr>
        <p:txBody>
          <a:bodyPr wrap="square" rtlCol="0">
            <a:spAutoFit/>
          </a:bodyPr>
          <a:lstStyle/>
          <a:p>
            <a:pPr marL="0" indent="0" algn="just">
              <a:buNone/>
            </a:pPr>
            <a:r>
              <a:rPr lang="en-AU" sz="2600" dirty="0">
                <a:solidFill>
                  <a:schemeClr val="accent1">
                    <a:lumMod val="50000"/>
                  </a:schemeClr>
                </a:solidFill>
                <a:latin typeface="Verdana" panose="020B0604030504040204" pitchFamily="34" charset="0"/>
              </a:rPr>
              <a:t>V</a:t>
            </a:r>
            <a:r>
              <a:rPr lang="en-AU" sz="2600" i="0" dirty="0">
                <a:solidFill>
                  <a:schemeClr val="accent1">
                    <a:lumMod val="50000"/>
                  </a:schemeClr>
                </a:solidFill>
                <a:effectLst/>
                <a:latin typeface="Verdana" panose="020B0604030504040204" pitchFamily="34" charset="0"/>
              </a:rPr>
              <a:t>ersion with command-line </a:t>
            </a:r>
            <a:r>
              <a:rPr lang="en-AU" sz="2600" i="0" dirty="0" err="1">
                <a:solidFill>
                  <a:schemeClr val="accent1">
                    <a:lumMod val="50000"/>
                  </a:schemeClr>
                </a:solidFill>
                <a:effectLst/>
                <a:latin typeface="Verdana" panose="020B0604030504040204" pitchFamily="34" charset="0"/>
              </a:rPr>
              <a:t>argumetns</a:t>
            </a:r>
            <a:r>
              <a:rPr lang="en-AU" sz="2600" i="0" dirty="0">
                <a:solidFill>
                  <a:schemeClr val="accent1">
                    <a:lumMod val="50000"/>
                  </a:schemeClr>
                </a:solidFill>
                <a:effectLst/>
                <a:latin typeface="Verdana" panose="020B0604030504040204" pitchFamily="34" charset="0"/>
              </a:rPr>
              <a:t>:</a:t>
            </a:r>
          </a:p>
          <a:p>
            <a:pPr marL="0" indent="0" algn="just">
              <a:buNone/>
            </a:pPr>
            <a:r>
              <a:rPr lang="en-AU" sz="2600" i="0" dirty="0">
                <a:effectLst/>
                <a:latin typeface="Verdana" panose="020B0604030504040204" pitchFamily="34" charset="0"/>
              </a:rPr>
              <a:t>fun main(</a:t>
            </a:r>
            <a:r>
              <a:rPr lang="en-AU" sz="2800" dirty="0" err="1"/>
              <a:t>args</a:t>
            </a:r>
            <a:r>
              <a:rPr lang="en-AU" sz="2800" dirty="0"/>
              <a:t>: Array&lt;String&gt;</a:t>
            </a:r>
            <a:r>
              <a:rPr lang="en-AU" sz="2600" i="0" dirty="0">
                <a:effectLst/>
                <a:latin typeface="Verdana" panose="020B0604030504040204" pitchFamily="34" charset="0"/>
              </a:rPr>
              <a:t>) {</a:t>
            </a:r>
          </a:p>
          <a:p>
            <a:pPr marL="0" indent="0" algn="just">
              <a:buNone/>
            </a:pPr>
            <a:r>
              <a:rPr lang="en-AU" sz="2600" i="0" dirty="0">
                <a:effectLst/>
                <a:latin typeface="Verdana" panose="020B0604030504040204" pitchFamily="34" charset="0"/>
              </a:rPr>
              <a:t>  </a:t>
            </a:r>
            <a:r>
              <a:rPr lang="en-AU" sz="2600" i="0" dirty="0" err="1">
                <a:effectLst/>
                <a:latin typeface="Verdana" panose="020B0604030504040204" pitchFamily="34" charset="0"/>
              </a:rPr>
              <a:t>println</a:t>
            </a:r>
            <a:r>
              <a:rPr lang="en-AU" sz="2600" i="0" dirty="0">
                <a:effectLst/>
                <a:latin typeface="Verdana" panose="020B0604030504040204" pitchFamily="34" charset="0"/>
              </a:rPr>
              <a:t>("Hello CSIT242");</a:t>
            </a:r>
          </a:p>
          <a:p>
            <a:pPr marL="0" indent="0" algn="just">
              <a:buNone/>
            </a:pPr>
            <a:r>
              <a:rPr lang="en-AU" sz="2600" i="0" dirty="0">
                <a:effectLst/>
                <a:latin typeface="Verdana" panose="020B0604030504040204" pitchFamily="34" charset="0"/>
              </a:rPr>
              <a:t>}</a:t>
            </a:r>
          </a:p>
        </p:txBody>
      </p:sp>
      <p:sp>
        <p:nvSpPr>
          <p:cNvPr id="9" name="TextBox 8">
            <a:extLst>
              <a:ext uri="{FF2B5EF4-FFF2-40B4-BE49-F238E27FC236}">
                <a16:creationId xmlns:a16="http://schemas.microsoft.com/office/drawing/2014/main" id="{DEEDBF2F-E3A8-477E-B870-F0537A3C9BF1}"/>
              </a:ext>
            </a:extLst>
          </p:cNvPr>
          <p:cNvSpPr txBox="1"/>
          <p:nvPr/>
        </p:nvSpPr>
        <p:spPr>
          <a:xfrm>
            <a:off x="3581401" y="6176963"/>
            <a:ext cx="4936671" cy="492443"/>
          </a:xfrm>
          <a:prstGeom prst="rect">
            <a:avLst/>
          </a:prstGeom>
          <a:solidFill>
            <a:schemeClr val="accent6">
              <a:lumMod val="60000"/>
              <a:lumOff val="40000"/>
            </a:schemeClr>
          </a:solidFill>
        </p:spPr>
        <p:txBody>
          <a:bodyPr wrap="square" rtlCol="0">
            <a:spAutoFit/>
          </a:bodyPr>
          <a:lstStyle/>
          <a:p>
            <a:pPr marL="0" indent="0" algn="just">
              <a:buNone/>
            </a:pPr>
            <a:r>
              <a:rPr lang="en-AU" sz="2600" i="0" dirty="0">
                <a:effectLst/>
                <a:latin typeface="Verdana" panose="020B0604030504040204" pitchFamily="34" charset="0"/>
              </a:rPr>
              <a:t>Output: Hello CSIT242</a:t>
            </a:r>
          </a:p>
        </p:txBody>
      </p:sp>
      <p:cxnSp>
        <p:nvCxnSpPr>
          <p:cNvPr id="11" name="Straight Arrow Connector 10">
            <a:extLst>
              <a:ext uri="{FF2B5EF4-FFF2-40B4-BE49-F238E27FC236}">
                <a16:creationId xmlns:a16="http://schemas.microsoft.com/office/drawing/2014/main" id="{5E0C1B19-60D3-4DE2-98EA-01C45F3A8815}"/>
              </a:ext>
            </a:extLst>
          </p:cNvPr>
          <p:cNvCxnSpPr/>
          <p:nvPr/>
        </p:nvCxnSpPr>
        <p:spPr>
          <a:xfrm>
            <a:off x="1857829" y="5500914"/>
            <a:ext cx="1524000" cy="99196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50C1777D-D92B-4246-B575-1A38E8246183}"/>
              </a:ext>
            </a:extLst>
          </p:cNvPr>
          <p:cNvCxnSpPr>
            <a:cxnSpLocks/>
          </p:cNvCxnSpPr>
          <p:nvPr/>
        </p:nvCxnSpPr>
        <p:spPr>
          <a:xfrm flipH="1">
            <a:off x="6894286" y="5500914"/>
            <a:ext cx="711200" cy="55854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3474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Comments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fontScale="92500" lnSpcReduction="10000"/>
          </a:bodyPr>
          <a:lstStyle/>
          <a:p>
            <a:pPr algn="just"/>
            <a:r>
              <a:rPr lang="en-AU" dirty="0">
                <a:latin typeface="Segoe UI" panose="020B0502040204020203" pitchFamily="34" charset="0"/>
              </a:rPr>
              <a:t>Single-line Comments   //</a:t>
            </a:r>
          </a:p>
          <a:p>
            <a:pPr marL="0" indent="0" algn="just">
              <a:buNone/>
            </a:pPr>
            <a:br>
              <a:rPr lang="en-AU" dirty="0">
                <a:latin typeface="Segoe UI" panose="020B0502040204020203" pitchFamily="34" charset="0"/>
              </a:rPr>
            </a:br>
            <a:r>
              <a:rPr lang="en-AU" dirty="0">
                <a:latin typeface="Segoe UI" panose="020B0502040204020203" pitchFamily="34" charset="0"/>
              </a:rPr>
              <a:t>e.g.             //  This is a comment</a:t>
            </a:r>
          </a:p>
          <a:p>
            <a:pPr marL="0" indent="0" algn="just">
              <a:buNone/>
            </a:pPr>
            <a:endParaRPr lang="en-AU" dirty="0">
              <a:latin typeface="Segoe UI" panose="020B0502040204020203" pitchFamily="34" charset="0"/>
            </a:endParaRPr>
          </a:p>
          <a:p>
            <a:pPr algn="just"/>
            <a:r>
              <a:rPr lang="en-AU" dirty="0">
                <a:latin typeface="Verdana" panose="020B0604030504040204" pitchFamily="34" charset="0"/>
              </a:rPr>
              <a:t>  </a:t>
            </a:r>
            <a:r>
              <a:rPr lang="en-AU" b="0" i="0" dirty="0">
                <a:solidFill>
                  <a:srgbClr val="000000"/>
                </a:solidFill>
                <a:effectLst/>
                <a:latin typeface="Segoe UI" panose="020B0502040204020203" pitchFamily="34" charset="0"/>
              </a:rPr>
              <a:t>Multi-line Comments    /*   ….  */</a:t>
            </a:r>
          </a:p>
          <a:p>
            <a:pPr marL="0" indent="0" algn="just">
              <a:buNone/>
            </a:pPr>
            <a:endParaRPr lang="en-AU" b="0" i="0" dirty="0">
              <a:solidFill>
                <a:srgbClr val="000000"/>
              </a:solidFill>
              <a:effectLst/>
              <a:latin typeface="Segoe UI" panose="020B0502040204020203" pitchFamily="34" charset="0"/>
            </a:endParaRPr>
          </a:p>
          <a:p>
            <a:pPr marL="0" indent="0" algn="just">
              <a:buNone/>
            </a:pPr>
            <a:r>
              <a:rPr lang="en-AU" b="0" i="0" dirty="0">
                <a:solidFill>
                  <a:srgbClr val="000000"/>
                </a:solidFill>
                <a:effectLst/>
                <a:latin typeface="Segoe UI" panose="020B0502040204020203" pitchFamily="34" charset="0"/>
              </a:rPr>
              <a:t>e.g.    /* The code below will print the words Hello World</a:t>
            </a:r>
          </a:p>
          <a:p>
            <a:pPr marL="0" indent="0" algn="just">
              <a:buNone/>
            </a:pPr>
            <a:r>
              <a:rPr lang="en-AU" b="0" i="0" dirty="0">
                <a:solidFill>
                  <a:srgbClr val="000000"/>
                </a:solidFill>
                <a:effectLst/>
                <a:latin typeface="Segoe UI" panose="020B0502040204020203" pitchFamily="34" charset="0"/>
              </a:rPr>
              <a:t>	to the screen */</a:t>
            </a:r>
          </a:p>
          <a:p>
            <a:pPr marL="0" indent="0" algn="just">
              <a:buNone/>
            </a:pPr>
            <a:r>
              <a:rPr lang="en-AU" b="0" i="0" dirty="0">
                <a:solidFill>
                  <a:srgbClr val="000000"/>
                </a:solidFill>
                <a:effectLst/>
                <a:latin typeface="Segoe UI" panose="020B0502040204020203" pitchFamily="34" charset="0"/>
              </a:rPr>
              <a:t>	</a:t>
            </a:r>
            <a:r>
              <a:rPr lang="en-AU" b="0" i="0" dirty="0" err="1">
                <a:solidFill>
                  <a:srgbClr val="000000"/>
                </a:solidFill>
                <a:effectLst/>
                <a:latin typeface="Segoe UI" panose="020B0502040204020203" pitchFamily="34" charset="0"/>
              </a:rPr>
              <a:t>println</a:t>
            </a:r>
            <a:r>
              <a:rPr lang="en-AU" b="0" i="0" dirty="0">
                <a:solidFill>
                  <a:srgbClr val="000000"/>
                </a:solidFill>
                <a:effectLst/>
                <a:latin typeface="Segoe UI" panose="020B0502040204020203" pitchFamily="34" charset="0"/>
              </a:rPr>
              <a:t>("Hello World") </a:t>
            </a:r>
          </a:p>
          <a:p>
            <a:pPr marL="0" indent="0" algn="just">
              <a:buNone/>
            </a:pPr>
            <a:r>
              <a:rPr lang="en-AU" i="0" dirty="0">
                <a:effectLst/>
                <a:latin typeface="Verdana" panose="020B0604030504040204" pitchFamily="34" charset="0"/>
              </a:rPr>
              <a:t> </a:t>
            </a: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8</a:t>
            </a:fld>
            <a:endParaRPr lang="en-US"/>
          </a:p>
        </p:txBody>
      </p:sp>
    </p:spTree>
    <p:extLst>
      <p:ext uri="{BB962C8B-B14F-4D97-AF65-F5344CB8AC3E}">
        <p14:creationId xmlns:p14="http://schemas.microsoft.com/office/powerpoint/2010/main" val="45420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652F-F5A2-57A7-7B59-C0C1F736A73C}"/>
              </a:ext>
            </a:extLst>
          </p:cNvPr>
          <p:cNvSpPr>
            <a:spLocks noGrp="1"/>
          </p:cNvSpPr>
          <p:nvPr>
            <p:ph type="title"/>
          </p:nvPr>
        </p:nvSpPr>
        <p:spPr/>
        <p:txBody>
          <a:bodyPr>
            <a:normAutofit/>
          </a:bodyPr>
          <a:lstStyle/>
          <a:p>
            <a:r>
              <a:rPr lang="en-US" b="1" dirty="0">
                <a:solidFill>
                  <a:srgbClr val="143350"/>
                </a:solidFill>
                <a:latin typeface="Calibri (Body)"/>
              </a:rPr>
              <a:t>Kotlin – Variables</a:t>
            </a:r>
          </a:p>
        </p:txBody>
      </p:sp>
      <p:sp>
        <p:nvSpPr>
          <p:cNvPr id="3" name="Content Placeholder 2">
            <a:extLst>
              <a:ext uri="{FF2B5EF4-FFF2-40B4-BE49-F238E27FC236}">
                <a16:creationId xmlns:a16="http://schemas.microsoft.com/office/drawing/2014/main" id="{884B42E8-9E56-306C-C6DF-3E1A95237F23}"/>
              </a:ext>
            </a:extLst>
          </p:cNvPr>
          <p:cNvSpPr>
            <a:spLocks noGrp="1"/>
          </p:cNvSpPr>
          <p:nvPr>
            <p:ph idx="1"/>
          </p:nvPr>
        </p:nvSpPr>
        <p:spPr/>
        <p:txBody>
          <a:bodyPr>
            <a:normAutofit fontScale="92500" lnSpcReduction="20000"/>
          </a:bodyPr>
          <a:lstStyle/>
          <a:p>
            <a:pPr algn="just"/>
            <a:r>
              <a:rPr lang="en-AU" b="0" i="0" dirty="0">
                <a:solidFill>
                  <a:srgbClr val="000000"/>
                </a:solidFill>
                <a:effectLst/>
                <a:latin typeface="Verdana" panose="020B0604030504040204" pitchFamily="34" charset="0"/>
              </a:rPr>
              <a:t>Variables are containers for storing data values.</a:t>
            </a:r>
          </a:p>
          <a:p>
            <a:pPr algn="just"/>
            <a:r>
              <a:rPr lang="en-AU" dirty="0">
                <a:latin typeface="Segoe UI" panose="020B0502040204020203" pitchFamily="34" charset="0"/>
              </a:rPr>
              <a:t>To create a variable, use var or </a:t>
            </a:r>
            <a:r>
              <a:rPr lang="en-AU" dirty="0" err="1">
                <a:latin typeface="Segoe UI" panose="020B0502040204020203" pitchFamily="34" charset="0"/>
              </a:rPr>
              <a:t>val</a:t>
            </a:r>
            <a:r>
              <a:rPr lang="en-AU" dirty="0">
                <a:latin typeface="Segoe UI" panose="020B0502040204020203" pitchFamily="34" charset="0"/>
              </a:rPr>
              <a:t>, and assign a value to it with the equal sign (=)</a:t>
            </a:r>
          </a:p>
          <a:p>
            <a:pPr algn="just"/>
            <a:endParaRPr lang="en-AU" dirty="0">
              <a:latin typeface="Segoe UI" panose="020B0502040204020203" pitchFamily="34" charset="0"/>
            </a:endParaRPr>
          </a:p>
          <a:p>
            <a:pPr algn="just"/>
            <a:endParaRPr lang="en-AU" dirty="0">
              <a:latin typeface="Segoe UI" panose="020B0502040204020203" pitchFamily="34" charset="0"/>
            </a:endParaRPr>
          </a:p>
          <a:p>
            <a:pPr algn="just"/>
            <a:endParaRPr lang="en-AU" dirty="0">
              <a:latin typeface="Segoe UI" panose="020B0502040204020203" pitchFamily="34" charset="0"/>
            </a:endParaRPr>
          </a:p>
          <a:p>
            <a:pPr algn="just"/>
            <a:endParaRPr lang="en-AU" dirty="0">
              <a:latin typeface="Segoe UI" panose="020B0502040204020203" pitchFamily="34" charset="0"/>
            </a:endParaRPr>
          </a:p>
          <a:p>
            <a:pPr algn="just"/>
            <a:endParaRPr lang="en-AU" dirty="0">
              <a:latin typeface="Segoe UI" panose="020B0502040204020203" pitchFamily="34" charset="0"/>
            </a:endParaRPr>
          </a:p>
          <a:p>
            <a:pPr algn="just"/>
            <a:endParaRPr lang="en-AU" dirty="0">
              <a:latin typeface="Segoe UI" panose="020B0502040204020203" pitchFamily="34" charset="0"/>
            </a:endParaRPr>
          </a:p>
          <a:p>
            <a:pPr algn="just"/>
            <a:r>
              <a:rPr lang="en-AU" dirty="0">
                <a:latin typeface="Segoe UI" panose="020B0502040204020203" pitchFamily="34" charset="0"/>
              </a:rPr>
              <a:t>The difference between </a:t>
            </a:r>
            <a:r>
              <a:rPr lang="en-AU" b="1" dirty="0">
                <a:solidFill>
                  <a:schemeClr val="accent1">
                    <a:lumMod val="50000"/>
                  </a:schemeClr>
                </a:solidFill>
                <a:latin typeface="Segoe UI" panose="020B0502040204020203" pitchFamily="34" charset="0"/>
              </a:rPr>
              <a:t>var</a:t>
            </a:r>
            <a:r>
              <a:rPr lang="en-AU" dirty="0">
                <a:latin typeface="Segoe UI" panose="020B0502040204020203" pitchFamily="34" charset="0"/>
              </a:rPr>
              <a:t> and </a:t>
            </a:r>
            <a:r>
              <a:rPr lang="en-AU" b="1" dirty="0" err="1">
                <a:solidFill>
                  <a:schemeClr val="accent1">
                    <a:lumMod val="50000"/>
                  </a:schemeClr>
                </a:solidFill>
                <a:latin typeface="Segoe UI" panose="020B0502040204020203" pitchFamily="34" charset="0"/>
              </a:rPr>
              <a:t>val</a:t>
            </a:r>
            <a:r>
              <a:rPr lang="en-AU" b="1" dirty="0">
                <a:solidFill>
                  <a:schemeClr val="accent1">
                    <a:lumMod val="50000"/>
                  </a:schemeClr>
                </a:solidFill>
                <a:latin typeface="Segoe UI" panose="020B0502040204020203" pitchFamily="34" charset="0"/>
              </a:rPr>
              <a:t> </a:t>
            </a:r>
            <a:r>
              <a:rPr lang="en-AU" dirty="0">
                <a:latin typeface="Segoe UI" panose="020B0502040204020203" pitchFamily="34" charset="0"/>
              </a:rPr>
              <a:t>is that variables declared with the var keyword can be changed/modified, while </a:t>
            </a:r>
            <a:r>
              <a:rPr lang="en-AU" b="1" dirty="0" err="1">
                <a:latin typeface="Segoe UI" panose="020B0502040204020203" pitchFamily="34" charset="0"/>
              </a:rPr>
              <a:t>val</a:t>
            </a:r>
            <a:r>
              <a:rPr lang="en-AU" b="1" dirty="0">
                <a:latin typeface="Segoe UI" panose="020B0502040204020203" pitchFamily="34" charset="0"/>
              </a:rPr>
              <a:t> variables cannot.</a:t>
            </a:r>
          </a:p>
          <a:p>
            <a:pPr algn="just"/>
            <a:endParaRPr lang="en-AU" dirty="0">
              <a:latin typeface="Segoe UI" panose="020B0502040204020203" pitchFamily="34" charset="0"/>
            </a:endParaRPr>
          </a:p>
          <a:p>
            <a:pPr marL="0" indent="0" algn="just">
              <a:buNone/>
            </a:pPr>
            <a:endParaRPr lang="en-AU" i="0" dirty="0">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78D937C1-2EE5-4BD7-9680-C6575992C0B4}"/>
              </a:ext>
            </a:extLst>
          </p:cNvPr>
          <p:cNvSpPr>
            <a:spLocks noGrp="1"/>
          </p:cNvSpPr>
          <p:nvPr>
            <p:ph type="sldNum" sz="quarter" idx="12"/>
          </p:nvPr>
        </p:nvSpPr>
        <p:spPr/>
        <p:txBody>
          <a:bodyPr/>
          <a:lstStyle/>
          <a:p>
            <a:fld id="{2E022DA4-7223-4563-87CA-B20647B02933}" type="slidenum">
              <a:rPr lang="en-US" smtClean="0"/>
              <a:t>9</a:t>
            </a:fld>
            <a:endParaRPr lang="en-US"/>
          </a:p>
        </p:txBody>
      </p:sp>
      <p:pic>
        <p:nvPicPr>
          <p:cNvPr id="16" name="Picture 15">
            <a:extLst>
              <a:ext uri="{FF2B5EF4-FFF2-40B4-BE49-F238E27FC236}">
                <a16:creationId xmlns:a16="http://schemas.microsoft.com/office/drawing/2014/main" id="{FCF8AF20-37E5-4005-9935-4DB51E58A155}"/>
              </a:ext>
            </a:extLst>
          </p:cNvPr>
          <p:cNvPicPr>
            <a:picLocks noChangeAspect="1"/>
          </p:cNvPicPr>
          <p:nvPr/>
        </p:nvPicPr>
        <p:blipFill>
          <a:blip r:embed="rId2"/>
          <a:stretch>
            <a:fillRect/>
          </a:stretch>
        </p:blipFill>
        <p:spPr>
          <a:xfrm>
            <a:off x="3798538" y="2916486"/>
            <a:ext cx="4039176" cy="2169615"/>
          </a:xfrm>
          <a:prstGeom prst="rect">
            <a:avLst/>
          </a:prstGeom>
        </p:spPr>
      </p:pic>
    </p:spTree>
    <p:extLst>
      <p:ext uri="{BB962C8B-B14F-4D97-AF65-F5344CB8AC3E}">
        <p14:creationId xmlns:p14="http://schemas.microsoft.com/office/powerpoint/2010/main" val="4117293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21367</TotalTime>
  <Words>1710</Words>
  <Application>Microsoft Office PowerPoint</Application>
  <PresentationFormat>Widescreen</PresentationFormat>
  <Paragraphs>230</Paragraphs>
  <Slides>33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(Body)</vt:lpstr>
      <vt:lpstr>Calibri (Body))</vt:lpstr>
      <vt:lpstr>Calibri Light</vt:lpstr>
      <vt:lpstr>Candara</vt:lpstr>
      <vt:lpstr>Consolas</vt:lpstr>
      <vt:lpstr>Courier New</vt:lpstr>
      <vt:lpstr>Segoe UI</vt:lpstr>
      <vt:lpstr>Verdana</vt:lpstr>
      <vt:lpstr>Office Theme</vt:lpstr>
      <vt:lpstr>University of Wollongong in Dubai</vt:lpstr>
      <vt:lpstr>CSIT242 - Mobile Application Development  Introduction to the subject  </vt:lpstr>
      <vt:lpstr>PowerPoint Presentation</vt:lpstr>
      <vt:lpstr>PowerPoint Presentation</vt:lpstr>
      <vt:lpstr>Introduction</vt:lpstr>
      <vt:lpstr>Introduction</vt:lpstr>
      <vt:lpstr>Kotlin – Main Function</vt:lpstr>
      <vt:lpstr>Kotlin – Comments</vt:lpstr>
      <vt:lpstr>Kotlin – Variables</vt:lpstr>
      <vt:lpstr>Kotlin – Data Types</vt:lpstr>
      <vt:lpstr>Kotlin – Data Types</vt:lpstr>
      <vt:lpstr>Kotlin – Data Types</vt:lpstr>
      <vt:lpstr>Kotlin – Data type Conversions</vt:lpstr>
      <vt:lpstr>Kotlin – Variables - Arrays</vt:lpstr>
      <vt:lpstr>Kotlin – Variables - Arrays</vt:lpstr>
      <vt:lpstr>Kotlin – Variables - Arrays</vt:lpstr>
      <vt:lpstr>Kotlin – Variables - Arrays</vt:lpstr>
      <vt:lpstr>Kotlin – Variables - Strings</vt:lpstr>
      <vt:lpstr>Kotlin – Variables</vt:lpstr>
      <vt:lpstr>How Kotlin Programs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D.r Haitham Yaish</dc:creator>
  <cp:lastModifiedBy>Haitham Yaish</cp:lastModifiedBy>
  <cp:revision>898</cp:revision>
  <dcterms:created xsi:type="dcterms:W3CDTF">2020-08-07T07:54:52Z</dcterms:created>
  <dcterms:modified xsi:type="dcterms:W3CDTF">2025-01-05T14:25:39Z</dcterms:modified>
</cp:coreProperties>
</file>