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5"/>
  </p:notesMasterIdLst>
  <p:handoutMasterIdLst>
    <p:handoutMasterId r:id="rId26"/>
  </p:handoutMasterIdLst>
  <p:sldIdLst>
    <p:sldId id="258" r:id="rId2"/>
    <p:sldId id="256" r:id="rId3"/>
    <p:sldId id="265" r:id="rId4"/>
    <p:sldId id="333" r:id="rId5"/>
    <p:sldId id="334" r:id="rId6"/>
    <p:sldId id="335" r:id="rId7"/>
    <p:sldId id="337" r:id="rId8"/>
    <p:sldId id="339" r:id="rId9"/>
    <p:sldId id="340" r:id="rId10"/>
    <p:sldId id="342" r:id="rId11"/>
    <p:sldId id="338" r:id="rId12"/>
    <p:sldId id="347" r:id="rId13"/>
    <p:sldId id="343" r:id="rId14"/>
    <p:sldId id="346" r:id="rId15"/>
    <p:sldId id="348" r:id="rId16"/>
    <p:sldId id="344" r:id="rId17"/>
    <p:sldId id="350" r:id="rId18"/>
    <p:sldId id="351" r:id="rId19"/>
    <p:sldId id="352" r:id="rId20"/>
    <p:sldId id="336" r:id="rId21"/>
    <p:sldId id="330" r:id="rId22"/>
    <p:sldId id="328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1BC3"/>
    <a:srgbClr val="143350"/>
    <a:srgbClr val="0C2032"/>
    <a:srgbClr val="112B43"/>
    <a:srgbClr val="0D2031"/>
    <a:srgbClr val="123B8C"/>
    <a:srgbClr val="FFE1E1"/>
    <a:srgbClr val="1546A7"/>
    <a:srgbClr val="3B339F"/>
    <a:srgbClr val="292C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61" autoAdjust="0"/>
    <p:restoredTop sz="94598" autoAdjust="0"/>
  </p:normalViewPr>
  <p:slideViewPr>
    <p:cSldViewPr snapToGrid="0">
      <p:cViewPr>
        <p:scale>
          <a:sx n="100" d="100"/>
          <a:sy n="100" d="100"/>
        </p:scale>
        <p:origin x="954" y="2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2299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09C9D4-865C-47AA-A685-C1620E9CDE8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933220-DCBD-46B0-9CFE-D4CD91F867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A7066-FEB4-4242-AD10-486A0185707A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2FCA6-335E-4767-BB99-19BE92246DD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00951-2044-45A6-A3AA-8096AA0458F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9B6681-F045-4823-832C-C7EFD8E6D10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4177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24B914-4785-4CBD-9DCF-CC29B8D082C1}" type="datetimeFigureOut">
              <a:rPr lang="en-US" smtClean="0"/>
              <a:t>3/9/2025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F4557-C931-48EB-BE1A-090657F3EE5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86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5.jpeg"/><Relationship Id="rId7" Type="http://schemas.openxmlformats.org/officeDocument/2006/relationships/image" Target="../media/image8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9405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28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88EB43F-5CE4-874A-B8EE-E9C78D8CE93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31997" y="-18473"/>
            <a:ext cx="12223999" cy="687647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 userDrawn="1"/>
        </p:nvSpPr>
        <p:spPr>
          <a:xfrm>
            <a:off x="-31997" y="5562000"/>
            <a:ext cx="12224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" name="Rectangle 2"/>
          <p:cNvSpPr/>
          <p:nvPr userDrawn="1"/>
        </p:nvSpPr>
        <p:spPr>
          <a:xfrm>
            <a:off x="9648395" y="-18473"/>
            <a:ext cx="2389567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0416" y="116632"/>
            <a:ext cx="1987333" cy="122995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EAC243-40FB-0B43-B743-2FCFBC109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28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5714"/>
            <a:ext cx="12192000" cy="6891098"/>
            <a:chOff x="-2919010" y="226302"/>
            <a:chExt cx="8201868" cy="6120680"/>
          </a:xfrm>
        </p:grpSpPr>
        <p:pic>
          <p:nvPicPr>
            <p:cNvPr id="2" name="Picture 1"/>
            <p:cNvPicPr>
              <a:picLocks noChangeAspect="1"/>
            </p:cNvPicPr>
            <p:nvPr userDrawn="1"/>
          </p:nvPicPr>
          <p:blipFill rotWithShape="1">
            <a:blip r:embed="rId2" cstate="screen">
              <a:grayscl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407460" y="226302"/>
              <a:ext cx="1875398" cy="6096000"/>
            </a:xfrm>
            <a:prstGeom prst="rect">
              <a:avLst/>
            </a:prstGeom>
          </p:spPr>
        </p:pic>
        <p:grpSp>
          <p:nvGrpSpPr>
            <p:cNvPr id="13" name="Group 12"/>
            <p:cNvGrpSpPr/>
            <p:nvPr userDrawn="1"/>
          </p:nvGrpSpPr>
          <p:grpSpPr>
            <a:xfrm>
              <a:off x="-2919010" y="226302"/>
              <a:ext cx="6327054" cy="6120680"/>
              <a:chOff x="-2919010" y="226302"/>
              <a:chExt cx="6327054" cy="6120680"/>
            </a:xfrm>
          </p:grpSpPr>
          <p:pic>
            <p:nvPicPr>
              <p:cNvPr id="3" name="Picture 2"/>
              <p:cNvPicPr>
                <a:picLocks noChangeAspect="1"/>
              </p:cNvPicPr>
              <p:nvPr userDrawn="1"/>
            </p:nvPicPr>
            <p:blipFill rotWithShape="1">
              <a:blip r:embed="rId3" cstate="screen">
                <a:grayscl/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 t="-50" b="-355"/>
              <a:stretch/>
            </p:blipFill>
            <p:spPr>
              <a:xfrm>
                <a:off x="1272008" y="226302"/>
                <a:ext cx="2136036" cy="6120680"/>
              </a:xfrm>
              <a:prstGeom prst="rect">
                <a:avLst/>
              </a:prstGeom>
            </p:spPr>
          </p:pic>
          <p:grpSp>
            <p:nvGrpSpPr>
              <p:cNvPr id="6" name="Group 5"/>
              <p:cNvGrpSpPr/>
              <p:nvPr userDrawn="1"/>
            </p:nvGrpSpPr>
            <p:grpSpPr>
              <a:xfrm>
                <a:off x="-2919010" y="226302"/>
                <a:ext cx="4191017" cy="6096489"/>
                <a:chOff x="1905526" y="-10413"/>
                <a:chExt cx="4191017" cy="6096489"/>
              </a:xfrm>
            </p:grpSpPr>
            <p:pic>
              <p:nvPicPr>
                <p:cNvPr id="4" name="Picture 3"/>
                <p:cNvPicPr>
                  <a:picLocks noChangeAspect="1"/>
                </p:cNvPicPr>
                <p:nvPr userDrawn="1"/>
              </p:nvPicPr>
              <p:blipFill rotWithShape="1">
                <a:blip r:embed="rId4" cstate="screen">
                  <a:grayscl/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3968655" y="-10413"/>
                  <a:ext cx="2127888" cy="6096000"/>
                </a:xfrm>
                <a:prstGeom prst="rect">
                  <a:avLst/>
                </a:prstGeom>
              </p:spPr>
            </p:pic>
            <p:pic>
              <p:nvPicPr>
                <p:cNvPr id="5" name="Picture 4"/>
                <p:cNvPicPr>
                  <a:picLocks noChangeAspect="1"/>
                </p:cNvPicPr>
                <p:nvPr userDrawn="1"/>
              </p:nvPicPr>
              <p:blipFill rotWithShape="1">
                <a:blip r:embed="rId5" cstate="screen">
                  <a:grayscl/>
                  <a:extLst>
                    <a:ext uri="{BEBA8EAE-BF5A-486C-A8C5-ECC9F3942E4B}">
                      <a14:imgProps xmlns:a14="http://schemas.microsoft.com/office/drawing/2010/main">
                        <a14:imgLayer r:embed="rId6">
                          <a14:imgEffect>
                            <a14:saturation sat="0"/>
                          </a14:imgEffect>
                        </a14:imgLayer>
                      </a14:imgProps>
                    </a:ex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 l="38739" r="38700"/>
                <a:stretch/>
              </p:blipFill>
              <p:spPr>
                <a:xfrm>
                  <a:off x="1905526" y="-10413"/>
                  <a:ext cx="2063128" cy="6096489"/>
                </a:xfrm>
                <a:prstGeom prst="rect">
                  <a:avLst/>
                </a:prstGeom>
              </p:spPr>
            </p:pic>
          </p:grpSp>
        </p:grp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A7B3DCF1-CE6A-6447-8597-5C4271E1F0F6}"/>
              </a:ext>
            </a:extLst>
          </p:cNvPr>
          <p:cNvSpPr/>
          <p:nvPr userDrawn="1"/>
        </p:nvSpPr>
        <p:spPr>
          <a:xfrm>
            <a:off x="0" y="5562000"/>
            <a:ext cx="12192000" cy="864000"/>
          </a:xfrm>
          <a:prstGeom prst="rect">
            <a:avLst/>
          </a:prstGeom>
          <a:solidFill>
            <a:srgbClr val="0C2340">
              <a:alpha val="7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3D5BB6DF-F69B-0F4A-AF43-4A9D704A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0000" y="5691600"/>
            <a:ext cx="7680000" cy="604800"/>
          </a:xfrm>
          <a:prstGeom prst="rect">
            <a:avLst/>
          </a:prstGeom>
        </p:spPr>
        <p:txBody>
          <a:bodyPr wrap="none" lIns="0" tIns="0" rIns="0" bIns="0" anchor="ctr"/>
          <a:lstStyle>
            <a:lvl1pPr algn="l">
              <a:defRPr sz="2800" b="1">
                <a:solidFill>
                  <a:schemeClr val="bg1"/>
                </a:solidFill>
                <a:latin typeface="+mj-lt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/>
          <p:cNvSpPr/>
          <p:nvPr userDrawn="1"/>
        </p:nvSpPr>
        <p:spPr>
          <a:xfrm>
            <a:off x="9737214" y="0"/>
            <a:ext cx="2300748" cy="1556792"/>
          </a:xfrm>
          <a:prstGeom prst="rect">
            <a:avLst/>
          </a:prstGeom>
          <a:solidFill>
            <a:srgbClr val="0C23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  <p:pic>
        <p:nvPicPr>
          <p:cNvPr id="12" name="Graphic 9">
            <a:extLst>
              <a:ext uri="{FF2B5EF4-FFF2-40B4-BE49-F238E27FC236}">
                <a16:creationId xmlns:a16="http://schemas.microsoft.com/office/drawing/2014/main" id="{DB5D9AC3-6F35-1646-9088-6BF2C33BFAA1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06001" y="-5715"/>
            <a:ext cx="1981201" cy="1490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065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68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7784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7226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456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3679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774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633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62847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22DA4-7223-4563-87CA-B20647B02933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DFA4D5-1B33-F2DA-6070-DA7FF1D6495D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9072596" y="365125"/>
            <a:ext cx="2281204" cy="70401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FD221F1-5C65-100F-9B7A-66F2EA28FF52}"/>
              </a:ext>
            </a:extLst>
          </p:cNvPr>
          <p:cNvSpPr/>
          <p:nvPr userDrawn="1"/>
        </p:nvSpPr>
        <p:spPr>
          <a:xfrm>
            <a:off x="0" y="0"/>
            <a:ext cx="381000" cy="6858000"/>
          </a:xfrm>
          <a:prstGeom prst="rect">
            <a:avLst/>
          </a:prstGeom>
          <a:solidFill>
            <a:srgbClr val="0D203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74962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Model%E2%80%93view%E2%80%93controller" TargetMode="External"/><Relationship Id="rId2" Type="http://schemas.openxmlformats.org/officeDocument/2006/relationships/hyperlink" Target="https://xperti.io/blogs/mvc-vs-mvp-vs-mvv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baeldung.com/mvc-vs-mvp-pattern#:~:text=User%20Input%3A%20In%20MVC%2C%20user,between%20the%20controller%20and%20view" TargetMode="External"/><Relationship Id="rId5" Type="http://schemas.openxmlformats.org/officeDocument/2006/relationships/hyperlink" Target="https://en.wikipedia.org/wiki/Model&#8211;view&#8211;viewmodel" TargetMode="External"/><Relationship Id="rId4" Type="http://schemas.openxmlformats.org/officeDocument/2006/relationships/hyperlink" Target="https://en.wikipedia.org/wiki/Model-view-presenter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University of Wollongong in Dubai</a:t>
            </a:r>
          </a:p>
        </p:txBody>
      </p:sp>
    </p:spTree>
    <p:extLst>
      <p:ext uri="{BB962C8B-B14F-4D97-AF65-F5344CB8AC3E}">
        <p14:creationId xmlns:p14="http://schemas.microsoft.com/office/powerpoint/2010/main" val="1105808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43350"/>
                </a:solidFill>
              </a:rPr>
              <a:t>Controller</a:t>
            </a:r>
          </a:p>
          <a:p>
            <a:r>
              <a:rPr lang="en-US" dirty="0"/>
              <a:t>Accepts input and converts it to commands for the </a:t>
            </a:r>
          </a:p>
          <a:p>
            <a:pPr marL="0" indent="0">
              <a:buNone/>
            </a:pPr>
            <a:r>
              <a:rPr lang="en-US" dirty="0"/>
              <a:t>model or view.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7A3A04F-0DE5-676F-1792-3D08E8C68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946" y="1399295"/>
            <a:ext cx="1610762" cy="1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228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Model–view–presenter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a derivation of the model–view–controller (MVC) architectural pattern.</a:t>
            </a:r>
          </a:p>
          <a:p>
            <a:r>
              <a:rPr lang="en-US" dirty="0"/>
              <a:t> Is used mostly for building user interfaces.</a:t>
            </a:r>
          </a:p>
          <a:p>
            <a:r>
              <a:rPr lang="en-US" dirty="0"/>
              <a:t>In MVP, the </a:t>
            </a:r>
            <a:r>
              <a:rPr lang="en-US" b="1" dirty="0"/>
              <a:t>presenter </a:t>
            </a:r>
            <a:r>
              <a:rPr lang="en-US" dirty="0"/>
              <a:t>assumes the functionality of the "middle-man".</a:t>
            </a:r>
            <a:endParaRPr lang="ar-AE" dirty="0"/>
          </a:p>
          <a:p>
            <a:r>
              <a:rPr lang="en-US" dirty="0"/>
              <a:t>In MVP, all presentation logic is pushed to the presenter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7B650-389A-7DD8-8A20-9DA9F453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57486" y="4199941"/>
            <a:ext cx="3077027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171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Model–view–presenter (MVP)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en-US" b="1" dirty="0"/>
              <a:t> MVC</a:t>
            </a:r>
            <a:r>
              <a:rPr lang="en-US" dirty="0"/>
              <a:t>, user inputs are handled by the Controller that instructs the model for further operations.</a:t>
            </a:r>
          </a:p>
          <a:p>
            <a:endParaRPr lang="en-US" dirty="0"/>
          </a:p>
          <a:p>
            <a:r>
              <a:rPr lang="en-US" dirty="0"/>
              <a:t>But in </a:t>
            </a:r>
            <a:r>
              <a:rPr lang="en-US" b="1" dirty="0"/>
              <a:t>MVP</a:t>
            </a:r>
            <a:r>
              <a:rPr lang="en-US" dirty="0"/>
              <a:t>, user inputs are handled by the view that instructs the presenter to call appropriate functions.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57B650-389A-7DD8-8A20-9DA9F4531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486" y="4001294"/>
            <a:ext cx="3077027" cy="2111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701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Model–view–</a:t>
            </a:r>
            <a:r>
              <a:rPr lang="en-US" sz="3800" b="1" dirty="0" err="1">
                <a:solidFill>
                  <a:srgbClr val="143350"/>
                </a:solidFill>
                <a:latin typeface="Calibri (Body))"/>
              </a:rPr>
              <a:t>viewmodel</a:t>
            </a:r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 (MVVM)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Model–view–</a:t>
            </a:r>
            <a:r>
              <a:rPr lang="en-US" dirty="0" err="1"/>
              <a:t>viewmodel</a:t>
            </a:r>
            <a:r>
              <a:rPr lang="en-US" dirty="0"/>
              <a:t> is also referred to as </a:t>
            </a:r>
            <a:r>
              <a:rPr lang="en-US" b="1" dirty="0"/>
              <a:t>model–view–binder.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Is an architectural pattern in computer software that facilitates the separation of the development of the Graphical User Interface (GUI).</a:t>
            </a:r>
          </a:p>
          <a:p>
            <a:pPr algn="just"/>
            <a:endParaRPr lang="en-US" b="0" i="0" dirty="0">
              <a:solidFill>
                <a:srgbClr val="202122"/>
              </a:solidFill>
              <a:effectLst/>
              <a:latin typeface="Arial" panose="020B0604020202020204" pitchFamily="34" charset="0"/>
            </a:endParaRPr>
          </a:p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US" b="0" i="1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of MVVM is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 value converter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meaning it is responsible for exposing the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data objects 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from the model in such a way they can be easily managed and presented.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13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9CFCD4-E1B3-40F9-AE25-2E3A66FE86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42" y="5454649"/>
            <a:ext cx="4693515" cy="14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014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Model–view–</a:t>
            </a:r>
            <a:r>
              <a:rPr lang="en-US" sz="3800" b="1" dirty="0" err="1">
                <a:solidFill>
                  <a:srgbClr val="143350"/>
                </a:solidFill>
                <a:latin typeface="Calibri (Body))"/>
              </a:rPr>
              <a:t>viewmodel</a:t>
            </a:r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 (MVVM)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In this respect, the </a:t>
            </a:r>
            <a:r>
              <a:rPr lang="en-US" b="0" i="0" dirty="0" err="1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viewmodel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 is 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more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lang="en-US" b="1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than </a:t>
            </a:r>
            <a:r>
              <a:rPr lang="en-US" b="1" i="1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view</a:t>
            </a:r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, and handles most (if not all) of the view's display logic.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pPr algn="just"/>
            <a:endParaRPr lang="en-US" dirty="0"/>
          </a:p>
          <a:p>
            <a:pPr algn="just"/>
            <a:r>
              <a:rPr lang="en-US" dirty="0"/>
              <a:t> The </a:t>
            </a:r>
            <a:r>
              <a:rPr lang="en-US" b="1" dirty="0" err="1"/>
              <a:t>viewmodel</a:t>
            </a:r>
            <a:r>
              <a:rPr lang="en-US" dirty="0"/>
              <a:t> may implement a </a:t>
            </a:r>
            <a:r>
              <a:rPr lang="en-US" b="1" dirty="0"/>
              <a:t>mediator pattern</a:t>
            </a:r>
            <a:r>
              <a:rPr lang="en-US" dirty="0"/>
              <a:t>, organizing access to the back-end logic around the set of use cases supported by the view.</a:t>
            </a:r>
          </a:p>
          <a:p>
            <a:pPr algn="just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6CFD70-7966-46D0-9487-F45E73BE6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9242" y="5454649"/>
            <a:ext cx="4693515" cy="141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881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MVC vs MVP vs MVVM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A67D56-4D53-F845-4423-613BDB28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5986996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057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73825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2666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4788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Architecture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 view is the topmost layer of architecture, it is integrated with the controller and the model layer is placed below it.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exposure of the controller to the entire model view could result in security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The view is the topmost layer of architecture, it is integrated with the controller and the model layer is placed below it.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exposure of the controller to the entire model view could result in security issues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view is the topmost layer of architecture, it is integrated with the </a:t>
                      </a:r>
                      <a:r>
                        <a:rPr lang="en-US" b="1" dirty="0" err="1"/>
                        <a:t>viewmodel</a:t>
                      </a:r>
                      <a:r>
                        <a:rPr lang="en-US" b="1" dirty="0"/>
                        <a:t> layer.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overcomes the security issues, as It is built differently and limits the exposure between each layer.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7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presented some mixed performance as compared to MVP and  MVVM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During the testing of the UI performance, MVP resulted to be </a:t>
                      </a:r>
                      <a:r>
                        <a:rPr lang="en-US" b="1" dirty="0"/>
                        <a:t>the best one with the highest reliability.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MVVM is a </a:t>
                      </a:r>
                      <a:r>
                        <a:rPr lang="en-US" b="1" dirty="0"/>
                        <a:t>bit behind </a:t>
                      </a:r>
                      <a:r>
                        <a:rPr lang="en-US" dirty="0"/>
                        <a:t>in performance due to more processing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3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5871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MVC vs MVP vs MVVM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A67D56-4D53-F845-4423-613BDB28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46057011"/>
              </p:ext>
            </p:extLst>
          </p:nvPr>
        </p:nvGraphicFramePr>
        <p:xfrm>
          <a:off x="838200" y="1825625"/>
          <a:ext cx="10515600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057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73825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2666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4788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Comes last</a:t>
                      </a:r>
                      <a:r>
                        <a:rPr lang="en-US" dirty="0"/>
                        <a:t> due to limited compatibility.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Second</a:t>
                      </a:r>
                      <a:r>
                        <a:rPr lang="en-US" dirty="0"/>
                        <a:t> lead.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Takes the lead.</a:t>
                      </a:r>
                      <a:r>
                        <a:rPr lang="en-US" dirty="0"/>
                        <a:t> It offers the best compatibility especially when it comes to data processing.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Although data binding is not good for performance, it does have a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positive impact on compatibility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7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Customization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Offers the greatest </a:t>
                      </a:r>
                      <a:r>
                        <a:rPr lang="en-US" dirty="0"/>
                        <a:t>number of changes in the majority of the scenarios, being the most mature design pattern.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Offers way fewer options to make changes than other patterns.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contributes a lot </a:t>
                      </a:r>
                      <a:r>
                        <a:rPr lang="en-US" dirty="0"/>
                        <a:t>to customization.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3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319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MVC vs MVP vs MVVM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A67D56-4D53-F845-4423-613BDB28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9249317"/>
              </p:ext>
            </p:extLst>
          </p:nvPr>
        </p:nvGraphicFramePr>
        <p:xfrm>
          <a:off x="726440" y="1336040"/>
          <a:ext cx="10515600" cy="5491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057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73825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2666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4788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MVVM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Unit testing 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 not a good choice </a:t>
                      </a:r>
                      <a:r>
                        <a:rPr lang="en-US" dirty="0"/>
                        <a:t>for it as it is relatively difficult to perform unit testing using the MVC model.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Unit testing performance is </a:t>
                      </a:r>
                      <a:r>
                        <a:rPr lang="en-US" b="1" dirty="0"/>
                        <a:t>average </a:t>
                      </a:r>
                      <a:r>
                        <a:rPr lang="en-US" dirty="0"/>
                        <a:t>using the MVP pattern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Is the clear winner in</a:t>
                      </a:r>
                      <a:r>
                        <a:rPr lang="en-US" dirty="0"/>
                        <a:t> performing unit testing from all three models.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shows great performance and features for unit testing. 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756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XML Complexity</a:t>
                      </a:r>
                    </a:p>
                    <a:p>
                      <a:r>
                        <a:rPr lang="en-US" dirty="0">
                          <a:solidFill>
                            <a:srgbClr val="231BC3"/>
                          </a:solidFill>
                        </a:rPr>
                        <a:t>(Note: </a:t>
                      </a:r>
                      <a:r>
                        <a:rPr lang="en-US" sz="1800" b="0" i="0" kern="1200" dirty="0">
                          <a:solidFill>
                            <a:srgbClr val="231BC3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MVC and MVP model is very commonly used in android application development as it involves heavy work with the user interface)</a:t>
                      </a:r>
                      <a:endParaRPr lang="en-US" dirty="0">
                        <a:solidFill>
                          <a:srgbClr val="231BC3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XML is commonly used with it in the view layer.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designing and implementing the user interface of applications.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It has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very low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complexity while working with XML in 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XML is commonly used with it in the view layer.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designing and implementing the user interface of applications.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Has noticeably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minimum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complexity with XML. 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XML is commonly used with it in the view layer.</a:t>
                      </a:r>
                    </a:p>
                    <a:p>
                      <a:endParaRPr lang="en-US" b="1" dirty="0"/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used for designing and implementing the user interface of applications.</a:t>
                      </a:r>
                    </a:p>
                    <a:p>
                      <a:endParaRPr lang="en-US" sz="1800" b="0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gets complex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while working with XML on the MVVM model.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3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42540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MVC vs MVP vs MVVM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A67D56-4D53-F845-4423-613BDB28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73811240"/>
              </p:ext>
            </p:extLst>
          </p:nvPr>
        </p:nvGraphicFramePr>
        <p:xfrm>
          <a:off x="838200" y="1534160"/>
          <a:ext cx="10515600" cy="417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057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73825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2666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4788339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fontAlgn="base"/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Modularization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</a:t>
                      </a:r>
                      <a:r>
                        <a:rPr lang="en-US" b="1" dirty="0"/>
                        <a:t>some limitations </a:t>
                      </a:r>
                      <a:r>
                        <a:rPr lang="en-US" dirty="0"/>
                        <a:t>in modularization unlike MVP and MVVM.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Does a great job in breaking down the application in the modules.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Does a great job in breaking down the application in the modules.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2075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Usage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Primarily used for mobile applications.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applications are the best example of it.</a:t>
                      </a:r>
                    </a:p>
                    <a:p>
                      <a:endParaRPr lang="en-US" sz="1800" b="1" i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suitable for web applications</a:t>
                      </a:r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Primarily used for mobile applications. </a:t>
                      </a: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Android applications are the best example of it.</a:t>
                      </a:r>
                      <a:endParaRPr lang="en-US" b="1" dirty="0"/>
                    </a:p>
                    <a:p>
                      <a:endParaRPr lang="en-US" b="1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Also suitable for web applications</a:t>
                      </a:r>
                      <a:endParaRPr lang="en-US" b="1" dirty="0"/>
                    </a:p>
                    <a:p>
                      <a:endParaRPr 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</a:t>
                      </a:r>
                      <a:r>
                        <a:rPr lang="en-US" b="1" dirty="0"/>
                        <a:t>extremely interactive applications or games </a:t>
                      </a:r>
                      <a:r>
                        <a:rPr lang="en-US" dirty="0"/>
                        <a:t>that require complex user-interface code to be added and a lot of custom behaviors, it is better to use MVVM as it is more data-centric and provides more control.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67983016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925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MVC vs MVP vs MVVM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81A67D56-4D53-F845-4423-613BDB288A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0562084"/>
              </p:ext>
            </p:extLst>
          </p:nvPr>
        </p:nvGraphicFramePr>
        <p:xfrm>
          <a:off x="838200" y="1534160"/>
          <a:ext cx="10515600" cy="216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94057885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04738250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40526665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884788339"/>
                    </a:ext>
                  </a:extLst>
                </a:gridCol>
              </a:tblGrid>
              <a:tr h="42672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Difference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MVP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MVVM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495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Integration with Modern User Interface</a:t>
                      </a:r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Being a </a:t>
                      </a:r>
                      <a:r>
                        <a:rPr lang="en-US" b="1" dirty="0"/>
                        <a:t>relatively older </a:t>
                      </a:r>
                      <a:r>
                        <a:rPr lang="en-US" dirty="0"/>
                        <a:t>design pattern, it works well with standard GUI but it is quite difficult to use it with modern user interfaces.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a </a:t>
                      </a:r>
                      <a:r>
                        <a:rPr lang="en-US" b="1" dirty="0"/>
                        <a:t>bit of improvement </a:t>
                      </a:r>
                      <a:r>
                        <a:rPr lang="en-US" dirty="0"/>
                        <a:t>in comparison with MVC.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Is</a:t>
                      </a:r>
                      <a:r>
                        <a:rPr lang="en-US" dirty="0"/>
                        <a:t> </a:t>
                      </a:r>
                      <a:r>
                        <a:rPr lang="en-US" b="1" dirty="0"/>
                        <a:t>the best option </a:t>
                      </a:r>
                      <a:r>
                        <a:rPr lang="en-US" dirty="0"/>
                        <a:t>among all when it comes to integrating with new user interfaces.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7150592"/>
                  </a:ext>
                </a:extLst>
              </a:tr>
            </a:tbl>
          </a:graphicData>
        </a:graphic>
      </p:graphicFrame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3153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>
          <a:xfrm>
            <a:off x="1671535" y="2082868"/>
            <a:ext cx="8382000" cy="2387600"/>
          </a:xfrm>
        </p:spPr>
        <p:txBody>
          <a:bodyPr>
            <a:normAutofit fontScale="90000"/>
          </a:bodyPr>
          <a:lstStyle/>
          <a:p>
            <a:br>
              <a:rPr lang="en-US" sz="4400" b="1" i="0" dirty="0">
                <a:solidFill>
                  <a:srgbClr val="143350"/>
                </a:solidFill>
                <a:effectLst/>
                <a:latin typeface="Calibri (Body))"/>
              </a:rPr>
            </a:br>
            <a:br>
              <a:rPr lang="en-US" sz="4400" b="1" i="0" dirty="0">
                <a:solidFill>
                  <a:srgbClr val="143350"/>
                </a:solidFill>
                <a:effectLst/>
                <a:latin typeface="Calibri (Body))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222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D2228"/>
                </a:solidFill>
                <a:effectLst/>
                <a:uLnTx/>
                <a:uFillTx/>
                <a:latin typeface="Arial" panose="020B0604020202020204" pitchFamily="34" charset="0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3350"/>
                </a:solidFill>
                <a:effectLst/>
                <a:uLnTx/>
                <a:uFillTx/>
                <a:latin typeface="Calibri (Body))"/>
                <a:ea typeface="+mj-ea"/>
                <a:cs typeface="+mj-cs"/>
              </a:rPr>
              <a:t>CSIT242 -  Mobile Application Development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3350"/>
                </a:solidFill>
                <a:effectLst/>
                <a:uLnTx/>
                <a:uFillTx/>
                <a:latin typeface="Calibri (Body))"/>
                <a:ea typeface="+mj-ea"/>
                <a:cs typeface="+mj-cs"/>
              </a:rPr>
            </a:b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3350"/>
                </a:solidFill>
                <a:effectLst/>
                <a:uLnTx/>
                <a:uFillTx/>
                <a:latin typeface="Calibri (Body))"/>
                <a:ea typeface="+mj-ea"/>
                <a:cs typeface="+mj-cs"/>
              </a:rPr>
            </a:b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3350"/>
                </a:solidFill>
                <a:effectLst/>
                <a:uLnTx/>
                <a:uFillTx/>
                <a:latin typeface="Calibri (Body))"/>
                <a:ea typeface="+mj-ea"/>
                <a:cs typeface="+mj-cs"/>
              </a:rPr>
              <a:t>Architectural patterns (MVC , MVP, &amp; MVVM)</a:t>
            </a:r>
            <a:b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43350"/>
                </a:solidFill>
                <a:effectLst/>
                <a:uLnTx/>
                <a:uFillTx/>
                <a:latin typeface="Calibri (Body))"/>
                <a:ea typeface="+mj-ea"/>
                <a:cs typeface="+mj-cs"/>
              </a:rPr>
            </a:br>
            <a:br>
              <a:rPr lang="en-US" sz="4400" b="1" i="0" dirty="0">
                <a:solidFill>
                  <a:srgbClr val="143350"/>
                </a:solidFill>
                <a:effectLst/>
                <a:latin typeface="Calibri (Body))"/>
              </a:rPr>
            </a:br>
            <a:endParaRPr lang="en-US" altLang="en-US" sz="2000" dirty="0">
              <a:solidFill>
                <a:srgbClr val="1546A7"/>
              </a:solidFill>
            </a:endParaRPr>
          </a:p>
        </p:txBody>
      </p:sp>
      <p:sp>
        <p:nvSpPr>
          <p:cNvPr id="10243" name="Subtitle 2"/>
          <p:cNvSpPr>
            <a:spLocks noGrp="1"/>
          </p:cNvSpPr>
          <p:nvPr>
            <p:ph type="subTitle" idx="1"/>
          </p:nvPr>
        </p:nvSpPr>
        <p:spPr>
          <a:xfrm>
            <a:off x="2281135" y="4798978"/>
            <a:ext cx="7772400" cy="1398165"/>
          </a:xfrm>
        </p:spPr>
        <p:txBody>
          <a:bodyPr>
            <a:normAutofit/>
          </a:bodyPr>
          <a:lstStyle/>
          <a:p>
            <a:pPr>
              <a:defRPr/>
            </a:pPr>
            <a:endParaRPr lang="en-US" altLang="en-US" dirty="0">
              <a:solidFill>
                <a:srgbClr val="FF0000"/>
              </a:solidFill>
            </a:endParaRPr>
          </a:p>
          <a:p>
            <a:pPr>
              <a:defRPr/>
            </a:pPr>
            <a:r>
              <a:rPr lang="en-US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Dr. Haitham Yaish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B99068-B2E6-4D16-9BFC-66129C579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165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B8C-1B02-244A-650E-2C2EF84E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2784-C2E4-3E5E-B31E-A795CAB9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/>
              <a:t>Despite the differences of the different design patterns, we cannot decide on which pattern wins this battle. </a:t>
            </a:r>
          </a:p>
          <a:p>
            <a:pPr algn="just"/>
            <a:endParaRPr lang="en-US" dirty="0"/>
          </a:p>
          <a:p>
            <a:pPr algn="just"/>
            <a:r>
              <a:rPr lang="en-US" dirty="0"/>
              <a:t>All three design patterns offer some unique and exclusive advantages that can be very useful in different situations.</a:t>
            </a:r>
          </a:p>
          <a:p>
            <a:pPr algn="just"/>
            <a:endParaRPr lang="en-US" b="0" i="0" dirty="0">
              <a:solidFill>
                <a:srgbClr val="202020"/>
              </a:solidFill>
              <a:effectLst/>
              <a:latin typeface="Rubik"/>
            </a:endParaRPr>
          </a:p>
          <a:p>
            <a:pPr algn="just"/>
            <a:r>
              <a:rPr lang="en-US" b="0" i="0" dirty="0">
                <a:solidFill>
                  <a:srgbClr val="202020"/>
                </a:solidFill>
                <a:effectLst/>
                <a:latin typeface="Rubik"/>
              </a:rPr>
              <a:t>MVC vs MVP vs MVVM: it would be a tie in this case because all three of them offer different usability based on the requirements of the application to be developed.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27069-FB51-0F32-2562-68D0B04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8666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A9FB24-241B-3DFE-0133-A05B47B716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612" y="1253331"/>
            <a:ext cx="10515600" cy="4351338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MVC vs MVP vs MVVM – Top 10 Differences You Should Know, </a:t>
            </a:r>
            <a:r>
              <a:rPr lang="en-US" dirty="0">
                <a:hlinkClick r:id="rId2"/>
              </a:rPr>
              <a:t>https://xperti.io/blogs/mvc-vs-mvp-vs-mvvm/</a:t>
            </a:r>
            <a:r>
              <a:rPr lang="en-US" dirty="0"/>
              <a:t> . Last Accessed 2 March 2025 </a:t>
            </a:r>
          </a:p>
          <a:p>
            <a:pPr>
              <a:lnSpc>
                <a:spcPct val="120000"/>
              </a:lnSpc>
            </a:pPr>
            <a:r>
              <a:rPr lang="en-US" dirty="0"/>
              <a:t>Model–view–controller, </a:t>
            </a:r>
            <a:r>
              <a:rPr lang="en-US" dirty="0">
                <a:hlinkClick r:id="rId3"/>
              </a:rPr>
              <a:t>https://en.wikipedia.org/wiki/Model%E2%80%93view%E2%80%93controller</a:t>
            </a:r>
            <a:r>
              <a:rPr lang="en-US" dirty="0"/>
              <a:t> . Last Accessed 2 March 2025</a:t>
            </a:r>
          </a:p>
          <a:p>
            <a:pPr>
              <a:lnSpc>
                <a:spcPct val="120000"/>
              </a:lnSpc>
            </a:pPr>
            <a:r>
              <a:rPr lang="en-US" dirty="0"/>
              <a:t>Model–view–presenter, </a:t>
            </a:r>
            <a:r>
              <a:rPr lang="en-US" dirty="0">
                <a:hlinkClick r:id="rId4"/>
              </a:rPr>
              <a:t>https://en.wikipedia.org/wiki/Model-view-presenter</a:t>
            </a:r>
            <a:r>
              <a:rPr lang="en-US" dirty="0"/>
              <a:t> . Last Accessed 2 March 2025</a:t>
            </a:r>
          </a:p>
          <a:p>
            <a:pPr>
              <a:lnSpc>
                <a:spcPct val="120000"/>
              </a:lnSpc>
            </a:pPr>
            <a:r>
              <a:rPr lang="en-US" dirty="0"/>
              <a:t>Model–view–</a:t>
            </a:r>
            <a:r>
              <a:rPr lang="en-US" dirty="0" err="1"/>
              <a:t>viewmodel</a:t>
            </a:r>
            <a:r>
              <a:rPr lang="en-US" dirty="0"/>
              <a:t>, </a:t>
            </a:r>
            <a:r>
              <a:rPr lang="en-US" dirty="0">
                <a:hlinkClick r:id="rId5"/>
              </a:rPr>
              <a:t>https://en.wikipedia.org/wiki/Model–view–</a:t>
            </a:r>
            <a:r>
              <a:rPr lang="en-US" dirty="0" err="1">
                <a:hlinkClick r:id="rId5"/>
              </a:rPr>
              <a:t>viewmodel</a:t>
            </a:r>
            <a:r>
              <a:rPr lang="en-US" dirty="0"/>
              <a:t> . Last Accessed 2 March 2025</a:t>
            </a:r>
          </a:p>
          <a:p>
            <a:pPr>
              <a:lnSpc>
                <a:spcPct val="120000"/>
              </a:lnSpc>
            </a:pPr>
            <a:r>
              <a:rPr lang="en-US" dirty="0"/>
              <a:t>Difference Between MVC and MVP Patterns. 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US" dirty="0">
                <a:hlinkClick r:id="rId6"/>
              </a:rPr>
              <a:t>https://www.baeldung.com/mvc-vs-mvp-pattern#:~:text=User%20Input%3A%20In%20MVC%2C%20user,between%20the%20controller%20and%20view</a:t>
            </a:r>
            <a:r>
              <a:rPr lang="en-US" dirty="0"/>
              <a:t>.  Last </a:t>
            </a:r>
            <a:r>
              <a:rPr lang="en-US"/>
              <a:t>Accessed 2 March 2025</a:t>
            </a:r>
            <a:endParaRPr lang="en-US" dirty="0"/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E25AD9-0B3A-6491-A741-13A058051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3567CD-D60D-00F2-E126-E529975921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23710" y="240770"/>
            <a:ext cx="8204201" cy="61824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797" b="1" dirty="0">
                <a:solidFill>
                  <a:srgbClr val="143350"/>
                </a:solidFill>
                <a:latin typeface="Calibri (Body))"/>
                <a:cs typeface="Calibri" panose="020F0502020204030204" pitchFamily="34" charset="0"/>
              </a:rPr>
              <a:t>References</a:t>
            </a:r>
          </a:p>
        </p:txBody>
      </p:sp>
    </p:spTree>
    <p:extLst>
      <p:ext uri="{BB962C8B-B14F-4D97-AF65-F5344CB8AC3E}">
        <p14:creationId xmlns:p14="http://schemas.microsoft.com/office/powerpoint/2010/main" val="15356404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6FFE4CA7-60D2-4C20-A178-C292DFA4A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A811C90-6407-4CD3-849B-D1033352CB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4094" y="1935262"/>
            <a:ext cx="8229600" cy="44210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8000" dirty="0">
              <a:solidFill>
                <a:srgbClr val="143350"/>
              </a:solidFill>
            </a:endParaRPr>
          </a:p>
          <a:p>
            <a:pPr marL="0" indent="0" algn="ctr">
              <a:buNone/>
            </a:pPr>
            <a:r>
              <a:rPr lang="en-US" sz="8000" dirty="0">
                <a:solidFill>
                  <a:srgbClr val="143350"/>
                </a:solidFill>
              </a:rPr>
              <a:t>THANK YOU </a:t>
            </a:r>
          </a:p>
        </p:txBody>
      </p:sp>
    </p:spTree>
    <p:extLst>
      <p:ext uri="{BB962C8B-B14F-4D97-AF65-F5344CB8AC3E}">
        <p14:creationId xmlns:p14="http://schemas.microsoft.com/office/powerpoint/2010/main" val="42502900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717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13029" y="181689"/>
            <a:ext cx="7041557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797" b="1" dirty="0">
                <a:solidFill>
                  <a:srgbClr val="112B43"/>
                </a:solidFill>
                <a:cs typeface="Calibri" panose="020F0502020204030204" pitchFamily="34" charset="0"/>
              </a:rPr>
              <a:t>Outline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1A088E0-9EAD-4109-BA8E-73898832A196}"/>
              </a:ext>
            </a:extLst>
          </p:cNvPr>
          <p:cNvSpPr txBox="1">
            <a:spLocks/>
          </p:cNvSpPr>
          <p:nvPr/>
        </p:nvSpPr>
        <p:spPr>
          <a:xfrm>
            <a:off x="2839739" y="2418080"/>
            <a:ext cx="7148649" cy="361043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480" lvl="1" indent="0">
              <a:buNone/>
            </a:pPr>
            <a:r>
              <a:rPr lang="en-US" sz="2200" dirty="0"/>
              <a:t>Introduction</a:t>
            </a:r>
          </a:p>
          <a:p>
            <a:pPr marL="458480" lvl="1" indent="0">
              <a:buNone/>
            </a:pPr>
            <a:endParaRPr lang="en-US" sz="2200" b="1" dirty="0">
              <a:latin typeface="+mj-lt"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US" sz="2200" b="1" dirty="0">
              <a:solidFill>
                <a:srgbClr val="009D57"/>
              </a:solidFill>
              <a:latin typeface="+mj-lt"/>
              <a:ea typeface="+mj-ea"/>
              <a:cs typeface="Palatino Linotype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0D3A31F-07A7-433F-BF41-2F9642CDE467}"/>
              </a:ext>
            </a:extLst>
          </p:cNvPr>
          <p:cNvSpPr/>
          <p:nvPr/>
        </p:nvSpPr>
        <p:spPr>
          <a:xfrm>
            <a:off x="2471821" y="2418080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1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092CF72-3BC8-4B2A-9222-A287E89203D9}"/>
              </a:ext>
            </a:extLst>
          </p:cNvPr>
          <p:cNvSpPr txBox="1">
            <a:spLocks/>
          </p:cNvSpPr>
          <p:nvPr/>
        </p:nvSpPr>
        <p:spPr>
          <a:xfrm>
            <a:off x="2839739" y="2851331"/>
            <a:ext cx="7148649" cy="361043"/>
          </a:xfrm>
          <a:prstGeom prst="rect">
            <a:avLst/>
          </a:prstGeom>
        </p:spPr>
        <p:txBody>
          <a:bodyPr vert="horz" lIns="91695" tIns="45847" rIns="91695" bIns="45847" rtlCol="0">
            <a:noAutofit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143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600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1400" kern="12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480" lvl="1" indent="0" defTabSz="916960">
              <a:buNone/>
            </a:pPr>
            <a:r>
              <a:rPr lang="en-US" sz="2200" dirty="0"/>
              <a:t>Why do we need design patterns?</a:t>
            </a:r>
            <a:endParaRPr lang="en-US" sz="2200" b="1" dirty="0">
              <a:latin typeface="+mj-l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601254-59D4-4C86-8CBA-2A8AEF3CE2F4}"/>
              </a:ext>
            </a:extLst>
          </p:cNvPr>
          <p:cNvSpPr/>
          <p:nvPr/>
        </p:nvSpPr>
        <p:spPr>
          <a:xfrm>
            <a:off x="2471821" y="2869437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2A49611-E144-4F34-8C56-D546A0E832CB}"/>
              </a:ext>
            </a:extLst>
          </p:cNvPr>
          <p:cNvSpPr/>
          <p:nvPr/>
        </p:nvSpPr>
        <p:spPr>
          <a:xfrm>
            <a:off x="2471821" y="3284583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3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0E8316D-C853-4434-BB4F-5B56FDE00AE1}"/>
              </a:ext>
            </a:extLst>
          </p:cNvPr>
          <p:cNvSpPr/>
          <p:nvPr/>
        </p:nvSpPr>
        <p:spPr>
          <a:xfrm>
            <a:off x="2471821" y="3699728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4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C8C8AF5-F8C9-4462-A035-4D61AD375278}"/>
              </a:ext>
            </a:extLst>
          </p:cNvPr>
          <p:cNvSpPr/>
          <p:nvPr/>
        </p:nvSpPr>
        <p:spPr>
          <a:xfrm>
            <a:off x="3309425" y="3271493"/>
            <a:ext cx="6920989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/>
              <a:t>Model View Controller (MVC)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E16C75-BE67-6564-FB21-6B80F4FF2795}"/>
              </a:ext>
            </a:extLst>
          </p:cNvPr>
          <p:cNvSpPr/>
          <p:nvPr/>
        </p:nvSpPr>
        <p:spPr>
          <a:xfrm>
            <a:off x="2478696" y="4140710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5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D19D97D-DAB7-41E6-27A4-18E1C6693DBC}"/>
              </a:ext>
            </a:extLst>
          </p:cNvPr>
          <p:cNvSpPr txBox="1">
            <a:spLocks/>
          </p:cNvSpPr>
          <p:nvPr/>
        </p:nvSpPr>
        <p:spPr>
          <a:xfrm>
            <a:off x="2839738" y="3707458"/>
            <a:ext cx="7148649" cy="361043"/>
          </a:xfrm>
          <a:prstGeom prst="rect">
            <a:avLst/>
          </a:prstGeom>
        </p:spPr>
        <p:txBody>
          <a:bodyPr vert="horz" lIns="91695" tIns="45847" rIns="91695" bIns="45847" rtlCol="0">
            <a:noAutofit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143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600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1400" kern="12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480" lvl="1" indent="0" defTabSz="916960">
              <a:buNone/>
            </a:pPr>
            <a:r>
              <a:rPr lang="en-US" sz="2200" b="1">
                <a:latin typeface="+mj-lt"/>
              </a:rPr>
              <a:t>Model–view–presenter (MVP)</a:t>
            </a:r>
            <a:endParaRPr lang="en-US" sz="2200" b="1" dirty="0">
              <a:latin typeface="+mj-lt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A112E8-98FD-082C-37F8-4AA5E291C77D}"/>
              </a:ext>
            </a:extLst>
          </p:cNvPr>
          <p:cNvSpPr txBox="1">
            <a:spLocks/>
          </p:cNvSpPr>
          <p:nvPr/>
        </p:nvSpPr>
        <p:spPr>
          <a:xfrm>
            <a:off x="2839737" y="4148645"/>
            <a:ext cx="7148649" cy="361043"/>
          </a:xfrm>
          <a:prstGeom prst="rect">
            <a:avLst/>
          </a:prstGeom>
        </p:spPr>
        <p:txBody>
          <a:bodyPr vert="horz" lIns="91695" tIns="45847" rIns="91695" bIns="45847" rtlCol="0">
            <a:noAutofit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143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600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1400" kern="12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480" lvl="1" indent="0" defTabSz="916960">
              <a:buNone/>
            </a:pPr>
            <a:r>
              <a:rPr lang="en-US" sz="2200" dirty="0"/>
              <a:t>Model–view–</a:t>
            </a:r>
            <a:r>
              <a:rPr lang="en-US" sz="2200" dirty="0" err="1"/>
              <a:t>viewmodel</a:t>
            </a:r>
            <a:r>
              <a:rPr lang="en-US" sz="2200" dirty="0"/>
              <a:t> (MVVM)</a:t>
            </a:r>
            <a:endParaRPr lang="en-US" sz="2200" b="1" dirty="0">
              <a:latin typeface="+mj-lt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07AF814-7F74-B27C-E296-89E484726961}"/>
              </a:ext>
            </a:extLst>
          </p:cNvPr>
          <p:cNvSpPr/>
          <p:nvPr/>
        </p:nvSpPr>
        <p:spPr>
          <a:xfrm>
            <a:off x="2468134" y="4555655"/>
            <a:ext cx="367918" cy="3530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4" dirty="0"/>
              <a:t>6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C7B896-57F8-6ACB-18C1-2E78B8719B11}"/>
              </a:ext>
            </a:extLst>
          </p:cNvPr>
          <p:cNvSpPr txBox="1">
            <a:spLocks/>
          </p:cNvSpPr>
          <p:nvPr/>
        </p:nvSpPr>
        <p:spPr>
          <a:xfrm>
            <a:off x="2829175" y="4563590"/>
            <a:ext cx="7148649" cy="361043"/>
          </a:xfrm>
          <a:prstGeom prst="rect">
            <a:avLst/>
          </a:prstGeom>
        </p:spPr>
        <p:txBody>
          <a:bodyPr vert="horz" lIns="91695" tIns="45847" rIns="91695" bIns="45847" rtlCol="0">
            <a:noAutofit/>
          </a:bodyPr>
          <a:lstStyle>
            <a:lvl1pPr marL="342900" indent="-3429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1pPr>
            <a:lvl2pPr marL="742950" indent="-28575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2pPr>
            <a:lvl3pPr marL="11430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3pPr>
            <a:lvl4pPr marL="16002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lang="en-US" sz="1400" kern="1200" dirty="0" smtClean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4pPr>
            <a:lvl5pPr marL="2057400" indent="-22860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lang="en-US" sz="1400" kern="1200" dirty="0">
                <a:solidFill>
                  <a:schemeClr val="tx1"/>
                </a:solidFill>
                <a:latin typeface="Calibri"/>
                <a:ea typeface="ＭＳ Ｐゴシック" charset="0"/>
                <a:cs typeface="Calibri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8480" lvl="1" indent="0" defTabSz="916960">
              <a:buNone/>
            </a:pPr>
            <a:r>
              <a:rPr lang="en-US" sz="2200" dirty="0"/>
              <a:t>MVC vs MVP vs MVVM</a:t>
            </a:r>
            <a:endParaRPr lang="en-US" sz="2200" b="1" dirty="0">
              <a:latin typeface="+mj-lt"/>
            </a:endParaRP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40FF2E9-4767-3A5E-6ECC-853719FF2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62036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DCDFB-267F-4DE0-D446-12215432C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3000" dirty="0"/>
              <a:t>The application development process has become significantly vast and complex due to a variety of features that are now required in modern applications. </a:t>
            </a:r>
          </a:p>
          <a:p>
            <a:pPr algn="just"/>
            <a:r>
              <a:rPr lang="en-US" dirty="0"/>
              <a:t>To cater to that, there are </a:t>
            </a:r>
            <a:r>
              <a:rPr lang="en-US" b="1" dirty="0"/>
              <a:t>multiple options available </a:t>
            </a:r>
            <a:r>
              <a:rPr lang="en-US" dirty="0"/>
              <a:t>in the tech industry for </a:t>
            </a:r>
            <a:r>
              <a:rPr lang="en-US" b="1" dirty="0"/>
              <a:t>architecture design patterns</a:t>
            </a:r>
            <a:r>
              <a:rPr lang="en-US" dirty="0"/>
              <a:t>. </a:t>
            </a:r>
          </a:p>
          <a:p>
            <a:pPr algn="just"/>
            <a:r>
              <a:rPr lang="en-US" dirty="0"/>
              <a:t>The three </a:t>
            </a:r>
            <a:r>
              <a:rPr lang="en-US" b="1" dirty="0"/>
              <a:t>most prominent </a:t>
            </a:r>
            <a:r>
              <a:rPr lang="en-US" dirty="0"/>
              <a:t>ones are:</a:t>
            </a:r>
          </a:p>
          <a:p>
            <a:pPr marL="0" indent="0" algn="just">
              <a:buNone/>
            </a:pPr>
            <a:r>
              <a:rPr lang="en-US" dirty="0"/>
              <a:t>  - Model View Controller (MVC)</a:t>
            </a:r>
          </a:p>
          <a:p>
            <a:pPr marL="0" indent="0" algn="just">
              <a:buNone/>
            </a:pPr>
            <a:r>
              <a:rPr lang="en-US" dirty="0"/>
              <a:t>  - Model View View-Model (MVVM)</a:t>
            </a:r>
          </a:p>
          <a:p>
            <a:pPr marL="0" indent="0" algn="just">
              <a:buNone/>
            </a:pPr>
            <a:r>
              <a:rPr lang="en-US" dirty="0"/>
              <a:t>  - Model View Presenter (MVP).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FE7745-349C-F2BE-A229-E70F9DAA9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0ECBBE-8725-6BE3-DEAE-E3250F09E2F2}"/>
              </a:ext>
            </a:extLst>
          </p:cNvPr>
          <p:cNvSpPr txBox="1"/>
          <p:nvPr/>
        </p:nvSpPr>
        <p:spPr>
          <a:xfrm>
            <a:off x="908142" y="539539"/>
            <a:ext cx="7041557" cy="676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797" b="1" dirty="0">
                <a:solidFill>
                  <a:srgbClr val="143350"/>
                </a:solidFill>
                <a:cs typeface="Calibri" panose="020F0502020204030204" pitchFamily="34" charset="0"/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223709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B8C-1B02-244A-650E-2C2EF84E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Why do we need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2784-C2E4-3E5E-B31E-A795CAB9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These design patterns or architectures were introduced to make the application development process more manageable by separating the responsibilities of:</a:t>
            </a:r>
          </a:p>
          <a:p>
            <a:pPr marL="0" indent="0">
              <a:buNone/>
            </a:pPr>
            <a:r>
              <a:rPr lang="en-US" dirty="0"/>
              <a:t>   1. </a:t>
            </a:r>
            <a:r>
              <a:rPr lang="en-US" b="0" i="0" dirty="0">
                <a:solidFill>
                  <a:srgbClr val="202020"/>
                </a:solidFill>
                <a:effectLst/>
                <a:latin typeface="Rubik"/>
              </a:rPr>
              <a:t>visualization (how the application will look like).</a:t>
            </a:r>
          </a:p>
          <a:p>
            <a:pPr marL="0" indent="0">
              <a:buNone/>
            </a:pPr>
            <a:r>
              <a:rPr lang="en-US" dirty="0"/>
              <a:t>   2. </a:t>
            </a:r>
            <a:r>
              <a:rPr lang="en-US" dirty="0">
                <a:solidFill>
                  <a:srgbClr val="202020"/>
                </a:solidFill>
                <a:latin typeface="Rubik"/>
              </a:rPr>
              <a:t>P</a:t>
            </a:r>
            <a:r>
              <a:rPr lang="en-US" b="0" i="0" dirty="0">
                <a:solidFill>
                  <a:srgbClr val="202020"/>
                </a:solidFill>
                <a:effectLst/>
                <a:latin typeface="Rubik"/>
              </a:rPr>
              <a:t>rocessing (how it will work on different devices)</a:t>
            </a:r>
          </a:p>
          <a:p>
            <a:pPr marL="0" indent="0">
              <a:buNone/>
            </a:pPr>
            <a:r>
              <a:rPr lang="en-US" dirty="0">
                <a:solidFill>
                  <a:srgbClr val="202020"/>
                </a:solidFill>
                <a:latin typeface="Rubik"/>
              </a:rPr>
              <a:t>   3. D</a:t>
            </a:r>
            <a:r>
              <a:rPr lang="en-US" b="0" i="0" dirty="0">
                <a:solidFill>
                  <a:srgbClr val="202020"/>
                </a:solidFill>
                <a:effectLst/>
                <a:latin typeface="Rubik"/>
              </a:rPr>
              <a:t>ata management (how data will be processed).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27069-FB51-0F32-2562-68D0B04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4300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1CB8C-1B02-244A-650E-2C2EF84ED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Why do we need design patterns?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72784-C2E4-3E5E-B31E-A795CAB964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primary goal is to attain more modularity, testability, flexibility and maintainability. </a:t>
            </a:r>
          </a:p>
          <a:p>
            <a:endParaRPr lang="en-US" dirty="0"/>
          </a:p>
          <a:p>
            <a:r>
              <a:rPr lang="en-US" dirty="0"/>
              <a:t> It enables the software engineers to follow convenient practices and allows them to design cleaner and more manageable code to reduce the complexity of the application.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127069-FB51-0F32-2562-68D0B0449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01134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Is commonly used for developing user interfaces that divide the related program logic into three interconnected elements. </a:t>
            </a:r>
          </a:p>
          <a:p>
            <a:r>
              <a:rPr lang="en-US" dirty="0"/>
              <a:t>This is done to separate internal representations of information from the ways information is presented to and accepted from the user.</a:t>
            </a:r>
          </a:p>
          <a:p>
            <a:r>
              <a:rPr lang="en-US" dirty="0"/>
              <a:t>MVC has three components:</a:t>
            </a:r>
          </a:p>
          <a:p>
            <a:pPr marL="0" indent="0">
              <a:buNone/>
            </a:pPr>
            <a:r>
              <a:rPr lang="en-US" dirty="0"/>
              <a:t> - Model</a:t>
            </a:r>
          </a:p>
          <a:p>
            <a:pPr marL="0" indent="0">
              <a:buNone/>
            </a:pPr>
            <a:r>
              <a:rPr lang="en-US" dirty="0"/>
              <a:t> - View </a:t>
            </a:r>
          </a:p>
          <a:p>
            <a:pPr marL="0" indent="0">
              <a:buNone/>
            </a:pPr>
            <a:r>
              <a:rPr lang="en-US" dirty="0"/>
              <a:t> - Controller.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7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07EC69-E894-C00A-BE83-3852E6BD4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0600" y="3521392"/>
            <a:ext cx="2743200" cy="301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247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43350"/>
                </a:solidFill>
              </a:rPr>
              <a:t>Model </a:t>
            </a:r>
          </a:p>
          <a:p>
            <a:r>
              <a:rPr lang="en-US" dirty="0"/>
              <a:t>Is the central component of the pattern.</a:t>
            </a:r>
          </a:p>
          <a:p>
            <a:r>
              <a:rPr lang="en-US" dirty="0"/>
              <a:t>It directly manages the data, logic and rules of the application.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C137BE4-781A-31D6-95AF-5972FBE7F1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67384" y="1281600"/>
            <a:ext cx="1610762" cy="1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3863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E8277-BD33-9E71-1ACB-F42F23722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b="1" dirty="0">
                <a:solidFill>
                  <a:srgbClr val="143350"/>
                </a:solidFill>
                <a:latin typeface="Calibri (Body))"/>
              </a:rPr>
              <a:t>Model View Controller (MVC)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9F0FE-C888-A3AB-124E-FDEEE9CA5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solidFill>
                  <a:srgbClr val="143350"/>
                </a:solidFill>
              </a:rPr>
              <a:t>View</a:t>
            </a:r>
          </a:p>
          <a:p>
            <a:r>
              <a:rPr lang="en-US" dirty="0"/>
              <a:t>Any representation of information such as a chart, </a:t>
            </a:r>
          </a:p>
          <a:p>
            <a:pPr marL="0" indent="0">
              <a:buNone/>
            </a:pPr>
            <a:r>
              <a:rPr lang="en-US" dirty="0"/>
              <a:t>Diagram, data, or table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E9DF9-36A0-9CEF-8A69-714854152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022DA4-7223-4563-87CA-B20647B0293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15DC67F-C1BD-6492-C909-FF19D86427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5946" y="1399295"/>
            <a:ext cx="1610762" cy="1771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32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13997</TotalTime>
  <Words>1530</Words>
  <Application>Microsoft Office PowerPoint</Application>
  <PresentationFormat>Widescreen</PresentationFormat>
  <Paragraphs>195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Calibri (Body))</vt:lpstr>
      <vt:lpstr>Calibri Light</vt:lpstr>
      <vt:lpstr>Rubik</vt:lpstr>
      <vt:lpstr>Wingdings</vt:lpstr>
      <vt:lpstr>Office Theme</vt:lpstr>
      <vt:lpstr>University of Wollongong in Dubai</vt:lpstr>
      <vt:lpstr>    CSIT242 -  Mobile Application Development  Architectural patterns (MVC , MVP, &amp; MVVM)  </vt:lpstr>
      <vt:lpstr>PowerPoint Presentation</vt:lpstr>
      <vt:lpstr>PowerPoint Presentation</vt:lpstr>
      <vt:lpstr>Why do we need design patterns?</vt:lpstr>
      <vt:lpstr>Why do we need design patterns?</vt:lpstr>
      <vt:lpstr>Model View Controller (MVC)</vt:lpstr>
      <vt:lpstr>Model View Controller (MVC)</vt:lpstr>
      <vt:lpstr>Model View Controller (MVC)</vt:lpstr>
      <vt:lpstr>Model View Controller (MVC)</vt:lpstr>
      <vt:lpstr>Model–view–presenter (MVP)</vt:lpstr>
      <vt:lpstr>Model–view–presenter (MVP)</vt:lpstr>
      <vt:lpstr>Model–view–viewmodel (MVVM)</vt:lpstr>
      <vt:lpstr>Model–view–viewmodel (MVVM)</vt:lpstr>
      <vt:lpstr>MVC vs MVP vs MVVM</vt:lpstr>
      <vt:lpstr>MVC vs MVP vs MVVM</vt:lpstr>
      <vt:lpstr>MVC vs MVP vs MVVM</vt:lpstr>
      <vt:lpstr>MVC vs MVP vs MVVM</vt:lpstr>
      <vt:lpstr>MVC vs MVP vs MVVM</vt:lpstr>
      <vt:lpstr>Summary</vt:lpstr>
      <vt:lpstr>References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Structures and  Algorithms</dc:title>
  <dc:creator>D.r Haitham Yaish</dc:creator>
  <cp:lastModifiedBy>Haitham Yaish</cp:lastModifiedBy>
  <cp:revision>417</cp:revision>
  <dcterms:created xsi:type="dcterms:W3CDTF">2020-08-07T07:54:52Z</dcterms:created>
  <dcterms:modified xsi:type="dcterms:W3CDTF">2025-03-09T08:28:52Z</dcterms:modified>
</cp:coreProperties>
</file>