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24"/>
  </p:notesMasterIdLst>
  <p:handoutMasterIdLst>
    <p:handoutMasterId r:id="rId25"/>
  </p:handoutMasterIdLst>
  <p:sldIdLst>
    <p:sldId id="256" r:id="rId2"/>
    <p:sldId id="288" r:id="rId3"/>
    <p:sldId id="289" r:id="rId4"/>
    <p:sldId id="290" r:id="rId5"/>
    <p:sldId id="291" r:id="rId6"/>
    <p:sldId id="259" r:id="rId7"/>
    <p:sldId id="292" r:id="rId8"/>
    <p:sldId id="293" r:id="rId9"/>
    <p:sldId id="294" r:id="rId10"/>
    <p:sldId id="295" r:id="rId11"/>
    <p:sldId id="296" r:id="rId12"/>
    <p:sldId id="297" r:id="rId13"/>
    <p:sldId id="298" r:id="rId14"/>
    <p:sldId id="299" r:id="rId15"/>
    <p:sldId id="301" r:id="rId16"/>
    <p:sldId id="302" r:id="rId17"/>
    <p:sldId id="303" r:id="rId18"/>
    <p:sldId id="304" r:id="rId19"/>
    <p:sldId id="305" r:id="rId20"/>
    <p:sldId id="306" r:id="rId21"/>
    <p:sldId id="307"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62" autoAdjust="0"/>
    <p:restoredTop sz="94660"/>
  </p:normalViewPr>
  <p:slideViewPr>
    <p:cSldViewPr snapToGrid="0">
      <p:cViewPr varScale="1">
        <p:scale>
          <a:sx n="80" d="100"/>
          <a:sy n="80" d="100"/>
        </p:scale>
        <p:origin x="18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DA7542-2A1C-4403-870B-911B698736CC}" type="datetimeFigureOut">
              <a:rPr lang="en-US" smtClean="0"/>
              <a:t>06/22/21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0A6D6-AF65-4DEE-A158-13A451AE0FB3}" type="slidenum">
              <a:rPr lang="en-US" smtClean="0"/>
              <a:t>‹#›</a:t>
            </a:fld>
            <a:endParaRPr lang="en-US" dirty="0"/>
          </a:p>
        </p:txBody>
      </p:sp>
    </p:spTree>
    <p:extLst>
      <p:ext uri="{BB962C8B-B14F-4D97-AF65-F5344CB8AC3E}">
        <p14:creationId xmlns:p14="http://schemas.microsoft.com/office/powerpoint/2010/main" val="387384211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E1EA6-22B3-42E2-97B5-A598D124E4AA}" type="datetimeFigureOut">
              <a:rPr lang="en-US" smtClean="0"/>
              <a:t>06/22/21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3A8453-8EDB-45A7-A624-FFB43DB8701E}" type="slidenum">
              <a:rPr lang="en-US" smtClean="0"/>
              <a:t>‹#›</a:t>
            </a:fld>
            <a:endParaRPr lang="en-US" dirty="0"/>
          </a:p>
        </p:txBody>
      </p:sp>
    </p:spTree>
    <p:extLst>
      <p:ext uri="{BB962C8B-B14F-4D97-AF65-F5344CB8AC3E}">
        <p14:creationId xmlns:p14="http://schemas.microsoft.com/office/powerpoint/2010/main" val="283879610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7273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147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1769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E673D0-0A43-4475-ABAF-5B8667161F29}" type="datetime1">
              <a:rPr lang="en-US" smtClean="0"/>
              <a:t>06/22/21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1051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3F8FF8-C44C-469D-812B-1B3F19770334}" type="datetime1">
              <a:rPr lang="en-US" smtClean="0"/>
              <a:t>06/22/21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7092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9AC5BD-0F9B-4158-9B32-E719D84EF03D}" type="datetime1">
              <a:rPr lang="en-US" smtClean="0"/>
              <a:t>06/22/21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94020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76AC36-06CC-4910-B18B-FA7249857EBF}" type="datetime1">
              <a:rPr lang="en-US" smtClean="0"/>
              <a:t>06/22/21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3221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8555A-1A6B-4677-A185-C52E1D6238D4}" type="datetime1">
              <a:rPr lang="en-US" smtClean="0"/>
              <a:t>06/22/21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5696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5716A6-B7D9-4732-8AC2-00538243122E}" type="datetime1">
              <a:rPr lang="en-US" smtClean="0"/>
              <a:t>06/22/21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4477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A1D067-0F27-488B-9DF9-2F679B59AA85}" type="datetime1">
              <a:rPr lang="en-US" smtClean="0"/>
              <a:t>06/22/21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9554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C71688-D043-4B04-A160-D0F590EE39DD}" type="datetime1">
              <a:rPr lang="en-US" smtClean="0"/>
              <a:t>06/22/21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766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8693DC-1F6E-4D60-96F5-C4D163B2240D}" type="datetime1">
              <a:rPr lang="en-US" smtClean="0"/>
              <a:t>06/22/21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4196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43503D-02D1-4A62-898A-604D2F6B1219}" type="datetime1">
              <a:rPr lang="en-US" smtClean="0"/>
              <a:t>06/22/21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14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DE10C0-35F0-4CF7-8A9D-83C965608EF0}" type="datetime1">
              <a:rPr lang="en-US" smtClean="0"/>
              <a:t>06/22/21</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6458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91439B-761D-4354-A181-13A00DAAFB19}" type="datetime1">
              <a:rPr lang="en-US" smtClean="0"/>
              <a:t>06/22/21</a:t>
            </a:fld>
            <a:endParaRPr lang="en-US" dirty="0"/>
          </a:p>
        </p:txBody>
      </p:sp>
      <p:sp>
        <p:nvSpPr>
          <p:cNvPr id="8" name="Footer Placeholder 7"/>
          <p:cNvSpPr>
            <a:spLocks noGrp="1"/>
          </p:cNvSpPr>
          <p:nvPr>
            <p:ph type="ftr" sz="quarter" idx="11"/>
          </p:nvPr>
        </p:nvSpPr>
        <p:spPr/>
        <p:txBody>
          <a:bodyPr/>
          <a:lstStyle/>
          <a:p>
            <a:r>
              <a:rPr lang="en-US" dirty="0"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552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EEFAC4-4101-4B0C-B411-B09E2E50FFB2}" type="datetime1">
              <a:rPr lang="en-US" smtClean="0"/>
              <a:t>06/22/21</a:t>
            </a:fld>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6817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BA9A81-E246-47BB-B833-12F5D2728FB8}" type="datetime1">
              <a:rPr lang="en-US" smtClean="0"/>
              <a:t>06/22/21</a:t>
            </a:fld>
            <a:endParaRPr lang="en-US" dirty="0"/>
          </a:p>
        </p:txBody>
      </p:sp>
      <p:sp>
        <p:nvSpPr>
          <p:cNvPr id="3" name="Footer Placeholder 2"/>
          <p:cNvSpPr>
            <a:spLocks noGrp="1"/>
          </p:cNvSpPr>
          <p:nvPr>
            <p:ph type="ftr" sz="quarter" idx="1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331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A8946-035F-4B12-8452-EE0846569E6F}" type="datetime1">
              <a:rPr lang="en-US" smtClean="0"/>
              <a:t>06/22/21</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287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4CF59-FD4A-4D73-97A1-0DCE473D4696}" type="datetime1">
              <a:rPr lang="en-US" smtClean="0"/>
              <a:t>06/22/21</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1579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CA9E17-FDA3-42D0-86E1-BC60D60BAC7B}" type="datetime1">
              <a:rPr lang="en-US" smtClean="0"/>
              <a:t>06/22/21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smtClean="0"/>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459398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google.com/amp/s/www.geeksforgeeks.org/opencv-python-" TargetMode="External"/><Relationship Id="rId2" Type="http://schemas.openxmlformats.org/officeDocument/2006/relationships/hyperlink" Target="https://pypi.org/project/face-recognition/#descrip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3" y="642552"/>
            <a:ext cx="9788839" cy="1320800"/>
          </a:xfrm>
        </p:spPr>
        <p:txBody>
          <a:bodyPr>
            <a:normAutofit fontScale="90000"/>
          </a:bodyPr>
          <a:lstStyle/>
          <a:p>
            <a:pPr algn="ctr"/>
            <a:r>
              <a:rPr lang="en-US" sz="6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pitchFamily="82" charset="0"/>
              </a:rPr>
              <a:t>Karmayogi Polytechnic college, Shelve</a:t>
            </a:r>
            <a:endParaRPr lang="en-US" sz="6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pitchFamily="82" charset="0"/>
            </a:endParaRPr>
          </a:p>
        </p:txBody>
      </p:sp>
      <p:pic>
        <p:nvPicPr>
          <p:cNvPr id="6" name="Content Placeholder 5" descr="download.jpg"/>
          <p:cNvPicPr>
            <a:picLocks noGrp="1" noChangeAspect="1"/>
          </p:cNvPicPr>
          <p:nvPr>
            <p:ph idx="1"/>
          </p:nvPr>
        </p:nvPicPr>
        <p:blipFill>
          <a:blip r:embed="rId3"/>
          <a:stretch>
            <a:fillRect/>
          </a:stretch>
        </p:blipFill>
        <p:spPr>
          <a:xfrm>
            <a:off x="4609728" y="3194886"/>
            <a:ext cx="1924050" cy="2381250"/>
          </a:xfrm>
          <a:prstGeom prst="rect">
            <a:avLst/>
          </a:prstGeom>
        </p:spPr>
      </p:pic>
      <p:sp>
        <p:nvSpPr>
          <p:cNvPr id="7" name="Slide Number Placeholder 6"/>
          <p:cNvSpPr>
            <a:spLocks noGrp="1"/>
          </p:cNvSpPr>
          <p:nvPr>
            <p:ph type="sldNum" sz="quarter" idx="12"/>
          </p:nvPr>
        </p:nvSpPr>
        <p:spPr>
          <a:xfrm>
            <a:off x="11357614" y="6353722"/>
            <a:ext cx="683339" cy="365125"/>
          </a:xfrm>
        </p:spPr>
        <p:txBody>
          <a:bodyPr/>
          <a:lstStyle/>
          <a:p>
            <a:fld id="{D57F1E4F-1CFF-5643-939E-217C01CDF565}" type="slidenum">
              <a:rPr lang="en-US" sz="4800">
                <a:solidFill>
                  <a:schemeClr val="tx1"/>
                </a:solidFill>
              </a:rPr>
              <a:pPr/>
              <a:t>1</a:t>
            </a:fld>
            <a:endParaRPr lang="en-US" sz="4800" dirty="0">
              <a:solidFill>
                <a:schemeClr val="tx1"/>
              </a:solidFill>
            </a:endParaRPr>
          </a:p>
        </p:txBody>
      </p:sp>
      <p:sp>
        <p:nvSpPr>
          <p:cNvPr id="8" name="Footer Placeholder 7"/>
          <p:cNvSpPr>
            <a:spLocks noGrp="1"/>
          </p:cNvSpPr>
          <p:nvPr>
            <p:ph type="ftr" sz="quarter" idx="11"/>
          </p:nvPr>
        </p:nvSpPr>
        <p:spPr/>
        <p:txBody>
          <a:bodyPr/>
          <a:lstStyle/>
          <a:p>
            <a:r>
              <a:rPr lang="en-US" dirty="0" smtClean="0"/>
              <a:t>
              </a:t>
            </a:r>
            <a:endParaRPr lang="en-US" dirty="0"/>
          </a:p>
        </p:txBody>
      </p:sp>
    </p:spTree>
    <p:extLst>
      <p:ext uri="{BB962C8B-B14F-4D97-AF65-F5344CB8AC3E}">
        <p14:creationId xmlns:p14="http://schemas.microsoft.com/office/powerpoint/2010/main" val="1847627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3340"/>
            <a:ext cx="8596668" cy="1320800"/>
          </a:xfrm>
        </p:spPr>
        <p:txBody>
          <a:bodyPr>
            <a:normAutofit/>
          </a:bodyPr>
          <a:lstStyle/>
          <a:p>
            <a:pPr algn="ctr"/>
            <a:r>
              <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rPr>
              <a:t>Modules</a:t>
            </a:r>
            <a:endPar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endParaRPr>
          </a:p>
        </p:txBody>
      </p:sp>
      <p:sp>
        <p:nvSpPr>
          <p:cNvPr id="3" name="Content Placeholder 2"/>
          <p:cNvSpPr>
            <a:spLocks noGrp="1"/>
          </p:cNvSpPr>
          <p:nvPr>
            <p:ph idx="1"/>
          </p:nvPr>
        </p:nvSpPr>
        <p:spPr/>
        <p:txBody>
          <a:bodyPr>
            <a:normAutofit/>
          </a:bodyPr>
          <a:lstStyle/>
          <a:p>
            <a:r>
              <a:rPr lang="en-US" sz="3200" dirty="0">
                <a:latin typeface="Bodoni MT" panose="02070603080606020203" pitchFamily="18" charset="0"/>
              </a:rPr>
              <a:t>Start module</a:t>
            </a:r>
          </a:p>
          <a:p>
            <a:r>
              <a:rPr lang="en-US" sz="3200" dirty="0">
                <a:latin typeface="Bodoni MT" panose="02070603080606020203" pitchFamily="18" charset="0"/>
              </a:rPr>
              <a:t>Main module</a:t>
            </a:r>
          </a:p>
          <a:p>
            <a:r>
              <a:rPr lang="en-US" sz="3200" dirty="0">
                <a:latin typeface="Bodoni MT" panose="02070603080606020203" pitchFamily="18" charset="0"/>
              </a:rPr>
              <a:t>Recognize module</a:t>
            </a:r>
          </a:p>
          <a:p>
            <a:r>
              <a:rPr lang="en-US" sz="3200" dirty="0">
                <a:latin typeface="Bodoni MT" panose="02070603080606020203" pitchFamily="18" charset="0"/>
              </a:rPr>
              <a:t>Clock in module</a:t>
            </a:r>
          </a:p>
          <a:p>
            <a:r>
              <a:rPr lang="en-US" sz="3200" dirty="0">
                <a:latin typeface="Bodoni MT" panose="02070603080606020203" pitchFamily="18" charset="0"/>
              </a:rPr>
              <a:t>Clock out module</a:t>
            </a:r>
            <a:endParaRPr lang="en-US" sz="3200" dirty="0">
              <a:latin typeface="Bodoni MT" panose="02070603080606020203"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a:xfrm>
            <a:off x="11139055" y="6253362"/>
            <a:ext cx="842521" cy="365125"/>
          </a:xfrm>
        </p:spPr>
        <p:txBody>
          <a:bodyPr/>
          <a:lstStyle/>
          <a:p>
            <a:fld id="{D57F1E4F-1CFF-5643-939E-217C01CDF565}" type="slidenum">
              <a:rPr lang="en-US" sz="4800" smtClean="0">
                <a:solidFill>
                  <a:schemeClr val="tx1"/>
                </a:solidFill>
              </a:rPr>
              <a:pPr/>
              <a:t>10</a:t>
            </a:fld>
            <a:endParaRPr lang="en-US" sz="4800" dirty="0">
              <a:solidFill>
                <a:schemeClr val="tx1"/>
              </a:solidFill>
            </a:endParaRPr>
          </a:p>
        </p:txBody>
      </p:sp>
    </p:spTree>
    <p:extLst>
      <p:ext uri="{BB962C8B-B14F-4D97-AF65-F5344CB8AC3E}">
        <p14:creationId xmlns:p14="http://schemas.microsoft.com/office/powerpoint/2010/main" val="4006320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4592"/>
            <a:ext cx="8596668" cy="1320800"/>
          </a:xfrm>
        </p:spPr>
        <p:txBody>
          <a:bodyPr>
            <a:normAutofit/>
          </a:bodyPr>
          <a:lstStyle/>
          <a:p>
            <a:pPr algn="ctr"/>
            <a:r>
              <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rPr>
              <a:t>Dataflow diagram</a:t>
            </a:r>
            <a:endPar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a:xfrm>
            <a:off x="11230725" y="6241486"/>
            <a:ext cx="961275" cy="365125"/>
          </a:xfrm>
        </p:spPr>
        <p:txBody>
          <a:bodyPr/>
          <a:lstStyle/>
          <a:p>
            <a:fld id="{D57F1E4F-1CFF-5643-939E-217C01CDF565}" type="slidenum">
              <a:rPr lang="en-US" sz="4800" smtClean="0">
                <a:solidFill>
                  <a:schemeClr val="tx1"/>
                </a:solidFill>
              </a:rPr>
              <a:pPr/>
              <a:t>11</a:t>
            </a:fld>
            <a:endParaRPr lang="en-US" sz="4800" dirty="0">
              <a:solidFill>
                <a:schemeClr val="tx1"/>
              </a:solidFill>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57248" y="1741271"/>
            <a:ext cx="6833415" cy="4003208"/>
          </a:xfrm>
          <a:prstGeom prst="rect">
            <a:avLst/>
          </a:prstGeom>
        </p:spPr>
      </p:pic>
    </p:spTree>
    <p:extLst>
      <p:ext uri="{BB962C8B-B14F-4D97-AF65-F5344CB8AC3E}">
        <p14:creationId xmlns:p14="http://schemas.microsoft.com/office/powerpoint/2010/main" val="332896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3340"/>
            <a:ext cx="8596668" cy="1320800"/>
          </a:xfrm>
        </p:spPr>
        <p:txBody>
          <a:bodyPr>
            <a:normAutofit/>
          </a:bodyPr>
          <a:lstStyle/>
          <a:p>
            <a:pPr algn="ctr"/>
            <a:r>
              <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rPr>
              <a:t>Sequence diagram</a:t>
            </a:r>
            <a:endPar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a:xfrm>
            <a:off x="11091554" y="6229611"/>
            <a:ext cx="973150" cy="365125"/>
          </a:xfrm>
        </p:spPr>
        <p:txBody>
          <a:bodyPr/>
          <a:lstStyle/>
          <a:p>
            <a:fld id="{D57F1E4F-1CFF-5643-939E-217C01CDF565}" type="slidenum">
              <a:rPr lang="en-US" sz="4800" smtClean="0">
                <a:solidFill>
                  <a:schemeClr val="tx1"/>
                </a:solidFill>
              </a:rPr>
              <a:pPr/>
              <a:t>12</a:t>
            </a:fld>
            <a:endParaRPr lang="en-US" sz="4800" dirty="0">
              <a:solidFill>
                <a:schemeClr val="tx1"/>
              </a:solidFill>
            </a:endParaRPr>
          </a:p>
        </p:txBody>
      </p:sp>
      <p:pic>
        <p:nvPicPr>
          <p:cNvPr id="6" name="Content Placeholder 5"/>
          <p:cNvPicPr>
            <a:picLocks noGrp="1"/>
          </p:cNvPicPr>
          <p:nvPr>
            <p:ph idx="1"/>
          </p:nvPr>
        </p:nvPicPr>
        <p:blipFill rotWithShape="1">
          <a:blip r:embed="rId2">
            <a:extLst>
              <a:ext uri="{28A0092B-C50C-407E-A947-70E740481C1C}">
                <a14:useLocalDpi xmlns:a14="http://schemas.microsoft.com/office/drawing/2010/main" val="0"/>
              </a:ext>
            </a:extLst>
          </a:blip>
          <a:srcRect l="16667" t="10241" r="41667" b="26481"/>
          <a:stretch/>
        </p:blipFill>
        <p:spPr bwMode="auto">
          <a:xfrm>
            <a:off x="2411182" y="1916069"/>
            <a:ext cx="5390228" cy="358670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53151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4592"/>
            <a:ext cx="8596668" cy="1320800"/>
          </a:xfrm>
        </p:spPr>
        <p:txBody>
          <a:bodyPr>
            <a:normAutofit/>
          </a:bodyPr>
          <a:lstStyle/>
          <a:p>
            <a:pPr algn="ctr"/>
            <a:r>
              <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rPr>
              <a:t>Use Case Diagram</a:t>
            </a:r>
            <a:endPar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a:xfrm>
            <a:off x="11032177" y="6253362"/>
            <a:ext cx="1068153" cy="365125"/>
          </a:xfrm>
        </p:spPr>
        <p:txBody>
          <a:bodyPr/>
          <a:lstStyle/>
          <a:p>
            <a:fld id="{D57F1E4F-1CFF-5643-939E-217C01CDF565}" type="slidenum">
              <a:rPr lang="en-US" sz="4800" smtClean="0">
                <a:solidFill>
                  <a:schemeClr val="tx1"/>
                </a:solidFill>
              </a:rPr>
              <a:pPr/>
              <a:t>13</a:t>
            </a:fld>
            <a:endParaRPr lang="en-US" sz="4800" dirty="0">
              <a:solidFill>
                <a:schemeClr val="tx1"/>
              </a:solidFill>
            </a:endParaRPr>
          </a:p>
        </p:txBody>
      </p:sp>
      <p:pic>
        <p:nvPicPr>
          <p:cNvPr id="6" name="Content Placeholder 5"/>
          <p:cNvPicPr>
            <a:picLocks noGrp="1"/>
          </p:cNvPicPr>
          <p:nvPr>
            <p:ph idx="1"/>
          </p:nvPr>
        </p:nvPicPr>
        <p:blipFill rotWithShape="1">
          <a:blip r:embed="rId2">
            <a:extLst>
              <a:ext uri="{28A0092B-C50C-407E-A947-70E740481C1C}">
                <a14:useLocalDpi xmlns:a14="http://schemas.microsoft.com/office/drawing/2010/main" val="0"/>
              </a:ext>
            </a:extLst>
          </a:blip>
          <a:srcRect l="16667" t="5121" r="24680" b="38551"/>
          <a:stretch/>
        </p:blipFill>
        <p:spPr bwMode="auto">
          <a:xfrm>
            <a:off x="1119337" y="1842000"/>
            <a:ext cx="7997669" cy="37652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91443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rPr>
              <a:t>Screenshots</a:t>
            </a:r>
            <a:endPar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a:xfrm>
            <a:off x="11139056" y="6223924"/>
            <a:ext cx="901898" cy="365125"/>
          </a:xfrm>
        </p:spPr>
        <p:txBody>
          <a:bodyPr/>
          <a:lstStyle/>
          <a:p>
            <a:fld id="{D57F1E4F-1CFF-5643-939E-217C01CDF565}" type="slidenum">
              <a:rPr lang="en-US" sz="4800" smtClean="0">
                <a:solidFill>
                  <a:schemeClr val="tx1"/>
                </a:solidFill>
              </a:rPr>
              <a:pPr/>
              <a:t>14</a:t>
            </a:fld>
            <a:endParaRPr lang="en-US" sz="4800" dirty="0">
              <a:solidFill>
                <a:schemeClr val="tx1"/>
              </a:solidFill>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08399" y="1930400"/>
            <a:ext cx="7240598" cy="4110962"/>
          </a:xfrm>
          <a:prstGeom prst="rect">
            <a:avLst/>
          </a:prstGeom>
        </p:spPr>
      </p:pic>
    </p:spTree>
    <p:extLst>
      <p:ext uri="{BB962C8B-B14F-4D97-AF65-F5344CB8AC3E}">
        <p14:creationId xmlns:p14="http://schemas.microsoft.com/office/powerpoint/2010/main" val="28176580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rPr>
              <a:t>Screenshots</a:t>
            </a:r>
            <a:endPar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a:xfrm>
            <a:off x="11245933" y="6229611"/>
            <a:ext cx="842521" cy="365125"/>
          </a:xfrm>
        </p:spPr>
        <p:txBody>
          <a:bodyPr/>
          <a:lstStyle/>
          <a:p>
            <a:fld id="{D57F1E4F-1CFF-5643-939E-217C01CDF565}" type="slidenum">
              <a:rPr lang="en-US" sz="4800" smtClean="0">
                <a:solidFill>
                  <a:schemeClr val="tx1"/>
                </a:solidFill>
              </a:rPr>
              <a:pPr/>
              <a:t>15</a:t>
            </a:fld>
            <a:endParaRPr lang="en-US" sz="4800" dirty="0">
              <a:solidFill>
                <a:schemeClr val="tx1"/>
              </a:solidFill>
            </a:endParaRPr>
          </a:p>
        </p:txBody>
      </p:sp>
      <p:pic>
        <p:nvPicPr>
          <p:cNvPr id="8" name="Content Placeholder 7"/>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30282" y="2160588"/>
            <a:ext cx="6491474" cy="3881437"/>
          </a:xfrm>
          <a:prstGeom prst="rect">
            <a:avLst/>
          </a:prstGeom>
        </p:spPr>
      </p:pic>
    </p:spTree>
    <p:extLst>
      <p:ext uri="{BB962C8B-B14F-4D97-AF65-F5344CB8AC3E}">
        <p14:creationId xmlns:p14="http://schemas.microsoft.com/office/powerpoint/2010/main" val="2684687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rPr>
              <a:t>Screenshots</a:t>
            </a:r>
            <a:endPar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a:xfrm>
            <a:off x="11162806" y="6223924"/>
            <a:ext cx="878147" cy="365125"/>
          </a:xfrm>
        </p:spPr>
        <p:txBody>
          <a:bodyPr/>
          <a:lstStyle/>
          <a:p>
            <a:fld id="{D57F1E4F-1CFF-5643-939E-217C01CDF565}" type="slidenum">
              <a:rPr lang="en-US" sz="4800" smtClean="0">
                <a:solidFill>
                  <a:schemeClr val="tx1"/>
                </a:solidFill>
              </a:rPr>
              <a:pPr/>
              <a:t>16</a:t>
            </a:fld>
            <a:endParaRPr lang="en-US" sz="4800" dirty="0">
              <a:solidFill>
                <a:schemeClr val="tx1"/>
              </a:solidFill>
            </a:endParaRPr>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48586" y="2160588"/>
            <a:ext cx="6454866" cy="3881437"/>
          </a:xfrm>
          <a:prstGeom prst="rect">
            <a:avLst/>
          </a:prstGeom>
        </p:spPr>
      </p:pic>
    </p:spTree>
    <p:extLst>
      <p:ext uri="{BB962C8B-B14F-4D97-AF65-F5344CB8AC3E}">
        <p14:creationId xmlns:p14="http://schemas.microsoft.com/office/powerpoint/2010/main" val="3786262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rPr>
              <a:t>Screenshots</a:t>
            </a:r>
            <a:endPar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a:xfrm>
            <a:off x="11188966" y="6265237"/>
            <a:ext cx="863861" cy="365125"/>
          </a:xfrm>
        </p:spPr>
        <p:txBody>
          <a:bodyPr/>
          <a:lstStyle/>
          <a:p>
            <a:fld id="{D57F1E4F-1CFF-5643-939E-217C01CDF565}" type="slidenum">
              <a:rPr lang="en-US" sz="4800" smtClean="0">
                <a:solidFill>
                  <a:schemeClr val="tx1"/>
                </a:solidFill>
              </a:rPr>
              <a:pPr/>
              <a:t>17</a:t>
            </a:fld>
            <a:endParaRPr lang="en-US" sz="4800" dirty="0">
              <a:solidFill>
                <a:schemeClr val="tx1"/>
              </a:solidFill>
            </a:endParaRPr>
          </a:p>
        </p:txBody>
      </p:sp>
      <p:pic>
        <p:nvPicPr>
          <p:cNvPr id="8" name="Content Placeholder 7"/>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20027" y="2160588"/>
            <a:ext cx="6511984" cy="3881437"/>
          </a:xfrm>
          <a:prstGeom prst="rect">
            <a:avLst/>
          </a:prstGeom>
        </p:spPr>
      </p:pic>
    </p:spTree>
    <p:extLst>
      <p:ext uri="{BB962C8B-B14F-4D97-AF65-F5344CB8AC3E}">
        <p14:creationId xmlns:p14="http://schemas.microsoft.com/office/powerpoint/2010/main" val="9239100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rPr>
              <a:t>Screenshots</a:t>
            </a:r>
            <a:endPar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a:xfrm>
            <a:off x="11210307" y="6223924"/>
            <a:ext cx="854397" cy="365125"/>
          </a:xfrm>
        </p:spPr>
        <p:txBody>
          <a:bodyPr/>
          <a:lstStyle/>
          <a:p>
            <a:fld id="{D57F1E4F-1CFF-5643-939E-217C01CDF565}" type="slidenum">
              <a:rPr lang="en-US" sz="4800" smtClean="0">
                <a:solidFill>
                  <a:schemeClr val="tx1"/>
                </a:solidFill>
              </a:rPr>
              <a:pPr/>
              <a:t>18</a:t>
            </a:fld>
            <a:endParaRPr lang="en-US" sz="4800" dirty="0">
              <a:solidFill>
                <a:schemeClr val="tx1"/>
              </a:solidFill>
            </a:endParaRPr>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35385" y="2160588"/>
            <a:ext cx="6481267" cy="3881437"/>
          </a:xfrm>
          <a:prstGeom prst="rect">
            <a:avLst/>
          </a:prstGeom>
        </p:spPr>
      </p:pic>
    </p:spTree>
    <p:extLst>
      <p:ext uri="{BB962C8B-B14F-4D97-AF65-F5344CB8AC3E}">
        <p14:creationId xmlns:p14="http://schemas.microsoft.com/office/powerpoint/2010/main" val="2300499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rPr>
              <a:t>Screenshots</a:t>
            </a:r>
            <a:endPar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a:xfrm>
            <a:off x="11257808" y="6229611"/>
            <a:ext cx="842521" cy="365125"/>
          </a:xfrm>
        </p:spPr>
        <p:txBody>
          <a:bodyPr/>
          <a:lstStyle/>
          <a:p>
            <a:fld id="{D57F1E4F-1CFF-5643-939E-217C01CDF565}" type="slidenum">
              <a:rPr lang="en-US" sz="4800" smtClean="0">
                <a:solidFill>
                  <a:schemeClr val="tx1"/>
                </a:solidFill>
              </a:rPr>
              <a:pPr/>
              <a:t>19</a:t>
            </a:fld>
            <a:endParaRPr lang="en-US" sz="4800" dirty="0">
              <a:solidFill>
                <a:schemeClr val="tx1"/>
              </a:solidFill>
            </a:endParaRPr>
          </a:p>
        </p:txBody>
      </p:sp>
      <p:pic>
        <p:nvPicPr>
          <p:cNvPr id="8" name="Content Placeholder 7"/>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39451" y="2160588"/>
            <a:ext cx="6473136" cy="3881437"/>
          </a:xfrm>
          <a:prstGeom prst="rect">
            <a:avLst/>
          </a:prstGeom>
        </p:spPr>
      </p:pic>
    </p:spTree>
    <p:extLst>
      <p:ext uri="{BB962C8B-B14F-4D97-AF65-F5344CB8AC3E}">
        <p14:creationId xmlns:p14="http://schemas.microsoft.com/office/powerpoint/2010/main" val="2715981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105" y="2206826"/>
            <a:ext cx="9972360" cy="2550526"/>
          </a:xfrm>
        </p:spPr>
        <p:txBody>
          <a:bodyPr/>
          <a:lstStyle/>
          <a:p>
            <a:pPr algn="ctr"/>
            <a:r>
              <a:rPr lang="en-US" sz="8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ritannic Bold" panose="020B0903060703020204" pitchFamily="34" charset="0"/>
              </a:rPr>
              <a:t>Smart Attendance System</a:t>
            </a:r>
            <a:endParaRPr lang="en-US"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ritannic Bold" panose="020B0903060703020204" pitchFamily="34" charset="0"/>
            </a:endParaRPr>
          </a:p>
        </p:txBody>
      </p:sp>
      <p:sp>
        <p:nvSpPr>
          <p:cNvPr id="4" name="Slide Number Placeholder 3"/>
          <p:cNvSpPr>
            <a:spLocks noGrp="1"/>
          </p:cNvSpPr>
          <p:nvPr>
            <p:ph type="sldNum" sz="quarter" idx="12"/>
          </p:nvPr>
        </p:nvSpPr>
        <p:spPr>
          <a:xfrm>
            <a:off x="11250735" y="6223924"/>
            <a:ext cx="683339" cy="365125"/>
          </a:xfrm>
        </p:spPr>
        <p:txBody>
          <a:bodyPr/>
          <a:lstStyle/>
          <a:p>
            <a:fld id="{D57F1E4F-1CFF-5643-939E-217C01CDF565}" type="slidenum">
              <a:rPr lang="en-US" sz="4800">
                <a:solidFill>
                  <a:schemeClr val="tx1"/>
                </a:solidFill>
              </a:rPr>
              <a:pPr/>
              <a:t>2</a:t>
            </a:fld>
            <a:endParaRPr lang="en-US" sz="4800" dirty="0">
              <a:solidFill>
                <a:schemeClr val="tx1"/>
              </a:solidFill>
            </a:endParaRPr>
          </a:p>
        </p:txBody>
      </p:sp>
      <p:sp>
        <p:nvSpPr>
          <p:cNvPr id="5" name="Footer Placeholder 4"/>
          <p:cNvSpPr>
            <a:spLocks noGrp="1"/>
          </p:cNvSpPr>
          <p:nvPr>
            <p:ph type="ftr" sz="quarter" idx="11"/>
          </p:nvPr>
        </p:nvSpPr>
        <p:spPr/>
        <p:txBody>
          <a:bodyPr/>
          <a:lstStyle/>
          <a:p>
            <a:r>
              <a:rPr lang="en-US" dirty="0" smtClean="0"/>
              <a:t>
              </a:t>
            </a:r>
            <a:endParaRPr lang="en-US" dirty="0"/>
          </a:p>
        </p:txBody>
      </p:sp>
    </p:spTree>
    <p:extLst>
      <p:ext uri="{BB962C8B-B14F-4D97-AF65-F5344CB8AC3E}">
        <p14:creationId xmlns:p14="http://schemas.microsoft.com/office/powerpoint/2010/main" val="20954594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4664"/>
            <a:ext cx="8596668" cy="1320800"/>
          </a:xfrm>
        </p:spPr>
        <p:txBody>
          <a:bodyPr>
            <a:normAutofit/>
          </a:bodyPr>
          <a:lstStyle/>
          <a:p>
            <a:pPr algn="ctr"/>
            <a:r>
              <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rPr>
              <a:t>Conclusion</a:t>
            </a:r>
            <a:endPar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endParaRPr>
          </a:p>
        </p:txBody>
      </p:sp>
      <p:sp>
        <p:nvSpPr>
          <p:cNvPr id="3" name="Content Placeholder 2"/>
          <p:cNvSpPr>
            <a:spLocks noGrp="1"/>
          </p:cNvSpPr>
          <p:nvPr>
            <p:ph idx="1"/>
          </p:nvPr>
        </p:nvSpPr>
        <p:spPr>
          <a:xfrm>
            <a:off x="677334" y="1795464"/>
            <a:ext cx="8596668" cy="3880773"/>
          </a:xfrm>
        </p:spPr>
        <p:txBody>
          <a:bodyPr>
            <a:normAutofit fontScale="62500" lnSpcReduction="20000"/>
          </a:bodyPr>
          <a:lstStyle/>
          <a:p>
            <a:pPr marL="0" indent="0" algn="just">
              <a:lnSpc>
                <a:spcPct val="80000"/>
              </a:lnSpc>
              <a:buNone/>
            </a:pPr>
            <a:r>
              <a:rPr lang="en-US" sz="5100" dirty="0">
                <a:latin typeface="Bodoni MT" panose="02070603080606020203" pitchFamily="18" charset="0"/>
              </a:rPr>
              <a:t>Different software’s are developed and used by colleges/universities/organizations for their specific purpose. All this software’s have different usage as per its functionalities but, in this project we have developed python software for faculties which provide information about attendance of students in that college. It provides information about attendance of students attending the college lectures physically and create the excel sheet data of students attendance, their clock in and clock out time out of lectures for physical college lectures attendance. </a:t>
            </a:r>
          </a:p>
          <a:p>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a:xfrm>
            <a:off x="11198432" y="6253362"/>
            <a:ext cx="866272" cy="365125"/>
          </a:xfrm>
        </p:spPr>
        <p:txBody>
          <a:bodyPr/>
          <a:lstStyle/>
          <a:p>
            <a:fld id="{D57F1E4F-1CFF-5643-939E-217C01CDF565}" type="slidenum">
              <a:rPr lang="en-US" sz="4800" smtClean="0">
                <a:solidFill>
                  <a:schemeClr val="tx1"/>
                </a:solidFill>
              </a:rPr>
              <a:pPr/>
              <a:t>20</a:t>
            </a:fld>
            <a:endParaRPr lang="en-US" sz="4800" dirty="0">
              <a:solidFill>
                <a:schemeClr val="tx1"/>
              </a:solidFill>
            </a:endParaRPr>
          </a:p>
        </p:txBody>
      </p:sp>
    </p:spTree>
    <p:extLst>
      <p:ext uri="{BB962C8B-B14F-4D97-AF65-F5344CB8AC3E}">
        <p14:creationId xmlns:p14="http://schemas.microsoft.com/office/powerpoint/2010/main" val="37182954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4664"/>
            <a:ext cx="8596668" cy="1320800"/>
          </a:xfrm>
        </p:spPr>
        <p:txBody>
          <a:bodyPr>
            <a:normAutofit/>
          </a:bodyPr>
          <a:lstStyle/>
          <a:p>
            <a:pPr algn="ctr"/>
            <a:r>
              <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rPr>
              <a:t>Reference</a:t>
            </a:r>
            <a:endPar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endParaRPr>
          </a:p>
        </p:txBody>
      </p:sp>
      <p:sp>
        <p:nvSpPr>
          <p:cNvPr id="3" name="Content Placeholder 2"/>
          <p:cNvSpPr>
            <a:spLocks noGrp="1"/>
          </p:cNvSpPr>
          <p:nvPr>
            <p:ph idx="1"/>
          </p:nvPr>
        </p:nvSpPr>
        <p:spPr/>
        <p:txBody>
          <a:bodyPr/>
          <a:lstStyle/>
          <a:p>
            <a:r>
              <a:rPr lang="en-US" b="1" dirty="0" smtClean="0"/>
              <a:t>Implant </a:t>
            </a:r>
            <a:r>
              <a:rPr lang="en-US" b="1" dirty="0"/>
              <a:t>training:-</a:t>
            </a:r>
            <a:endParaRPr lang="en-US" dirty="0"/>
          </a:p>
          <a:p>
            <a:pPr marL="0" indent="0">
              <a:buNone/>
            </a:pPr>
            <a:r>
              <a:rPr lang="en-US" dirty="0" smtClean="0"/>
              <a:t>     Internshala </a:t>
            </a:r>
            <a:r>
              <a:rPr lang="en-US" dirty="0"/>
              <a:t>training for programming with python.</a:t>
            </a:r>
          </a:p>
          <a:p>
            <a:r>
              <a:rPr lang="en-US" b="1" dirty="0" smtClean="0"/>
              <a:t>E-Books</a:t>
            </a:r>
            <a:r>
              <a:rPr lang="en-US" b="1" dirty="0"/>
              <a:t>:-</a:t>
            </a:r>
            <a:endParaRPr lang="en-US" dirty="0"/>
          </a:p>
          <a:p>
            <a:pPr marL="0" indent="0">
              <a:buNone/>
            </a:pPr>
            <a:r>
              <a:rPr lang="en-US" dirty="0" smtClean="0"/>
              <a:t>     Provided </a:t>
            </a:r>
            <a:r>
              <a:rPr lang="en-US" dirty="0"/>
              <a:t>by internshala course.</a:t>
            </a:r>
          </a:p>
          <a:p>
            <a:pPr marL="0" indent="0">
              <a:buNone/>
            </a:pPr>
            <a:r>
              <a:rPr lang="en-US" dirty="0" smtClean="0"/>
              <a:t>     PyQt5</a:t>
            </a:r>
            <a:r>
              <a:rPr lang="en-US" dirty="0"/>
              <a:t>, dlib, face-recognition pdf books</a:t>
            </a:r>
          </a:p>
          <a:p>
            <a:r>
              <a:rPr lang="en-US" b="1" dirty="0" smtClean="0"/>
              <a:t>Reference </a:t>
            </a:r>
            <a:r>
              <a:rPr lang="en-US" b="1" dirty="0"/>
              <a:t>links:-</a:t>
            </a:r>
            <a:endParaRPr lang="en-US" dirty="0"/>
          </a:p>
          <a:p>
            <a:pPr marL="0" indent="0">
              <a:buNone/>
            </a:pPr>
            <a:r>
              <a:rPr lang="en-US" u="sng" dirty="0" smtClean="0">
                <a:hlinkClick r:id="rId2"/>
              </a:rPr>
              <a:t>    </a:t>
            </a:r>
            <a:r>
              <a:rPr lang="en-US" dirty="0" smtClean="0">
                <a:hlinkClick r:id="rId2"/>
              </a:rPr>
              <a:t>https</a:t>
            </a:r>
            <a:r>
              <a:rPr lang="en-US" dirty="0">
                <a:hlinkClick r:id="rId2"/>
              </a:rPr>
              <a:t>://pypi.org/project/face-recognition/#description</a:t>
            </a:r>
            <a:endParaRPr lang="en-US" dirty="0"/>
          </a:p>
          <a:p>
            <a:pPr marL="0" indent="0">
              <a:buNone/>
            </a:pPr>
            <a:r>
              <a:rPr lang="en-US" dirty="0" smtClean="0"/>
              <a:t>  </a:t>
            </a:r>
            <a:r>
              <a:rPr lang="en-US" dirty="0" smtClean="0">
                <a:hlinkClick r:id="rId3"/>
              </a:rPr>
              <a:t>https</a:t>
            </a:r>
            <a:r>
              <a:rPr lang="en-US" dirty="0">
                <a:hlinkClick r:id="rId3"/>
              </a:rPr>
              <a:t>://</a:t>
            </a:r>
            <a:r>
              <a:rPr lang="en-US" dirty="0" smtClean="0">
                <a:hlinkClick r:id="rId3"/>
              </a:rPr>
              <a:t>www.google.com/amp/s/www.geeksforgeeks.org/opencv-python-</a:t>
            </a:r>
            <a:r>
              <a:rPr lang="en-US" dirty="0" smtClean="0"/>
              <a:t>   tutorial/amp</a:t>
            </a:r>
            <a:r>
              <a:rPr lang="en-US" dirty="0"/>
              <a:t>/</a:t>
            </a:r>
          </a:p>
          <a:p>
            <a:pPr marL="0" indent="0">
              <a:buNone/>
            </a:pPr>
            <a:r>
              <a:rPr lang="en-US" dirty="0" smtClean="0"/>
              <a:t>   https</a:t>
            </a:r>
            <a:r>
              <a:rPr lang="en-US" dirty="0"/>
              <a:t>://youtube.com/playlist?list=PLCC34OHNcOtpmCA8s_dpPMvQLyHbvxocY</a:t>
            </a:r>
          </a:p>
          <a:p>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a:xfrm>
            <a:off x="11222182" y="6253362"/>
            <a:ext cx="854397" cy="365125"/>
          </a:xfrm>
        </p:spPr>
        <p:txBody>
          <a:bodyPr/>
          <a:lstStyle/>
          <a:p>
            <a:fld id="{D57F1E4F-1CFF-5643-939E-217C01CDF565}" type="slidenum">
              <a:rPr lang="en-US" sz="4800" smtClean="0">
                <a:solidFill>
                  <a:schemeClr val="tx1"/>
                </a:solidFill>
              </a:rPr>
              <a:pPr/>
              <a:t>21</a:t>
            </a:fld>
            <a:endParaRPr lang="en-US" sz="4800" dirty="0">
              <a:solidFill>
                <a:schemeClr val="tx1"/>
              </a:solidFill>
            </a:endParaRPr>
          </a:p>
        </p:txBody>
      </p:sp>
    </p:spTree>
    <p:extLst>
      <p:ext uri="{BB962C8B-B14F-4D97-AF65-F5344CB8AC3E}">
        <p14:creationId xmlns:p14="http://schemas.microsoft.com/office/powerpoint/2010/main" val="31814034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22</a:t>
            </a:fld>
            <a:endParaRPr lang="en-US" dirty="0"/>
          </a:p>
        </p:txBody>
      </p:sp>
      <p:sp>
        <p:nvSpPr>
          <p:cNvPr id="3" name="Footer Placeholder 2"/>
          <p:cNvSpPr>
            <a:spLocks noGrp="1"/>
          </p:cNvSpPr>
          <p:nvPr>
            <p:ph type="ftr" sz="quarter" idx="11"/>
          </p:nvPr>
        </p:nvSpPr>
        <p:spPr/>
        <p:txBody>
          <a:bodyPr/>
          <a:lstStyle/>
          <a:p>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Tree>
    <p:extLst>
      <p:ext uri="{BB962C8B-B14F-4D97-AF65-F5344CB8AC3E}">
        <p14:creationId xmlns:p14="http://schemas.microsoft.com/office/powerpoint/2010/main" val="108265749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707" y="510746"/>
            <a:ext cx="8596668" cy="1320800"/>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5400" b="1" dirty="0" smtClean="0">
                <a:ln/>
                <a:solidFill>
                  <a:schemeClr val="accent3"/>
                </a:solidFill>
                <a:latin typeface="Bodoni MT Black" panose="02070A03080606020203" pitchFamily="18" charset="0"/>
              </a:rPr>
              <a:t>Group no. 02</a:t>
            </a:r>
            <a:endParaRPr lang="en-US" sz="5400" b="1" dirty="0">
              <a:ln/>
              <a:solidFill>
                <a:schemeClr val="accent3"/>
              </a:solidFill>
              <a:latin typeface="Bodoni MT Black" panose="02070A03080606020203" pitchFamily="18" charset="0"/>
            </a:endParaRPr>
          </a:p>
        </p:txBody>
      </p:sp>
      <p:sp>
        <p:nvSpPr>
          <p:cNvPr id="3" name="Content Placeholder 2"/>
          <p:cNvSpPr>
            <a:spLocks noGrp="1"/>
          </p:cNvSpPr>
          <p:nvPr>
            <p:ph idx="1"/>
          </p:nvPr>
        </p:nvSpPr>
        <p:spPr>
          <a:xfrm>
            <a:off x="677334" y="1518038"/>
            <a:ext cx="8596668" cy="4598557"/>
          </a:xfrm>
        </p:spPr>
        <p:txBody>
          <a:bodyPr>
            <a:normAutofit/>
          </a:bodyPr>
          <a:lstStyle/>
          <a:p>
            <a:pPr marL="0" indent="0" algn="ctr">
              <a:buNone/>
            </a:pPr>
            <a:r>
              <a:rPr lang="en-US" sz="2800" b="1"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Arial Black" panose="020B0A04020102020204" pitchFamily="34" charset="0"/>
              </a:rPr>
              <a:t>Presented by: -</a:t>
            </a:r>
          </a:p>
          <a:p>
            <a:pPr marL="0" indent="0" algn="ctr">
              <a:buNone/>
            </a:pPr>
            <a:endParaRPr lang="en-US" sz="2800" b="1"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Arial Black" panose="020B0A04020102020204" pitchFamily="34" charset="0"/>
            </a:endParaRPr>
          </a:p>
          <a:p>
            <a:pPr algn="ctr">
              <a:buFont typeface="Wingdings" panose="05000000000000000000" pitchFamily="2" charset="2"/>
              <a:buChar char="Ø"/>
            </a:pPr>
            <a:r>
              <a:rPr lang="en-US" sz="2400" b="1" dirty="0">
                <a:ln w="9525">
                  <a:solidFill>
                    <a:schemeClr val="bg1"/>
                  </a:solidFill>
                  <a:prstDash val="solid"/>
                </a:ln>
                <a:solidFill>
                  <a:srgbClr val="7030A0"/>
                </a:solidFill>
                <a:effectLst>
                  <a:outerShdw blurRad="12700" dist="38100" dir="2700000" algn="tl" rotWithShape="0">
                    <a:schemeClr val="bg1">
                      <a:lumMod val="50000"/>
                    </a:schemeClr>
                  </a:outerShdw>
                </a:effectLst>
                <a:latin typeface="Arial Black" panose="020B0A04020102020204" pitchFamily="34" charset="0"/>
              </a:rPr>
              <a:t>Mst. Bagal Rohit </a:t>
            </a:r>
            <a:r>
              <a:rPr lang="en-US" sz="2400" b="1" dirty="0" smtClean="0">
                <a:ln w="9525">
                  <a:solidFill>
                    <a:schemeClr val="bg1"/>
                  </a:solidFill>
                  <a:prstDash val="solid"/>
                </a:ln>
                <a:solidFill>
                  <a:srgbClr val="7030A0"/>
                </a:solidFill>
                <a:effectLst>
                  <a:outerShdw blurRad="12700" dist="38100" dir="2700000" algn="tl" rotWithShape="0">
                    <a:schemeClr val="bg1">
                      <a:lumMod val="50000"/>
                    </a:schemeClr>
                  </a:outerShdw>
                </a:effectLst>
                <a:latin typeface="Arial Black" panose="020B0A04020102020204" pitchFamily="34" charset="0"/>
              </a:rPr>
              <a:t>Ravindrakumar (</a:t>
            </a:r>
            <a:r>
              <a:rPr lang="en-US" sz="2400" b="1" dirty="0">
                <a:ln w="9525">
                  <a:solidFill>
                    <a:schemeClr val="bg1"/>
                  </a:solidFill>
                  <a:prstDash val="solid"/>
                </a:ln>
                <a:solidFill>
                  <a:srgbClr val="7030A0"/>
                </a:solidFill>
                <a:effectLst>
                  <a:outerShdw blurRad="12700" dist="38100" dir="2700000" algn="tl" rotWithShape="0">
                    <a:schemeClr val="bg1">
                      <a:lumMod val="50000"/>
                    </a:schemeClr>
                  </a:outerShdw>
                </a:effectLst>
                <a:latin typeface="Arial Black" panose="020B0A04020102020204" pitchFamily="34" charset="0"/>
              </a:rPr>
              <a:t>CM312</a:t>
            </a:r>
            <a:r>
              <a:rPr lang="en-US" sz="2400" b="1" dirty="0" smtClean="0">
                <a:ln w="9525">
                  <a:solidFill>
                    <a:schemeClr val="bg1"/>
                  </a:solidFill>
                  <a:prstDash val="solid"/>
                </a:ln>
                <a:solidFill>
                  <a:srgbClr val="7030A0"/>
                </a:solidFill>
                <a:effectLst>
                  <a:outerShdw blurRad="12700" dist="38100" dir="2700000" algn="tl" rotWithShape="0">
                    <a:schemeClr val="bg1">
                      <a:lumMod val="50000"/>
                    </a:schemeClr>
                  </a:outerShdw>
                </a:effectLst>
                <a:latin typeface="Arial Black" panose="020B0A04020102020204" pitchFamily="34" charset="0"/>
              </a:rPr>
              <a:t>)</a:t>
            </a:r>
          </a:p>
          <a:p>
            <a:pPr algn="ctr">
              <a:buFont typeface="Wingdings" panose="05000000000000000000" pitchFamily="2" charset="2"/>
              <a:buChar char="Ø"/>
            </a:pPr>
            <a:r>
              <a:rPr lang="en-US" sz="2400" b="1" dirty="0">
                <a:ln w="9525">
                  <a:solidFill>
                    <a:schemeClr val="bg1"/>
                  </a:solidFill>
                  <a:prstDash val="solid"/>
                </a:ln>
                <a:solidFill>
                  <a:srgbClr val="7030A0"/>
                </a:solidFill>
                <a:effectLst>
                  <a:outerShdw blurRad="12700" dist="38100" dir="2700000" algn="tl" rotWithShape="0">
                    <a:schemeClr val="bg1">
                      <a:lumMod val="50000"/>
                    </a:schemeClr>
                  </a:outerShdw>
                </a:effectLst>
                <a:latin typeface="Arial Black" panose="020B0A04020102020204" pitchFamily="34" charset="0"/>
              </a:rPr>
              <a:t>Mst. Rokade Rohan Shivaji </a:t>
            </a:r>
            <a:r>
              <a:rPr lang="en-US" sz="2400" b="1" dirty="0" smtClean="0">
                <a:ln w="9525">
                  <a:solidFill>
                    <a:schemeClr val="bg1"/>
                  </a:solidFill>
                  <a:prstDash val="solid"/>
                </a:ln>
                <a:solidFill>
                  <a:srgbClr val="7030A0"/>
                </a:solidFill>
                <a:effectLst>
                  <a:outerShdw blurRad="12700" dist="38100" dir="2700000" algn="tl" rotWithShape="0">
                    <a:schemeClr val="bg1">
                      <a:lumMod val="50000"/>
                    </a:schemeClr>
                  </a:outerShdw>
                </a:effectLst>
                <a:latin typeface="Arial Black" panose="020B0A04020102020204" pitchFamily="34" charset="0"/>
              </a:rPr>
              <a:t>(CM328)</a:t>
            </a:r>
          </a:p>
          <a:p>
            <a:pPr algn="ctr">
              <a:buFont typeface="Wingdings" panose="05000000000000000000" pitchFamily="2" charset="2"/>
              <a:buChar char="Ø"/>
            </a:pPr>
            <a:r>
              <a:rPr lang="en-US" sz="2400" b="1" dirty="0" smtClean="0">
                <a:ln w="9525">
                  <a:solidFill>
                    <a:schemeClr val="bg1"/>
                  </a:solidFill>
                  <a:prstDash val="solid"/>
                </a:ln>
                <a:solidFill>
                  <a:srgbClr val="7030A0"/>
                </a:solidFill>
                <a:effectLst>
                  <a:outerShdw blurRad="12700" dist="38100" dir="2700000" algn="tl" rotWithShape="0">
                    <a:schemeClr val="bg1">
                      <a:lumMod val="50000"/>
                    </a:schemeClr>
                  </a:outerShdw>
                </a:effectLst>
                <a:latin typeface="Arial Black" panose="020B0A04020102020204" pitchFamily="34" charset="0"/>
              </a:rPr>
              <a:t>Mst</a:t>
            </a:r>
            <a:r>
              <a:rPr lang="en-US" sz="2400" b="1" dirty="0">
                <a:ln w="9525">
                  <a:solidFill>
                    <a:schemeClr val="bg1"/>
                  </a:solidFill>
                  <a:prstDash val="solid"/>
                </a:ln>
                <a:solidFill>
                  <a:srgbClr val="7030A0"/>
                </a:solidFill>
                <a:effectLst>
                  <a:outerShdw blurRad="12700" dist="38100" dir="2700000" algn="tl" rotWithShape="0">
                    <a:schemeClr val="bg1">
                      <a:lumMod val="50000"/>
                    </a:schemeClr>
                  </a:outerShdw>
                </a:effectLst>
                <a:latin typeface="Arial Black" panose="020B0A04020102020204" pitchFamily="34" charset="0"/>
              </a:rPr>
              <a:t>. Lokare Prajval Dattatray (CM337</a:t>
            </a:r>
            <a:r>
              <a:rPr lang="en-US" sz="2400" b="1" dirty="0" smtClean="0">
                <a:ln w="9525">
                  <a:solidFill>
                    <a:schemeClr val="bg1"/>
                  </a:solidFill>
                  <a:prstDash val="solid"/>
                </a:ln>
                <a:solidFill>
                  <a:srgbClr val="7030A0"/>
                </a:solidFill>
                <a:effectLst>
                  <a:outerShdw blurRad="12700" dist="38100" dir="2700000" algn="tl" rotWithShape="0">
                    <a:schemeClr val="bg1">
                      <a:lumMod val="50000"/>
                    </a:schemeClr>
                  </a:outerShdw>
                </a:effectLst>
                <a:latin typeface="Arial Black" panose="020B0A04020102020204" pitchFamily="34" charset="0"/>
              </a:rPr>
              <a:t>)</a:t>
            </a:r>
          </a:p>
          <a:p>
            <a:pPr algn="ctr">
              <a:buFont typeface="Wingdings" panose="05000000000000000000" pitchFamily="2" charset="2"/>
              <a:buChar char="Ø"/>
            </a:pPr>
            <a:r>
              <a:rPr lang="en-US" sz="2400" b="1" dirty="0" smtClean="0">
                <a:ln w="9525">
                  <a:solidFill>
                    <a:schemeClr val="bg1"/>
                  </a:solidFill>
                  <a:prstDash val="solid"/>
                </a:ln>
                <a:solidFill>
                  <a:srgbClr val="7030A0"/>
                </a:solidFill>
                <a:effectLst>
                  <a:outerShdw blurRad="12700" dist="38100" dir="2700000" algn="tl" rotWithShape="0">
                    <a:schemeClr val="bg1">
                      <a:lumMod val="50000"/>
                    </a:schemeClr>
                  </a:outerShdw>
                </a:effectLst>
                <a:latin typeface="Arial Black" panose="020B0A04020102020204" pitchFamily="34" charset="0"/>
              </a:rPr>
              <a:t>Mst</a:t>
            </a:r>
            <a:r>
              <a:rPr lang="en-US" sz="2400" b="1" dirty="0">
                <a:ln w="9525">
                  <a:solidFill>
                    <a:schemeClr val="bg1"/>
                  </a:solidFill>
                  <a:prstDash val="solid"/>
                </a:ln>
                <a:solidFill>
                  <a:srgbClr val="7030A0"/>
                </a:solidFill>
                <a:effectLst>
                  <a:outerShdw blurRad="12700" dist="38100" dir="2700000" algn="tl" rotWithShape="0">
                    <a:schemeClr val="bg1">
                      <a:lumMod val="50000"/>
                    </a:schemeClr>
                  </a:outerShdw>
                </a:effectLst>
                <a:latin typeface="Arial Black" panose="020B0A04020102020204" pitchFamily="34" charset="0"/>
              </a:rPr>
              <a:t>. Pawar Sachin Namdev (</a:t>
            </a:r>
            <a:r>
              <a:rPr lang="en-US" sz="2400" b="1" dirty="0" smtClean="0">
                <a:ln w="9525">
                  <a:solidFill>
                    <a:schemeClr val="bg1"/>
                  </a:solidFill>
                  <a:prstDash val="solid"/>
                </a:ln>
                <a:solidFill>
                  <a:srgbClr val="7030A0"/>
                </a:solidFill>
                <a:effectLst>
                  <a:outerShdw blurRad="12700" dist="38100" dir="2700000" algn="tl" rotWithShape="0">
                    <a:schemeClr val="bg1">
                      <a:lumMod val="50000"/>
                    </a:schemeClr>
                  </a:outerShdw>
                </a:effectLst>
                <a:latin typeface="Arial Black" panose="020B0A04020102020204" pitchFamily="34" charset="0"/>
              </a:rPr>
              <a:t>CM352)</a:t>
            </a:r>
          </a:p>
          <a:p>
            <a:pPr marL="0" indent="0" algn="ctr">
              <a:buNone/>
            </a:pPr>
            <a:endParaRPr lang="en-US" sz="2400" b="1" dirty="0">
              <a:ln w="9525">
                <a:solidFill>
                  <a:schemeClr val="bg1"/>
                </a:solidFill>
                <a:prstDash val="solid"/>
              </a:ln>
              <a:solidFill>
                <a:srgbClr val="7030A0"/>
              </a:solidFill>
              <a:effectLst>
                <a:outerShdw blurRad="12700" dist="38100" dir="2700000" algn="tl" rotWithShape="0">
                  <a:schemeClr val="bg1">
                    <a:lumMod val="50000"/>
                  </a:schemeClr>
                </a:outerShdw>
              </a:effectLst>
              <a:latin typeface="Arial Black" panose="020B0A04020102020204" pitchFamily="34" charset="0"/>
            </a:endParaRPr>
          </a:p>
          <a:p>
            <a:pPr marL="0" indent="0" algn="ctr">
              <a:buNone/>
            </a:pPr>
            <a:r>
              <a:rPr lang="en-US" sz="28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Arial Black" panose="020B0A04020102020204" pitchFamily="34" charset="0"/>
              </a:rPr>
              <a:t>Guided by: -</a:t>
            </a:r>
          </a:p>
          <a:p>
            <a:pPr marL="0" indent="0" algn="ctr">
              <a:buNone/>
            </a:pPr>
            <a:r>
              <a:rPr lang="en-US" sz="2400" b="1" dirty="0" smtClean="0">
                <a:ln w="9525">
                  <a:solidFill>
                    <a:schemeClr val="bg1"/>
                  </a:solidFill>
                  <a:prstDash val="solid"/>
                </a:ln>
                <a:solidFill>
                  <a:srgbClr val="7030A0"/>
                </a:solidFill>
                <a:effectLst>
                  <a:outerShdw blurRad="12700" dist="38100" dir="2700000" algn="tl" rotWithShape="0">
                    <a:schemeClr val="bg1">
                      <a:lumMod val="50000"/>
                    </a:schemeClr>
                  </a:outerShdw>
                </a:effectLst>
                <a:latin typeface="Arial Black" panose="020B0A04020102020204" pitchFamily="34" charset="0"/>
              </a:rPr>
              <a:t>Prof. Ghalame S. S</a:t>
            </a:r>
            <a:endParaRPr lang="en-US" sz="2400" b="1" dirty="0">
              <a:ln w="9525">
                <a:solidFill>
                  <a:schemeClr val="bg1"/>
                </a:solidFill>
                <a:prstDash val="solid"/>
              </a:ln>
              <a:solidFill>
                <a:srgbClr val="7030A0"/>
              </a:solidFill>
              <a:effectLst>
                <a:outerShdw blurRad="12700" dist="38100" dir="2700000" algn="tl" rotWithShape="0">
                  <a:schemeClr val="bg1">
                    <a:lumMod val="50000"/>
                  </a:schemeClr>
                </a:outerShdw>
              </a:effectLst>
              <a:latin typeface="Arial Black" panose="020B0A04020102020204" pitchFamily="34" charset="0"/>
            </a:endParaRPr>
          </a:p>
        </p:txBody>
      </p:sp>
      <p:sp>
        <p:nvSpPr>
          <p:cNvPr id="4" name="Slide Number Placeholder 3"/>
          <p:cNvSpPr>
            <a:spLocks noGrp="1"/>
          </p:cNvSpPr>
          <p:nvPr>
            <p:ph type="sldNum" sz="quarter" idx="12"/>
          </p:nvPr>
        </p:nvSpPr>
        <p:spPr>
          <a:xfrm>
            <a:off x="11298237" y="6253362"/>
            <a:ext cx="683339" cy="365125"/>
          </a:xfrm>
        </p:spPr>
        <p:txBody>
          <a:bodyPr/>
          <a:lstStyle/>
          <a:p>
            <a:fld id="{D57F1E4F-1CFF-5643-939E-217C01CDF565}" type="slidenum">
              <a:rPr lang="en-US" sz="4800" smtClean="0">
                <a:solidFill>
                  <a:schemeClr val="tx1"/>
                </a:solidFill>
              </a:rPr>
              <a:pPr/>
              <a:t>3</a:t>
            </a:fld>
            <a:endParaRPr lang="en-US" sz="4800" dirty="0">
              <a:solidFill>
                <a:schemeClr val="tx1"/>
              </a:solidFill>
            </a:endParaRPr>
          </a:p>
        </p:txBody>
      </p:sp>
      <p:sp>
        <p:nvSpPr>
          <p:cNvPr id="5" name="Footer Placeholder 4"/>
          <p:cNvSpPr>
            <a:spLocks noGrp="1"/>
          </p:cNvSpPr>
          <p:nvPr>
            <p:ph type="ftr" sz="quarter" idx="11"/>
          </p:nvPr>
        </p:nvSpPr>
        <p:spPr/>
        <p:txBody>
          <a:bodyPr/>
          <a:lstStyle/>
          <a:p>
            <a:r>
              <a:rPr lang="en-US" dirty="0" smtClean="0"/>
              <a:t>
              </a:t>
            </a:r>
            <a:endParaRPr lang="en-US" dirty="0"/>
          </a:p>
        </p:txBody>
      </p:sp>
    </p:spTree>
    <p:extLst>
      <p:ext uri="{BB962C8B-B14F-4D97-AF65-F5344CB8AC3E}">
        <p14:creationId xmlns:p14="http://schemas.microsoft.com/office/powerpoint/2010/main" val="927073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pPr algn="ctr"/>
            <a:r>
              <a:rPr lang="en-US" sz="4800" dirty="0" smtClean="0">
                <a:ln w="0"/>
                <a:solidFill>
                  <a:schemeClr val="tx1"/>
                </a:solidFill>
                <a:effectLst>
                  <a:outerShdw blurRad="50800" dist="38100" dir="10800000" algn="r" rotWithShape="0">
                    <a:prstClr val="black">
                      <a:alpha val="40000"/>
                    </a:prstClr>
                  </a:outerShdw>
                </a:effectLst>
                <a:latin typeface="Bernard MT Condensed" panose="02050806060905020404" pitchFamily="18" charset="0"/>
              </a:rPr>
              <a:t>Content</a:t>
            </a:r>
            <a:endPar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endParaRPr>
          </a:p>
        </p:txBody>
      </p:sp>
      <p:sp>
        <p:nvSpPr>
          <p:cNvPr id="3" name="Content Placeholder 2"/>
          <p:cNvSpPr>
            <a:spLocks noGrp="1"/>
          </p:cNvSpPr>
          <p:nvPr>
            <p:ph idx="1"/>
          </p:nvPr>
        </p:nvSpPr>
        <p:spPr>
          <a:xfrm>
            <a:off x="273572" y="878054"/>
            <a:ext cx="8596668" cy="5763211"/>
          </a:xfrm>
        </p:spPr>
        <p:txBody>
          <a:bodyPr>
            <a:normAutofit lnSpcReduction="10000"/>
          </a:bodyPr>
          <a:lstStyle/>
          <a:p>
            <a:r>
              <a:rPr lang="en-US" sz="2400" dirty="0" smtClean="0">
                <a:latin typeface="Bodoni MT" panose="02070603080606020203" pitchFamily="18" charset="0"/>
              </a:rPr>
              <a:t>Problem statement</a:t>
            </a:r>
          </a:p>
          <a:p>
            <a:r>
              <a:rPr lang="en-US" sz="2400" dirty="0" smtClean="0">
                <a:latin typeface="Bodoni MT" panose="02070603080606020203" pitchFamily="18" charset="0"/>
              </a:rPr>
              <a:t>Introduction</a:t>
            </a:r>
          </a:p>
          <a:p>
            <a:r>
              <a:rPr lang="en-US" sz="2400" dirty="0" smtClean="0">
                <a:latin typeface="Bodoni MT" panose="02070603080606020203" pitchFamily="18" charset="0"/>
              </a:rPr>
              <a:t>Literature review</a:t>
            </a:r>
          </a:p>
          <a:p>
            <a:r>
              <a:rPr lang="en-US" sz="2400" dirty="0" smtClean="0">
                <a:latin typeface="Bodoni MT" panose="02070603080606020203" pitchFamily="18" charset="0"/>
              </a:rPr>
              <a:t>Objective of project</a:t>
            </a:r>
          </a:p>
          <a:p>
            <a:r>
              <a:rPr lang="en-US" sz="2400" dirty="0" smtClean="0">
                <a:latin typeface="Bodoni MT" panose="02070603080606020203" pitchFamily="18" charset="0"/>
              </a:rPr>
              <a:t>Scope of project</a:t>
            </a:r>
          </a:p>
          <a:p>
            <a:r>
              <a:rPr lang="en-US" sz="2400" dirty="0" smtClean="0">
                <a:latin typeface="Bodoni MT" panose="02070603080606020203" pitchFamily="18" charset="0"/>
              </a:rPr>
              <a:t>Modules</a:t>
            </a:r>
          </a:p>
          <a:p>
            <a:r>
              <a:rPr lang="en-US" sz="2400" dirty="0" smtClean="0">
                <a:latin typeface="Bodoni MT" panose="02070603080606020203" pitchFamily="18" charset="0"/>
              </a:rPr>
              <a:t>Data flow Diagram</a:t>
            </a:r>
          </a:p>
          <a:p>
            <a:r>
              <a:rPr lang="en-US" sz="2400" dirty="0" smtClean="0">
                <a:latin typeface="Bodoni MT" panose="02070603080606020203" pitchFamily="18" charset="0"/>
              </a:rPr>
              <a:t>Sequence diagram</a:t>
            </a:r>
          </a:p>
          <a:p>
            <a:r>
              <a:rPr lang="en-US" sz="2400" dirty="0" smtClean="0">
                <a:latin typeface="Bodoni MT" panose="02070603080606020203" pitchFamily="18" charset="0"/>
              </a:rPr>
              <a:t>Use Case diagram</a:t>
            </a:r>
          </a:p>
          <a:p>
            <a:r>
              <a:rPr lang="en-US" sz="2400" dirty="0" smtClean="0">
                <a:latin typeface="Bodoni MT" panose="02070603080606020203" pitchFamily="18" charset="0"/>
              </a:rPr>
              <a:t>Screenshots</a:t>
            </a:r>
          </a:p>
          <a:p>
            <a:r>
              <a:rPr lang="en-US" sz="2400" dirty="0" smtClean="0">
                <a:latin typeface="Bodoni MT" panose="02070603080606020203" pitchFamily="18" charset="0"/>
              </a:rPr>
              <a:t>Conclusion</a:t>
            </a:r>
          </a:p>
          <a:p>
            <a:r>
              <a:rPr lang="en-US" sz="2400" dirty="0" smtClean="0">
                <a:latin typeface="Bodoni MT" panose="02070603080606020203" pitchFamily="18" charset="0"/>
              </a:rPr>
              <a:t>Reference</a:t>
            </a:r>
          </a:p>
          <a:p>
            <a:endParaRPr lang="en-US" dirty="0"/>
          </a:p>
        </p:txBody>
      </p:sp>
      <p:sp>
        <p:nvSpPr>
          <p:cNvPr id="4" name="Slide Number Placeholder 3"/>
          <p:cNvSpPr>
            <a:spLocks noGrp="1"/>
          </p:cNvSpPr>
          <p:nvPr>
            <p:ph type="sldNum" sz="quarter" idx="12"/>
          </p:nvPr>
        </p:nvSpPr>
        <p:spPr>
          <a:xfrm>
            <a:off x="11321506" y="6276140"/>
            <a:ext cx="683339" cy="365125"/>
          </a:xfrm>
        </p:spPr>
        <p:txBody>
          <a:bodyPr/>
          <a:lstStyle/>
          <a:p>
            <a:fld id="{D57F1E4F-1CFF-5643-939E-217C01CDF565}" type="slidenum">
              <a:rPr lang="en-US" sz="4800" smtClean="0">
                <a:solidFill>
                  <a:schemeClr val="tx1"/>
                </a:solidFill>
              </a:rPr>
              <a:pPr/>
              <a:t>4</a:t>
            </a:fld>
            <a:endParaRPr lang="en-US" sz="4800" dirty="0">
              <a:solidFill>
                <a:schemeClr val="tx1"/>
              </a:solidFill>
            </a:endParaRPr>
          </a:p>
        </p:txBody>
      </p:sp>
      <p:sp>
        <p:nvSpPr>
          <p:cNvPr id="5" name="Footer Placeholder 4"/>
          <p:cNvSpPr>
            <a:spLocks noGrp="1"/>
          </p:cNvSpPr>
          <p:nvPr>
            <p:ph type="ftr" sz="quarter" idx="11"/>
          </p:nvPr>
        </p:nvSpPr>
        <p:spPr/>
        <p:txBody>
          <a:bodyPr/>
          <a:lstStyle/>
          <a:p>
            <a:r>
              <a:rPr lang="en-US" dirty="0" smtClean="0"/>
              <a:t>
              </a:t>
            </a:r>
            <a:endParaRPr lang="en-US" dirty="0"/>
          </a:p>
        </p:txBody>
      </p:sp>
    </p:spTree>
    <p:extLst>
      <p:ext uri="{BB962C8B-B14F-4D97-AF65-F5344CB8AC3E}">
        <p14:creationId xmlns:p14="http://schemas.microsoft.com/office/powerpoint/2010/main" val="3898503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0112"/>
            <a:ext cx="8596668" cy="1320800"/>
          </a:xfrm>
        </p:spPr>
        <p:txBody>
          <a:bodyPr>
            <a:normAutofit/>
          </a:bodyPr>
          <a:lstStyle/>
          <a:p>
            <a:pPr algn="ctr"/>
            <a:r>
              <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rPr>
              <a:t>Problem statement</a:t>
            </a:r>
            <a:endPar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endParaRPr>
          </a:p>
        </p:txBody>
      </p:sp>
      <p:sp>
        <p:nvSpPr>
          <p:cNvPr id="3" name="Content Placeholder 2"/>
          <p:cNvSpPr>
            <a:spLocks noGrp="1"/>
          </p:cNvSpPr>
          <p:nvPr>
            <p:ph idx="1"/>
          </p:nvPr>
        </p:nvSpPr>
        <p:spPr>
          <a:xfrm>
            <a:off x="677334" y="1685756"/>
            <a:ext cx="8596668" cy="4720731"/>
          </a:xfrm>
        </p:spPr>
        <p:txBody>
          <a:bodyPr>
            <a:normAutofit/>
          </a:bodyPr>
          <a:lstStyle/>
          <a:p>
            <a:pPr algn="just">
              <a:buFont typeface="Wingdings" panose="05000000000000000000" pitchFamily="2" charset="2"/>
              <a:buChar char="§"/>
            </a:pPr>
            <a:r>
              <a:rPr lang="en-IN" sz="2400" dirty="0">
                <a:latin typeface="Bodoni MT" panose="02070603080606020203" pitchFamily="18" charset="0"/>
              </a:rPr>
              <a:t>Our project is based on the face recognition</a:t>
            </a:r>
          </a:p>
          <a:p>
            <a:pPr algn="just">
              <a:buFont typeface="Wingdings" panose="05000000000000000000" pitchFamily="2" charset="2"/>
              <a:buChar char="§"/>
            </a:pPr>
            <a:r>
              <a:rPr lang="en-IN" sz="2400" dirty="0">
                <a:latin typeface="Bodoni MT" panose="02070603080606020203" pitchFamily="18" charset="0"/>
              </a:rPr>
              <a:t>After launching the application the logo window will appear , with having a start button after clicking the start the main window will open.</a:t>
            </a:r>
          </a:p>
          <a:p>
            <a:pPr algn="just">
              <a:buFont typeface="Wingdings" panose="05000000000000000000" pitchFamily="2" charset="2"/>
              <a:buChar char="§"/>
            </a:pPr>
            <a:r>
              <a:rPr lang="en-IN" sz="2400" dirty="0">
                <a:latin typeface="Bodoni MT" panose="02070603080606020203" pitchFamily="18" charset="0"/>
              </a:rPr>
              <a:t>After that, project will load the images from images(database) folder and encode the all images </a:t>
            </a:r>
          </a:p>
          <a:p>
            <a:pPr algn="just">
              <a:buFont typeface="Wingdings" panose="05000000000000000000" pitchFamily="2" charset="2"/>
              <a:buChar char="§"/>
            </a:pPr>
            <a:r>
              <a:rPr lang="en-IN" sz="2400" dirty="0">
                <a:latin typeface="Bodoni MT" panose="02070603080606020203" pitchFamily="18" charset="0"/>
              </a:rPr>
              <a:t>A check in and check out button will be there check in button was pressed when entering  in the organization </a:t>
            </a:r>
          </a:p>
          <a:p>
            <a:pPr algn="just">
              <a:buFont typeface="Wingdings" panose="05000000000000000000" pitchFamily="2" charset="2"/>
              <a:buChar char="§"/>
            </a:pPr>
            <a:r>
              <a:rPr lang="en-IN" sz="2400" dirty="0">
                <a:latin typeface="Bodoni MT" panose="02070603080606020203" pitchFamily="18" charset="0"/>
              </a:rPr>
              <a:t>Check out button was pressed while leaving the organization </a:t>
            </a:r>
          </a:p>
          <a:p>
            <a:pPr algn="just">
              <a:buFont typeface="Wingdings" panose="05000000000000000000" pitchFamily="2" charset="2"/>
              <a:buChar char="§"/>
            </a:pPr>
            <a:r>
              <a:rPr lang="en-IN" sz="2400" dirty="0">
                <a:latin typeface="Bodoni MT" panose="02070603080606020203" pitchFamily="18" charset="0"/>
              </a:rPr>
              <a:t>The time on entering and leaving will be recorded</a:t>
            </a:r>
            <a:r>
              <a:rPr lang="en-IN" sz="2400" dirty="0"/>
              <a:t> </a:t>
            </a:r>
          </a:p>
          <a:p>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a:xfrm>
            <a:off x="11345739" y="6314495"/>
            <a:ext cx="683339" cy="365125"/>
          </a:xfrm>
        </p:spPr>
        <p:txBody>
          <a:bodyPr/>
          <a:lstStyle/>
          <a:p>
            <a:fld id="{D57F1E4F-1CFF-5643-939E-217C01CDF565}" type="slidenum">
              <a:rPr lang="en-US" sz="4800" smtClean="0">
                <a:solidFill>
                  <a:schemeClr val="tx1"/>
                </a:solidFill>
              </a:rPr>
              <a:pPr/>
              <a:t>5</a:t>
            </a:fld>
            <a:endParaRPr lang="en-US" sz="4800" dirty="0">
              <a:solidFill>
                <a:schemeClr val="tx1"/>
              </a:solidFill>
            </a:endParaRPr>
          </a:p>
        </p:txBody>
      </p:sp>
    </p:spTree>
    <p:extLst>
      <p:ext uri="{BB962C8B-B14F-4D97-AF65-F5344CB8AC3E}">
        <p14:creationId xmlns:p14="http://schemas.microsoft.com/office/powerpoint/2010/main" val="1590264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77334" y="248652"/>
            <a:ext cx="8596668" cy="1320800"/>
          </a:xfrm>
        </p:spPr>
        <p:txBody>
          <a:bodyPr>
            <a:normAutofit/>
          </a:bodyPr>
          <a:lstStyle/>
          <a:p>
            <a:pPr algn="ctr"/>
            <a:r>
              <a:rPr lang="en-IN"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rPr>
              <a:t>Introduction</a:t>
            </a:r>
            <a:endParaRPr lang="en-IN"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endParaRPr>
          </a:p>
        </p:txBody>
      </p:sp>
      <p:sp>
        <p:nvSpPr>
          <p:cNvPr id="4" name="Content Placeholder 3"/>
          <p:cNvSpPr>
            <a:spLocks noGrp="1"/>
          </p:cNvSpPr>
          <p:nvPr>
            <p:ph idx="1"/>
          </p:nvPr>
        </p:nvSpPr>
        <p:spPr>
          <a:xfrm>
            <a:off x="677334" y="1203159"/>
            <a:ext cx="8596668" cy="5203328"/>
          </a:xfrm>
        </p:spPr>
        <p:txBody>
          <a:bodyPr>
            <a:noAutofit/>
          </a:bodyPr>
          <a:lstStyle/>
          <a:p>
            <a:pPr marL="0" indent="0" algn="just">
              <a:buNone/>
            </a:pPr>
            <a:r>
              <a:rPr lang="en-US" sz="2400" dirty="0">
                <a:latin typeface="Bodoni MT" panose="02070603080606020203" pitchFamily="18" charset="0"/>
              </a:rPr>
              <a:t>Smart attendance system software is a python 3.6 PyQt5 based software for colleges/organizations to know what attendance of which student in college these are clearly known in this software we will get the information about the attendance student wise of that college which is helpful for the faculty. We also added information of the clock in and clock out time of student. We’ve also shown a square on screen to show if the face of the student is recognized or not and name of that student under the square. We have proposed this software in English language. This project mainly deals with the design and implementation of python software with the help of python 3.6.0 on VS code platform “SMART ATTENDANCE SYSTEM" which is used for attendance related information, which is helpful for the faculty and college/organization</a:t>
            </a:r>
            <a:endParaRPr lang="en-IN" sz="2400" dirty="0" smtClean="0">
              <a:latin typeface="Bodoni MT" panose="02070603080606020203" pitchFamily="18" charset="0"/>
            </a:endParaRPr>
          </a:p>
        </p:txBody>
      </p:sp>
      <p:sp>
        <p:nvSpPr>
          <p:cNvPr id="2" name="Slide Number Placeholder 1"/>
          <p:cNvSpPr>
            <a:spLocks noGrp="1"/>
          </p:cNvSpPr>
          <p:nvPr>
            <p:ph type="sldNum" sz="quarter" idx="12"/>
          </p:nvPr>
        </p:nvSpPr>
        <p:spPr>
          <a:xfrm>
            <a:off x="11381364" y="6229611"/>
            <a:ext cx="683339" cy="365125"/>
          </a:xfrm>
        </p:spPr>
        <p:txBody>
          <a:bodyPr/>
          <a:lstStyle/>
          <a:p>
            <a:fld id="{D57F1E4F-1CFF-5643-939E-217C01CDF565}" type="slidenum">
              <a:rPr lang="en-US" sz="4800" smtClean="0">
                <a:solidFill>
                  <a:schemeClr val="tx1"/>
                </a:solidFill>
              </a:rPr>
              <a:pPr/>
              <a:t>6</a:t>
            </a:fld>
            <a:endParaRPr lang="en-US" sz="4800" dirty="0">
              <a:solidFill>
                <a:schemeClr val="tx1"/>
              </a:solidFill>
            </a:endParaRPr>
          </a:p>
        </p:txBody>
      </p:sp>
      <p:sp>
        <p:nvSpPr>
          <p:cNvPr id="5" name="Footer Placeholder 4"/>
          <p:cNvSpPr>
            <a:spLocks noGrp="1"/>
          </p:cNvSpPr>
          <p:nvPr>
            <p:ph type="ftr" sz="quarter" idx="11"/>
          </p:nvPr>
        </p:nvSpPr>
        <p:spPr/>
        <p:txBody>
          <a:bodyPr/>
          <a:lstStyle/>
          <a:p>
            <a:r>
              <a:rPr lang="en-US" dirty="0" smtClean="0"/>
              <a:t>
              </a:t>
            </a:r>
            <a:endParaRPr lang="en-US" dirty="0"/>
          </a:p>
        </p:txBody>
      </p:sp>
    </p:spTree>
    <p:extLst>
      <p:ext uri="{BB962C8B-B14F-4D97-AF65-F5344CB8AC3E}">
        <p14:creationId xmlns:p14="http://schemas.microsoft.com/office/powerpoint/2010/main" val="2820636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8338"/>
            <a:ext cx="8596668" cy="1320800"/>
          </a:xfrm>
        </p:spPr>
        <p:txBody>
          <a:bodyPr>
            <a:normAutofit/>
          </a:bodyPr>
          <a:lstStyle/>
          <a:p>
            <a:pPr algn="ctr"/>
            <a:r>
              <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rPr>
              <a:t>Literature review</a:t>
            </a:r>
            <a:endPar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endParaRPr>
          </a:p>
        </p:txBody>
      </p:sp>
      <p:sp>
        <p:nvSpPr>
          <p:cNvPr id="3" name="Content Placeholder 2"/>
          <p:cNvSpPr>
            <a:spLocks noGrp="1"/>
          </p:cNvSpPr>
          <p:nvPr>
            <p:ph idx="1"/>
          </p:nvPr>
        </p:nvSpPr>
        <p:spPr>
          <a:xfrm>
            <a:off x="677334" y="1009403"/>
            <a:ext cx="8596668" cy="5664529"/>
          </a:xfrm>
        </p:spPr>
        <p:txBody>
          <a:bodyPr>
            <a:normAutofit fontScale="92500" lnSpcReduction="20000"/>
          </a:bodyPr>
          <a:lstStyle/>
          <a:p>
            <a:pPr algn="just">
              <a:buFont typeface="Wingdings" panose="05000000000000000000" pitchFamily="2" charset="2"/>
              <a:buChar char="§"/>
            </a:pPr>
            <a:r>
              <a:rPr lang="en-US" dirty="0"/>
              <a:t> </a:t>
            </a:r>
            <a:r>
              <a:rPr lang="en-US" sz="2400" dirty="0">
                <a:latin typeface="Bodoni MT" panose="02070603080606020203" pitchFamily="18" charset="0"/>
              </a:rPr>
              <a:t>Today attendance is most important for colleges, universities or any organization According to observations Information and Communication Technology (ICT) attendance plays a very vital for students as well as faculty. </a:t>
            </a:r>
            <a:r>
              <a:rPr lang="en-US" sz="2400" dirty="0">
                <a:latin typeface="Bodoni MT" panose="02070603080606020203" pitchFamily="18" charset="0"/>
              </a:rPr>
              <a:t>This project is based on SMART ATTENDANCE SYSTEM. It manages the student information, their attendance. It also keeps result records of all the information regarding students those who are in college. It should the attendance of students, their clock in and clock out time of student. </a:t>
            </a:r>
          </a:p>
          <a:p>
            <a:pPr algn="just">
              <a:buFont typeface="Wingdings" panose="05000000000000000000" pitchFamily="2" charset="2"/>
              <a:buChar char="§"/>
            </a:pPr>
            <a:r>
              <a:rPr lang="en-US" sz="2400" dirty="0">
                <a:latin typeface="Bodoni MT" panose="02070603080606020203" pitchFamily="18" charset="0"/>
              </a:rPr>
              <a:t>The last few years have seen high requirement for attendance management system. In this paper we present a python application to make it easier for a faculty to mark attendance. This application will assist him/her in marking attendance easily without any difficulty and even without even wasting time for marking attendance manually. This the main objective is to design the python application which gives the all information students attendance. The computer system is used for to see the implementation by using VS code software, python 3.6.0. The software design is implementation has a biggest priority during develop this software. Python, Excel and XML languages are used for develop python software.</a:t>
            </a:r>
          </a:p>
          <a:p>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a:xfrm>
            <a:off x="11393240" y="6308807"/>
            <a:ext cx="683339" cy="365125"/>
          </a:xfrm>
        </p:spPr>
        <p:txBody>
          <a:bodyPr/>
          <a:lstStyle/>
          <a:p>
            <a:fld id="{D57F1E4F-1CFF-5643-939E-217C01CDF565}" type="slidenum">
              <a:rPr lang="en-US" sz="4800" smtClean="0">
                <a:solidFill>
                  <a:schemeClr val="tx1"/>
                </a:solidFill>
              </a:rPr>
              <a:pPr/>
              <a:t>7</a:t>
            </a:fld>
            <a:endParaRPr lang="en-US" sz="4800" dirty="0">
              <a:solidFill>
                <a:schemeClr val="tx1"/>
              </a:solidFill>
            </a:endParaRPr>
          </a:p>
        </p:txBody>
      </p:sp>
    </p:spTree>
    <p:extLst>
      <p:ext uri="{BB962C8B-B14F-4D97-AF65-F5344CB8AC3E}">
        <p14:creationId xmlns:p14="http://schemas.microsoft.com/office/powerpoint/2010/main" val="1084515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3340"/>
            <a:ext cx="8596668" cy="1320800"/>
          </a:xfrm>
        </p:spPr>
        <p:txBody>
          <a:bodyPr>
            <a:normAutofit/>
          </a:bodyPr>
          <a:lstStyle/>
          <a:p>
            <a:pPr algn="ctr"/>
            <a:r>
              <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rPr>
              <a:t>Objective of project</a:t>
            </a:r>
            <a:endPar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endParaRPr>
          </a:p>
        </p:txBody>
      </p:sp>
      <p:sp>
        <p:nvSpPr>
          <p:cNvPr id="3" name="Content Placeholder 2"/>
          <p:cNvSpPr>
            <a:spLocks noGrp="1"/>
          </p:cNvSpPr>
          <p:nvPr>
            <p:ph idx="1"/>
          </p:nvPr>
        </p:nvSpPr>
        <p:spPr>
          <a:xfrm>
            <a:off x="677334" y="1574140"/>
            <a:ext cx="8596668" cy="5659313"/>
          </a:xfrm>
        </p:spPr>
        <p:txBody>
          <a:bodyPr/>
          <a:lstStyle/>
          <a:p>
            <a:pPr algn="just">
              <a:lnSpc>
                <a:spcPct val="80000"/>
              </a:lnSpc>
              <a:buFont typeface="Wingdings" panose="05000000000000000000" pitchFamily="2" charset="2"/>
              <a:buChar char="§"/>
            </a:pPr>
            <a:r>
              <a:rPr lang="en-US" sz="3600" dirty="0">
                <a:latin typeface="Bodoni MT" panose="02070603080606020203" pitchFamily="18" charset="0"/>
              </a:rPr>
              <a:t>To </a:t>
            </a:r>
            <a:r>
              <a:rPr lang="en-US" sz="3600" dirty="0">
                <a:latin typeface="Bodoni MT" panose="02070603080606020203" pitchFamily="18" charset="0"/>
              </a:rPr>
              <a:t>provide all related information about the attendance of the students.</a:t>
            </a:r>
          </a:p>
          <a:p>
            <a:pPr algn="just">
              <a:lnSpc>
                <a:spcPct val="80000"/>
              </a:lnSpc>
              <a:buFont typeface="Wingdings" panose="05000000000000000000" pitchFamily="2" charset="2"/>
              <a:buChar char="§"/>
            </a:pPr>
            <a:r>
              <a:rPr lang="en-US" sz="3600" dirty="0">
                <a:latin typeface="Bodoni MT" panose="02070603080606020203" pitchFamily="18" charset="0"/>
              </a:rPr>
              <a:t>To </a:t>
            </a:r>
            <a:r>
              <a:rPr lang="en-US" sz="3600" dirty="0">
                <a:latin typeface="Bodoni MT" panose="02070603080606020203" pitchFamily="18" charset="0"/>
              </a:rPr>
              <a:t>provide clock in and clock out time of the students.</a:t>
            </a:r>
          </a:p>
          <a:p>
            <a:pPr algn="just">
              <a:lnSpc>
                <a:spcPct val="80000"/>
              </a:lnSpc>
              <a:buFont typeface="Wingdings" panose="05000000000000000000" pitchFamily="2" charset="2"/>
              <a:buChar char="§"/>
            </a:pPr>
            <a:r>
              <a:rPr lang="en-US" sz="3600" dirty="0">
                <a:latin typeface="Bodoni MT" panose="02070603080606020203" pitchFamily="18" charset="0"/>
              </a:rPr>
              <a:t>To </a:t>
            </a:r>
            <a:r>
              <a:rPr lang="en-US" sz="3600" dirty="0">
                <a:latin typeface="Bodoni MT" panose="02070603080606020203" pitchFamily="18" charset="0"/>
              </a:rPr>
              <a:t>provide attendance related information about particular student to faculty of the college.</a:t>
            </a:r>
          </a:p>
          <a:p>
            <a:pPr algn="just">
              <a:lnSpc>
                <a:spcPct val="80000"/>
              </a:lnSpc>
              <a:buFont typeface="Wingdings" panose="05000000000000000000" pitchFamily="2" charset="2"/>
              <a:buChar char="§"/>
            </a:pPr>
            <a:r>
              <a:rPr lang="en-US" sz="3600" dirty="0">
                <a:latin typeface="Bodoni MT" panose="02070603080606020203" pitchFamily="18" charset="0"/>
              </a:rPr>
              <a:t>To </a:t>
            </a:r>
            <a:r>
              <a:rPr lang="en-US" sz="3600" dirty="0">
                <a:latin typeface="Bodoni MT" panose="02070603080606020203" pitchFamily="18" charset="0"/>
              </a:rPr>
              <a:t>reduce the manual work.</a:t>
            </a:r>
          </a:p>
          <a:p>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a:xfrm>
            <a:off x="11393240" y="6223924"/>
            <a:ext cx="683339" cy="365125"/>
          </a:xfrm>
        </p:spPr>
        <p:txBody>
          <a:bodyPr/>
          <a:lstStyle/>
          <a:p>
            <a:fld id="{D57F1E4F-1CFF-5643-939E-217C01CDF565}" type="slidenum">
              <a:rPr lang="en-US" sz="4800" smtClean="0">
                <a:solidFill>
                  <a:schemeClr val="tx1"/>
                </a:solidFill>
              </a:rPr>
              <a:pPr/>
              <a:t>8</a:t>
            </a:fld>
            <a:endParaRPr lang="en-US" sz="4800" dirty="0">
              <a:solidFill>
                <a:schemeClr val="tx1"/>
              </a:solidFill>
            </a:endParaRPr>
          </a:p>
        </p:txBody>
      </p:sp>
    </p:spTree>
    <p:extLst>
      <p:ext uri="{BB962C8B-B14F-4D97-AF65-F5344CB8AC3E}">
        <p14:creationId xmlns:p14="http://schemas.microsoft.com/office/powerpoint/2010/main" val="4035282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3340"/>
            <a:ext cx="8596668" cy="1320800"/>
          </a:xfrm>
        </p:spPr>
        <p:txBody>
          <a:bodyPr>
            <a:normAutofit/>
          </a:bodyPr>
          <a:lstStyle/>
          <a:p>
            <a:pPr algn="ctr"/>
            <a:r>
              <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rPr>
              <a:t>Scope of project</a:t>
            </a:r>
            <a:endParaRPr lang="en-US" sz="4800" dirty="0">
              <a:ln w="0"/>
              <a:solidFill>
                <a:schemeClr val="tx1"/>
              </a:solidFill>
              <a:effectLst>
                <a:outerShdw blurRad="50800" dist="38100" dir="10800000" algn="r" rotWithShape="0">
                  <a:prstClr val="black">
                    <a:alpha val="40000"/>
                  </a:prstClr>
                </a:outerShdw>
              </a:effectLst>
              <a:latin typeface="Bernard MT Condensed" panose="02050806060905020404" pitchFamily="18" charset="0"/>
            </a:endParaRPr>
          </a:p>
        </p:txBody>
      </p:sp>
      <p:sp>
        <p:nvSpPr>
          <p:cNvPr id="3" name="Content Placeholder 2"/>
          <p:cNvSpPr>
            <a:spLocks noGrp="1"/>
          </p:cNvSpPr>
          <p:nvPr>
            <p:ph idx="1"/>
          </p:nvPr>
        </p:nvSpPr>
        <p:spPr>
          <a:xfrm>
            <a:off x="677334" y="1744953"/>
            <a:ext cx="8596668" cy="3880773"/>
          </a:xfrm>
        </p:spPr>
        <p:txBody>
          <a:bodyPr/>
          <a:lstStyle/>
          <a:p>
            <a:pPr marL="0" indent="0" algn="just">
              <a:lnSpc>
                <a:spcPct val="80000"/>
              </a:lnSpc>
              <a:buNone/>
            </a:pPr>
            <a:r>
              <a:rPr lang="en-US" sz="3200" dirty="0">
                <a:latin typeface="Bodoni MT" panose="02070603080606020203" pitchFamily="18" charset="0"/>
              </a:rPr>
              <a:t>This Software will work for an institute for marking attendance .Faculty will mark their attendance of students as per their feasible time. Activities like face recognizing, pattern matching of the faces, identifying the names, getting the clock in and clock out time. Creations done in the system by the System Operator will be maintained in the form of tables for auditing and maintaining the integrity of the system.</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a:xfrm>
            <a:off x="11345738" y="6241486"/>
            <a:ext cx="683339" cy="365125"/>
          </a:xfrm>
        </p:spPr>
        <p:txBody>
          <a:bodyPr/>
          <a:lstStyle/>
          <a:p>
            <a:fld id="{D57F1E4F-1CFF-5643-939E-217C01CDF565}" type="slidenum">
              <a:rPr lang="en-US" sz="4800" smtClean="0">
                <a:solidFill>
                  <a:schemeClr val="tx1"/>
                </a:solidFill>
              </a:rPr>
              <a:pPr/>
              <a:t>9</a:t>
            </a:fld>
            <a:endParaRPr lang="en-US" sz="4800" dirty="0">
              <a:solidFill>
                <a:schemeClr val="tx1"/>
              </a:solidFill>
            </a:endParaRPr>
          </a:p>
        </p:txBody>
      </p:sp>
    </p:spTree>
    <p:extLst>
      <p:ext uri="{BB962C8B-B14F-4D97-AF65-F5344CB8AC3E}">
        <p14:creationId xmlns:p14="http://schemas.microsoft.com/office/powerpoint/2010/main" val="3438571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776</TotalTime>
  <Words>830</Words>
  <Application>Microsoft Office PowerPoint</Application>
  <PresentationFormat>Widescreen</PresentationFormat>
  <Paragraphs>115</Paragraphs>
  <Slides>22</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Algerian</vt:lpstr>
      <vt:lpstr>Arial</vt:lpstr>
      <vt:lpstr>Arial Black</vt:lpstr>
      <vt:lpstr>Bernard MT Condensed</vt:lpstr>
      <vt:lpstr>Bodoni MT</vt:lpstr>
      <vt:lpstr>Bodoni MT Black</vt:lpstr>
      <vt:lpstr>Britannic Bold</vt:lpstr>
      <vt:lpstr>Calibri</vt:lpstr>
      <vt:lpstr>Trebuchet MS</vt:lpstr>
      <vt:lpstr>Wingdings</vt:lpstr>
      <vt:lpstr>Wingdings 3</vt:lpstr>
      <vt:lpstr>Facet</vt:lpstr>
      <vt:lpstr>Karmayogi Polytechnic college, Shelve</vt:lpstr>
      <vt:lpstr>Smart Attendance System</vt:lpstr>
      <vt:lpstr>Group no. 02</vt:lpstr>
      <vt:lpstr>Content</vt:lpstr>
      <vt:lpstr>Problem statement</vt:lpstr>
      <vt:lpstr>Introduction</vt:lpstr>
      <vt:lpstr>Literature review</vt:lpstr>
      <vt:lpstr>Objective of project</vt:lpstr>
      <vt:lpstr>Scope of project</vt:lpstr>
      <vt:lpstr>Modules</vt:lpstr>
      <vt:lpstr>Dataflow diagram</vt:lpstr>
      <vt:lpstr>Sequence diagram</vt:lpstr>
      <vt:lpstr>Use Case Diagram</vt:lpstr>
      <vt:lpstr>Screenshots</vt:lpstr>
      <vt:lpstr>Screenshots</vt:lpstr>
      <vt:lpstr>Screenshots</vt:lpstr>
      <vt:lpstr>Screenshots</vt:lpstr>
      <vt:lpstr>Screenshots</vt:lpstr>
      <vt:lpstr>Screenshots</vt:lpstr>
      <vt:lpstr>Conclusion</vt:lpstr>
      <vt:lpstr>Reference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pie</dc:title>
  <dc:creator>ROHIT</dc:creator>
  <cp:lastModifiedBy>USER</cp:lastModifiedBy>
  <cp:revision>70</cp:revision>
  <dcterms:created xsi:type="dcterms:W3CDTF">2019-03-03T15:46:42Z</dcterms:created>
  <dcterms:modified xsi:type="dcterms:W3CDTF">2021-06-22T18:13:47Z</dcterms:modified>
</cp:coreProperties>
</file>