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0" r:id="rId6"/>
    <p:sldId id="270" r:id="rId7"/>
    <p:sldId id="300" r:id="rId8"/>
    <p:sldId id="292" r:id="rId9"/>
    <p:sldId id="265" r:id="rId10"/>
    <p:sldId id="266" r:id="rId11"/>
    <p:sldId id="267" r:id="rId12"/>
    <p:sldId id="268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76" r:id="rId21"/>
    <p:sldId id="280" r:id="rId22"/>
    <p:sldId id="279" r:id="rId23"/>
    <p:sldId id="309" r:id="rId24"/>
    <p:sldId id="308" r:id="rId25"/>
    <p:sldId id="284" r:id="rId26"/>
    <p:sldId id="285" r:id="rId27"/>
    <p:sldId id="310" r:id="rId28"/>
    <p:sldId id="287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17902B-8723-44A9-97FB-D2859A91B9D2}">
          <p14:sldIdLst>
            <p14:sldId id="256"/>
            <p14:sldId id="258"/>
            <p14:sldId id="257"/>
            <p14:sldId id="259"/>
            <p14:sldId id="260"/>
            <p14:sldId id="270"/>
            <p14:sldId id="300"/>
            <p14:sldId id="292"/>
            <p14:sldId id="265"/>
            <p14:sldId id="266"/>
            <p14:sldId id="267"/>
            <p14:sldId id="268"/>
            <p14:sldId id="301"/>
            <p14:sldId id="302"/>
            <p14:sldId id="303"/>
            <p14:sldId id="304"/>
            <p14:sldId id="305"/>
            <p14:sldId id="306"/>
            <p14:sldId id="307"/>
            <p14:sldId id="276"/>
            <p14:sldId id="280"/>
            <p14:sldId id="279"/>
            <p14:sldId id="309"/>
            <p14:sldId id="308"/>
            <p14:sldId id="284"/>
            <p14:sldId id="285"/>
            <p14:sldId id="310"/>
            <p14:sldId id="287"/>
            <p14:sldId id="28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irat" initials="F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043" autoAdjust="0"/>
  </p:normalViewPr>
  <p:slideViewPr>
    <p:cSldViewPr>
      <p:cViewPr>
        <p:scale>
          <a:sx n="103" d="100"/>
          <a:sy n="103" d="100"/>
        </p:scale>
        <p:origin x="-121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1-27T12:31:54.353" idx="1">
    <p:pos x="4544" y="1378"/>
    <p:text>http://www.tech-faq.com/understanding-fault-tolerance.html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1-27T23:35:53.828" idx="24">
    <p:pos x="1767" y="2467"/>
    <p:text>workload for every data nodes can be presented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1-29T06:53:19.325" idx="22">
    <p:pos x="48" y="671"/>
    <p:text>ref: Paper
IEEE TRANSAC TIONS ON PARALLEL AND DISTRI BUTED SYSTEMS, VOL. 22, NO. X, XXX 2011
ThriftStore: Finessing Reliability Trade-Offs
in Replicated Storage Systems
Abdullah Gharaibeh, Samer Al-Kiswany, Student Member , IEEE , and Matei Ripeanu</p:text>
  </p:cm>
  <p:cm authorId="0" dt="2011-11-29T07:39:28.460" idx="23">
    <p:pos x="10" y="10"/>
    <p:text>an animation can be done to show replication model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2-01T05:41:38.003" idx="2">
    <p:pos x="4320" y="1853"/>
    <p:text>ref:
Glacier: Highly durable, decentralized storage despite massive correlated failures
Andreas Haeberlen Alan Mislove Peter Druschel
Department of Computer Science, Rice University
{ahae,amislove,druschel}@cs.rice.edu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32E6A-0115-4A4F-9D9B-A4A2D908E19F}" type="datetimeFigureOut">
              <a:rPr lang="en-US" smtClean="0"/>
              <a:t>12/5/11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F3AAD-9715-431B-871A-2A177AFF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1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3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7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9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</a:t>
            </a:r>
            <a:r>
              <a:rPr lang="en-US" baseline="0" dirty="0" smtClean="0"/>
              <a:t> is DFS? (http://www.tech-faq.com/understanding-fault-tolerance.html)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Distributed file system (</a:t>
            </a:r>
            <a:r>
              <a:rPr lang="en-US" dirty="0" err="1" smtClean="0"/>
              <a:t>Dfs</a:t>
            </a:r>
            <a:r>
              <a:rPr lang="en-US" dirty="0" smtClean="0"/>
              <a:t>) is a single hierarchical file system that assists in organizing shared folders on multiple computers in the network.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 smtClean="0"/>
              <a:t>Dfs</a:t>
            </a:r>
            <a:r>
              <a:rPr lang="en-US" dirty="0" smtClean="0"/>
              <a:t> provides a single logical file system structure, and can also provide a fault-tolerant storage system.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 smtClean="0"/>
              <a:t>Dfs</a:t>
            </a:r>
            <a:r>
              <a:rPr lang="en-US" dirty="0" smtClean="0"/>
              <a:t> provides load balancing and fault tolerance features that in turn provide high availability of the file system and improved performance.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Developed to support data intensive computing frameworks.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What is data intensive</a:t>
            </a:r>
            <a:r>
              <a:rPr lang="en-US" baseline="0" dirty="0" smtClean="0"/>
              <a:t> computing framework?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These frameworks allow managing systems with large amount of data mainly by distributing data among different disks.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err="1" smtClean="0"/>
              <a:t>MapReduce</a:t>
            </a:r>
            <a:r>
              <a:rPr lang="en-US" baseline="0" dirty="0" smtClean="0"/>
              <a:t> is one of these frameworks that is capable of handling data intensive computations.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*Distribution can be drawn to the board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Few sentences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gfs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cloudstore</a:t>
            </a:r>
            <a:endParaRPr lang="en-US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When they are started being developed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Their differences &amp; similarities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Main architectures</a:t>
            </a:r>
            <a:endParaRPr lang="en-US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GFS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Software Failures: Determining the reason of a system outage can be quite intricate. Virus protection defects can cause system outages. Often, incorrect system configuration can also lead to system failures.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Network Failures: Any changes to the network design or topology of a layer of the protocol stack can have an impact on the entire network. It is therefore better to assess each layer when making any network changes.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Operational Failures: Utilizing stringent operational processes will greatly reduce operational failures. Backup strategies and processes should be defined and implemented.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Environmental failures are failures that result in data loss or service loss that are brought about by power outages caused by disasters like hurricanes and snowstorms.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Reliability factors affect DFS performance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Replication Degree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Obviously, the reliability is proportionally impacted by the replication degree. 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higher replication degree usually means higher reliability. 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storage space is not free, and more data communication cost will be incurred for more replicas. </a:t>
            </a:r>
          </a:p>
          <a:p>
            <a:pPr marL="1085850" lvl="2" indent="-171450" algn="l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trade-off with the selection of replication degree: we need to balance between reliability and space utilization.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Heart beat poll interval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periodically polls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identify the malfunctioning ones.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shorter poll interval helps to identify the corrupted nodes and data blocks earlier.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shorter poll interval will inevitably burden the centralized metadata server.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Network bandwidth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re-replication depends largely on the network bandwidth in the system.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exaggerated for distributed computing environment, where the upload network bandwidth is bounded with several hundreds of Kb/s only.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Block Size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Intuitively, block size impacts the reliability of DI-DFS.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impact is still vague. A larger block size usually implies more cost in re-replication.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number of corrupted data blocks will also be reduced with higher block size. 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The data placement mechanism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if the failure patterns of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correlated, an intelligent data placement mechanism is needed to disperse the replicas of one data blocks to unrelated nodes.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nodes are not correlated, the placement of data blocks for the same file could still be optimization problems.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cluster consists of</a:t>
            </a:r>
          </a:p>
          <a:p>
            <a:pPr lvl="1">
              <a:buFontTx/>
              <a:buChar char="•"/>
            </a:pPr>
            <a:r>
              <a:rPr lang="en-US" dirty="0" smtClean="0"/>
              <a:t>A single master</a:t>
            </a:r>
          </a:p>
          <a:p>
            <a:pPr lvl="1">
              <a:buFontTx/>
              <a:buChar char="•"/>
            </a:pPr>
            <a:r>
              <a:rPr lang="en-US" dirty="0" smtClean="0"/>
              <a:t>Multiple </a:t>
            </a:r>
            <a:r>
              <a:rPr lang="en-US" dirty="0" err="1" smtClean="0"/>
              <a:t>chunkservers</a:t>
            </a:r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/>
              <a:t>Multiple clients</a:t>
            </a:r>
          </a:p>
          <a:p>
            <a:endParaRPr lang="en-US" dirty="0" smtClean="0"/>
          </a:p>
          <a:p>
            <a:r>
              <a:rPr lang="en-US" dirty="0" smtClean="0"/>
              <a:t>Let’s how a client reads a file</a:t>
            </a:r>
          </a:p>
          <a:p>
            <a:endParaRPr lang="en-US" dirty="0" smtClean="0"/>
          </a:p>
          <a:p>
            <a:r>
              <a:rPr lang="en-US" dirty="0" smtClean="0"/>
              <a:t>First, the client sends the filename and chunk index to the master</a:t>
            </a:r>
          </a:p>
          <a:p>
            <a:endParaRPr lang="en-US" dirty="0" smtClean="0"/>
          </a:p>
          <a:p>
            <a:r>
              <a:rPr lang="en-US" dirty="0" smtClean="0"/>
              <a:t>The master will look up the </a:t>
            </a:r>
            <a:r>
              <a:rPr lang="en-US" dirty="0" err="1" smtClean="0"/>
              <a:t>filenamespace</a:t>
            </a:r>
            <a:r>
              <a:rPr lang="en-US" dirty="0" smtClean="0"/>
              <a:t> to fine the chunk handle and the locations of its replicas.</a:t>
            </a:r>
          </a:p>
          <a:p>
            <a:endParaRPr lang="en-US" dirty="0" smtClean="0"/>
          </a:p>
          <a:p>
            <a:r>
              <a:rPr lang="en-US" dirty="0" smtClean="0"/>
              <a:t>The chunk handle and chunk locations are sent back to the client</a:t>
            </a:r>
          </a:p>
          <a:p>
            <a:endParaRPr lang="en-US" dirty="0" smtClean="0"/>
          </a:p>
          <a:p>
            <a:r>
              <a:rPr lang="en-US" dirty="0" smtClean="0"/>
              <a:t>The client picks up a  </a:t>
            </a:r>
            <a:r>
              <a:rPr lang="en-US" dirty="0" err="1" smtClean="0"/>
              <a:t>chunkserver</a:t>
            </a:r>
            <a:r>
              <a:rPr lang="en-US" dirty="0" smtClean="0"/>
              <a:t> and uses chunk handle to read  the data.</a:t>
            </a:r>
          </a:p>
          <a:p>
            <a:endParaRPr lang="en-US" dirty="0" smtClean="0"/>
          </a:p>
          <a:p>
            <a:r>
              <a:rPr lang="en-US" dirty="0" smtClean="0"/>
              <a:t>Heartbeat messages are used for the interaction between master and </a:t>
            </a:r>
            <a:r>
              <a:rPr lang="en-US" dirty="0" err="1" smtClean="0"/>
              <a:t>chunkservers</a:t>
            </a:r>
            <a:endParaRPr lang="en-US" dirty="0" smtClean="0"/>
          </a:p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HDFS has a master/slave architecture.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An HDFS cluster consists of a single </a:t>
            </a:r>
            <a:r>
              <a:rPr lang="en-US" dirty="0" err="1" smtClean="0"/>
              <a:t>NameNode</a:t>
            </a:r>
            <a:r>
              <a:rPr lang="en-US" dirty="0" smtClean="0"/>
              <a:t>, a master server that manages the file system namespace and regulates access to files by clients.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In addition, there are a number of </a:t>
            </a:r>
            <a:r>
              <a:rPr lang="en-US" dirty="0" err="1" smtClean="0"/>
              <a:t>DataNodes</a:t>
            </a:r>
            <a:r>
              <a:rPr lang="en-US" dirty="0" smtClean="0"/>
              <a:t>, usually one per node in the cluster, which manage storage attached to the nodes that they run on.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HDFS exposes a file system namespace and allows user data to be stored in files.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 Internally, a file is split into one or more blocks and these blocks are stored in a set of </a:t>
            </a:r>
            <a:r>
              <a:rPr lang="en-US" dirty="0" err="1" smtClean="0"/>
              <a:t>DataNodes</a:t>
            </a:r>
            <a:r>
              <a:rPr lang="en-US" dirty="0" smtClean="0"/>
              <a:t>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NameNode</a:t>
            </a:r>
            <a:r>
              <a:rPr lang="en-US" dirty="0" smtClean="0"/>
              <a:t> executes file system namespace operations like opening, closing, and renaming files and directories.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It also determines the mapping of blocks to </a:t>
            </a:r>
            <a:r>
              <a:rPr lang="en-US" dirty="0" err="1" smtClean="0"/>
              <a:t>DataNodes</a:t>
            </a:r>
            <a:r>
              <a:rPr lang="en-US" dirty="0" smtClean="0"/>
              <a:t>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DataNodes</a:t>
            </a:r>
            <a:r>
              <a:rPr lang="en-US" dirty="0" smtClean="0"/>
              <a:t> are responsible for serving read and write requests from the file system’s clients.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DataNodes</a:t>
            </a:r>
            <a:r>
              <a:rPr lang="en-US" dirty="0" smtClean="0"/>
              <a:t> also perform block creation, deletion, and replication upon instruction from the </a:t>
            </a:r>
            <a:r>
              <a:rPr lang="en-US" dirty="0" err="1" smtClean="0"/>
              <a:t>NameNode</a:t>
            </a:r>
            <a:r>
              <a:rPr lang="en-US" dirty="0" smtClean="0"/>
              <a:t>. 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 are pieces of software designed to run on commodity machines. These machines typically run a GNU/Linux operating system (OS). HDFS is built using the Java language; any machine that supports Java can run the </a:t>
            </a:r>
            <a:r>
              <a:rPr lang="en-US" dirty="0" err="1" smtClean="0"/>
              <a:t>NameNode</a:t>
            </a:r>
            <a:r>
              <a:rPr lang="en-US" dirty="0" smtClean="0"/>
              <a:t> or the </a:t>
            </a:r>
            <a:r>
              <a:rPr lang="en-US" dirty="0" err="1" smtClean="0"/>
              <a:t>DataNode</a:t>
            </a:r>
            <a:r>
              <a:rPr lang="en-US" dirty="0" smtClean="0"/>
              <a:t> software. Usage of the highly portable Java language means that HDFS can be deployed on a wide range of machines. A typical deployment has a dedicated machine that runs only the </a:t>
            </a:r>
            <a:r>
              <a:rPr lang="en-US" dirty="0" err="1" smtClean="0"/>
              <a:t>NameNode</a:t>
            </a:r>
            <a:r>
              <a:rPr lang="en-US" dirty="0" smtClean="0"/>
              <a:t> software. Each of the other machines in the cluster runs one instance of the </a:t>
            </a:r>
            <a:r>
              <a:rPr lang="en-US" dirty="0" err="1" smtClean="0"/>
              <a:t>DataNode</a:t>
            </a:r>
            <a:r>
              <a:rPr lang="en-US" dirty="0" smtClean="0"/>
              <a:t> software. The architecture does not preclude running multiple </a:t>
            </a:r>
            <a:r>
              <a:rPr lang="en-US" dirty="0" err="1" smtClean="0"/>
              <a:t>DataNodes</a:t>
            </a:r>
            <a:r>
              <a:rPr lang="en-US" dirty="0" smtClean="0"/>
              <a:t> on the same machine but in a real deployment that is rarely the case. </a:t>
            </a:r>
          </a:p>
          <a:p>
            <a:r>
              <a:rPr lang="en-US" dirty="0" smtClean="0"/>
              <a:t>The existence of a single </a:t>
            </a:r>
            <a:r>
              <a:rPr lang="en-US" dirty="0" err="1" smtClean="0"/>
              <a:t>NameNode</a:t>
            </a:r>
            <a:r>
              <a:rPr lang="en-US" dirty="0" smtClean="0"/>
              <a:t> in a cluster greatly simplifies the architecture of the system. The </a:t>
            </a:r>
            <a:r>
              <a:rPr lang="en-US" dirty="0" err="1" smtClean="0"/>
              <a:t>NameNode</a:t>
            </a:r>
            <a:r>
              <a:rPr lang="en-US" dirty="0" smtClean="0"/>
              <a:t> is the arbitrator and repository for all HDFS metadata. The system is designed in such a way that user data never flows through the </a:t>
            </a:r>
            <a:r>
              <a:rPr lang="en-US" dirty="0" err="1" smtClean="0"/>
              <a:t>NameNode</a:t>
            </a:r>
            <a:r>
              <a:rPr lang="en-US" dirty="0" smtClean="0"/>
              <a:t>. 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b="1" dirty="0" err="1" smtClean="0"/>
              <a:t>Thriftstore</a:t>
            </a:r>
            <a:r>
              <a:rPr lang="en-US" b="1" dirty="0" smtClean="0"/>
              <a:t> replica repair model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The system seeks to maintain a minimum replication level n</a:t>
            </a:r>
            <a:r>
              <a:rPr lang="en-US" baseline="0" dirty="0" smtClean="0"/>
              <a:t> </a:t>
            </a:r>
            <a:r>
              <a:rPr lang="en-US" dirty="0" smtClean="0"/>
              <a:t>for all objects at all times on the volatile nodes. Once a failed</a:t>
            </a:r>
            <a:r>
              <a:rPr lang="en-US" baseline="0" dirty="0" smtClean="0"/>
              <a:t> </a:t>
            </a:r>
            <a:r>
              <a:rPr lang="en-US" dirty="0" smtClean="0"/>
              <a:t>volatile node is detected, the system reacts by creating</a:t>
            </a:r>
            <a:r>
              <a:rPr lang="en-US" baseline="0" dirty="0" smtClean="0"/>
              <a:t> </a:t>
            </a:r>
            <a:r>
              <a:rPr lang="en-US" dirty="0" smtClean="0"/>
              <a:t>additional copies to increase the replication level back to n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Each volatile node limits the bandwidth allocated for</a:t>
            </a:r>
            <a:r>
              <a:rPr lang="en-US" baseline="0" dirty="0" smtClean="0"/>
              <a:t> </a:t>
            </a:r>
            <a:r>
              <a:rPr lang="en-US" dirty="0" smtClean="0"/>
              <a:t>replica repair to b 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If the replication level on the volatile</a:t>
            </a:r>
            <a:r>
              <a:rPr lang="en-US" baseline="0" dirty="0" smtClean="0"/>
              <a:t> </a:t>
            </a:r>
            <a:r>
              <a:rPr lang="en-US" dirty="0" smtClean="0"/>
              <a:t>nodes goes down to 0 for a specific object,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then the durable</a:t>
            </a:r>
            <a:r>
              <a:rPr lang="en-US" baseline="0" dirty="0" smtClean="0"/>
              <a:t> </a:t>
            </a:r>
            <a:r>
              <a:rPr lang="en-US" dirty="0" smtClean="0"/>
              <a:t>component creates, with a repair bandwidth limited to B ,a</a:t>
            </a:r>
            <a:r>
              <a:rPr lang="en-US" baseline="0" dirty="0" smtClean="0"/>
              <a:t> </a:t>
            </a:r>
            <a:r>
              <a:rPr lang="en-US" dirty="0" smtClean="0"/>
              <a:t>new copy of the object on one of the volatile nodes.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The new</a:t>
            </a:r>
            <a:r>
              <a:rPr lang="en-US" baseline="0" dirty="0" smtClean="0"/>
              <a:t> </a:t>
            </a:r>
            <a:r>
              <a:rPr lang="en-US" dirty="0" smtClean="0"/>
              <a:t>copy is then used to create additional replicas on other</a:t>
            </a:r>
            <a:r>
              <a:rPr lang="en-US" baseline="0" dirty="0" smtClean="0"/>
              <a:t> </a:t>
            </a:r>
            <a:r>
              <a:rPr lang="en-US" dirty="0" smtClean="0"/>
              <a:t>volatile nodes up to the replication level n 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  <a:p>
            <a:pPr marL="171450" lvl="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b="1" dirty="0" smtClean="0"/>
              <a:t>durability is the time before a data is lost globally when MTTF is greater than MTTR.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="1" dirty="0" smtClean="0"/>
              <a:t>For example, if we apply a constant rate of failure in the system, then we can measure durability by evaluating how long a file is available in the system.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lvl="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Glacier ensures that the object can be recovered even if the system suffers from a large-scale, correlated Byzantine failure.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The durability guarantee given</a:t>
            </a:r>
            <a:r>
              <a:rPr lang="en-US" baseline="0" dirty="0" smtClean="0"/>
              <a:t> </a:t>
            </a:r>
            <a:r>
              <a:rPr lang="en-US" dirty="0" smtClean="0"/>
              <a:t>by Glacier implies that, if the failure affects a fraction f&lt;= f(max) of the storage nodes, each object survives</a:t>
            </a:r>
            <a:r>
              <a:rPr lang="en-US" baseline="0" dirty="0" smtClean="0"/>
              <a:t> </a:t>
            </a:r>
            <a:r>
              <a:rPr lang="en-US" dirty="0" smtClean="0"/>
              <a:t>with probability P &gt;= P(min). The parameters f(max) and P(min) determine the overhead and can be adjusted to the</a:t>
            </a:r>
            <a:r>
              <a:rPr lang="en-US" baseline="0" dirty="0" smtClean="0"/>
              <a:t> </a:t>
            </a:r>
            <a:r>
              <a:rPr lang="en-US" dirty="0" smtClean="0"/>
              <a:t>requirements of the application.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Glacier ensures durability by spreading redundant</a:t>
            </a:r>
            <a:r>
              <a:rPr lang="en-US" baseline="0" dirty="0" smtClean="0"/>
              <a:t> </a:t>
            </a:r>
            <a:r>
              <a:rPr lang="en-US" dirty="0" smtClean="0"/>
              <a:t>data for each object over a large number of storage</a:t>
            </a:r>
            <a:r>
              <a:rPr lang="en-US" baseline="0" dirty="0" smtClean="0"/>
              <a:t> </a:t>
            </a:r>
            <a:r>
              <a:rPr lang="en-US" dirty="0" smtClean="0"/>
              <a:t>nodes. These nodes periodically communicate with each</a:t>
            </a:r>
            <a:r>
              <a:rPr lang="en-US" baseline="0" dirty="0" smtClean="0"/>
              <a:t> </a:t>
            </a:r>
            <a:r>
              <a:rPr lang="en-US" dirty="0" smtClean="0"/>
              <a:t>other to detect data loss, and to re-create redundancy</a:t>
            </a:r>
            <a:r>
              <a:rPr lang="en-US" baseline="0" dirty="0" smtClean="0"/>
              <a:t> </a:t>
            </a:r>
            <a:r>
              <a:rPr lang="en-US" dirty="0" smtClean="0"/>
              <a:t>when necessary. After a large-scale failure event, Glacier</a:t>
            </a:r>
            <a:r>
              <a:rPr lang="en-US" baseline="0" dirty="0" smtClean="0"/>
              <a:t> </a:t>
            </a:r>
            <a:r>
              <a:rPr lang="en-US" dirty="0" smtClean="0"/>
              <a:t>reconstitutes aggregates from surviving fragments and</a:t>
            </a:r>
            <a:r>
              <a:rPr lang="en-US" baseline="0" dirty="0" smtClean="0"/>
              <a:t> </a:t>
            </a:r>
            <a:r>
              <a:rPr lang="en-US" dirty="0" smtClean="0"/>
              <a:t>reinserts objects into the primary store. The recovery</a:t>
            </a:r>
            <a:r>
              <a:rPr lang="en-US" baseline="0" dirty="0" smtClean="0"/>
              <a:t> </a:t>
            </a:r>
            <a:r>
              <a:rPr lang="en-US" dirty="0" smtClean="0"/>
              <a:t>proceeds gradually to prevent network overload. Additionally, an on-demand primitive is available to recover</a:t>
            </a:r>
            <a:r>
              <a:rPr lang="en-US" baseline="0" dirty="0" smtClean="0"/>
              <a:t> </a:t>
            </a:r>
            <a:r>
              <a:rPr lang="en-US" dirty="0" smtClean="0"/>
              <a:t>objects synchronously when requested by the application.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What is glacier?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Glacier: Highly durable, decentralized storage despite massive correlated failures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Glacier is a system designed to handle massive failure.  It uses erasure codes to duplicate information and distribute it.  It can handle a large-scale failure due to that redundancy. In case of massive failure among the storage nodes, the system can enter a recovery mode.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metrics, the system designers used statistical durability to handle a specific % of system failure during a large-scale failure. Also, they measured the number of fragments impacted by the loss.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MTTR is the time for a block to be re-replicated back to normal.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Data loss can happen if MTTR &gt; Number</a:t>
            </a:r>
            <a:r>
              <a:rPr lang="en-US" baseline="0" dirty="0" smtClean="0"/>
              <a:t> of </a:t>
            </a:r>
            <a:r>
              <a:rPr lang="en-US" dirty="0" smtClean="0"/>
              <a:t>Replicas*MTTF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This  sub-metric  is  for  knowing  the  time  required  to  repair  the  system  once failures began to happen.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During implementation, we will count the time in the meaning of seconds once system starts repairing the system till it reaches a full reliable state.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The repair process can be measured to  different  steps,  the  emergency  repair  and  total  repair,  similarly  to  the  metrics  used  by  Google  in  GFS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Time</a:t>
            </a:r>
            <a:r>
              <a:rPr lang="en-US" sz="1200" baseline="0" dirty="0" smtClean="0"/>
              <a:t> to repair is the total t</a:t>
            </a:r>
            <a:r>
              <a:rPr lang="en-US" sz="1200" dirty="0" smtClean="0"/>
              <a:t>ime duration required to repair failures and reach a full reliable state.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Reliable state means; system has required number of replicas for each chunk and there is no any data pieces that is un-accessible by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The workload that we are going to submit to the system should be enough to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fill around 30% of the system storage and the simulator will keep submitting data over time to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keep  activity into the system. The scale will be linked to the simulator scalability and we don’t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want to corrupt the observation with simulation limits. So we plan to measure the simulator’s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performances  to  adapt  the  simulated  scalability.  We  expect  to  be  able  to  scale  to  thousand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F3AAD-9715-431B-871A-2A177AFFEB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481E8A-0312-48E0-BD31-F22259AB0D15}" type="datetime1">
              <a:rPr lang="en-US" smtClean="0"/>
              <a:t>12/5/11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128B65-14DE-4793-982B-3B2C9F29E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004992-89C3-4319-BF40-EF92E8376F6A}" type="datetime1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28B65-14DE-4793-982B-3B2C9F29E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EECD2B-2ABB-4987-8AA0-277CF4720FE3}" type="datetime1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28B65-14DE-4793-982B-3B2C9F29E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B4810C-E68D-4278-ACD6-B7D83F437829}" type="datetime1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28B65-14DE-4793-982B-3B2C9F29E0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DA7A5-762A-4860-A554-C7E31AD20BEE}" type="datetime1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28B65-14DE-4793-982B-3B2C9F29E0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B8C18-3EED-4672-AD75-320A702689BD}" type="datetime1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28B65-14DE-4793-982B-3B2C9F29E0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CE8D5-B7E4-4BAF-B9E9-246FAA79A31B}" type="datetime1">
              <a:rPr lang="en-US" smtClean="0"/>
              <a:t>12/5/11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28B65-14DE-4793-982B-3B2C9F29E0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38EC7-1BD8-4331-B311-94D1A1ED349F}" type="datetime1">
              <a:rPr lang="en-US" smtClean="0"/>
              <a:t>12/5/11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28B65-14DE-4793-982B-3B2C9F29E00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C0EBFE-CFBB-49AB-BB55-E9410A0BDB7E}" type="datetime1">
              <a:rPr lang="en-US" smtClean="0"/>
              <a:t>12/5/11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28B65-14DE-4793-982B-3B2C9F29E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D945DC9-0F0E-481A-BABB-938FF9DC0BCC}" type="datetime1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28B65-14DE-4793-982B-3B2C9F29E0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4FEDC7-339A-4D2B-BB6D-EB4178D326BA}" type="datetime1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128B65-14DE-4793-982B-3B2C9F29E00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790026-87DA-487C-986A-DEE07FC35302}" type="datetime1">
              <a:rPr lang="en-US" smtClean="0"/>
              <a:t>12/5/11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B128B65-14DE-4793-982B-3B2C9F29E0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199"/>
            <a:ext cx="7772400" cy="2363163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Reliability of Data-Intensive Distributed File </a:t>
            </a:r>
            <a:r>
              <a:rPr lang="en-US" dirty="0" smtClean="0">
                <a:effectLst/>
              </a:rPr>
              <a:t>Systems </a:t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Simulation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5966936"/>
            <a:ext cx="853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bg2"/>
                </a:solidFill>
              </a:rPr>
              <a:t>Corentin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Debains</a:t>
            </a:r>
            <a:r>
              <a:rPr lang="en-US" sz="1400" dirty="0">
                <a:solidFill>
                  <a:schemeClr val="bg2"/>
                </a:solidFill>
              </a:rPr>
              <a:t> (</a:t>
            </a:r>
            <a:r>
              <a:rPr lang="en-US" sz="1400" dirty="0" smtClean="0">
                <a:solidFill>
                  <a:schemeClr val="bg2"/>
                </a:solidFill>
              </a:rPr>
              <a:t>A20274998)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</a:rPr>
              <a:t>Pedro </a:t>
            </a:r>
            <a:r>
              <a:rPr lang="en-US" sz="1400" dirty="0">
                <a:solidFill>
                  <a:schemeClr val="bg2"/>
                </a:solidFill>
              </a:rPr>
              <a:t>Alvarez-</a:t>
            </a:r>
            <a:r>
              <a:rPr lang="en-US" sz="1400" dirty="0" err="1">
                <a:solidFill>
                  <a:schemeClr val="bg2"/>
                </a:solidFill>
              </a:rPr>
              <a:t>Tabio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Togores</a:t>
            </a:r>
            <a:r>
              <a:rPr lang="en-US" sz="1400" dirty="0">
                <a:solidFill>
                  <a:schemeClr val="bg2"/>
                </a:solidFill>
              </a:rPr>
              <a:t> (</a:t>
            </a:r>
            <a:r>
              <a:rPr lang="en-US" sz="1400" dirty="0" smtClean="0">
                <a:solidFill>
                  <a:schemeClr val="bg2"/>
                </a:solidFill>
              </a:rPr>
              <a:t>A20274308)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bg2"/>
                </a:solidFill>
              </a:rPr>
              <a:t>Firat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Karakusoglu</a:t>
            </a:r>
            <a:r>
              <a:rPr lang="en-US" sz="1400" dirty="0">
                <a:solidFill>
                  <a:schemeClr val="bg2"/>
                </a:solidFill>
              </a:rPr>
              <a:t> (A20276376)</a:t>
            </a:r>
            <a:endParaRPr lang="en-US" sz="1400" b="1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Users\Firat\Documents\CHICAGO\IIT\COURSES\CS595_DATA_INTENSIVE_COMPUTING\PROJECT\HELPFUL_SOURCES\DOCS_FOR_PRESENTATION\IIT_Logo_stack_186_cg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12" y="0"/>
            <a:ext cx="45720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6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Durability </a:t>
            </a:r>
            <a:r>
              <a:rPr lang="en-US" sz="2400" dirty="0"/>
              <a:t>is the time before a data is lost globally when MTTF is greater than MTTR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E.g. Durability of 0.99 means, a file has 99% probability of being available after applying failures.</a:t>
            </a:r>
          </a:p>
          <a:p>
            <a:endParaRPr lang="en-US" sz="2400" dirty="0"/>
          </a:p>
          <a:p>
            <a:r>
              <a:rPr lang="en-US" sz="2400" dirty="0" smtClean="0"/>
              <a:t>For example, if we apply constant rate of failure in the system, then we can measure durability by evaluating how long a file is available in the system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Durability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1"/>
            <a:ext cx="8686800" cy="144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/>
              <a:t>MTTR is the time for a block to be re-replicated </a:t>
            </a:r>
            <a:r>
              <a:rPr lang="en-US" sz="1700" dirty="0" smtClean="0"/>
              <a:t>till it reaches a stable state.</a:t>
            </a:r>
            <a:endParaRPr lang="en-US" sz="1700" dirty="0"/>
          </a:p>
          <a:p>
            <a:pPr marL="109728" indent="0">
              <a:lnSpc>
                <a:spcPct val="80000"/>
              </a:lnSpc>
              <a:buNone/>
            </a:pPr>
            <a:endParaRPr lang="en-US" sz="1700" dirty="0" smtClean="0"/>
          </a:p>
          <a:p>
            <a:pPr>
              <a:lnSpc>
                <a:spcPct val="80000"/>
              </a:lnSpc>
            </a:pPr>
            <a:r>
              <a:rPr lang="en-US" sz="1700" dirty="0"/>
              <a:t>Data </a:t>
            </a:r>
            <a:r>
              <a:rPr lang="en-US" sz="1700" dirty="0" smtClean="0"/>
              <a:t>loss happens </a:t>
            </a:r>
            <a:r>
              <a:rPr lang="en-US" sz="1700" dirty="0"/>
              <a:t>if MTTR &gt; Number of </a:t>
            </a:r>
            <a:r>
              <a:rPr lang="en-US" sz="1700" dirty="0" smtClean="0"/>
              <a:t>Replicas * MTTF</a:t>
            </a:r>
            <a:endParaRPr lang="en-US" sz="1700" dirty="0"/>
          </a:p>
          <a:p>
            <a:pPr marL="109728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17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dirty="0"/>
              <a:t>Mean  Time  to  Repair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491733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76400" y="3627377"/>
            <a:ext cx="0" cy="1289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76400" y="3581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3545734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95600" y="4931961"/>
            <a:ext cx="1910926" cy="18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806526" y="3621026"/>
            <a:ext cx="0" cy="1386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67400" y="3578391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7400" y="4931961"/>
            <a:ext cx="865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705600" y="3560362"/>
            <a:ext cx="0" cy="1371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05600" y="3581400"/>
            <a:ext cx="1371600" cy="5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077200" y="3621934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077200" y="4953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2400" y="334402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Up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6157" y="472288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Down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90600" y="504916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off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374571" y="5057001"/>
            <a:ext cx="112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failure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812971" y="5069734"/>
            <a:ext cx="112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2</a:t>
            </a:r>
            <a:r>
              <a:rPr lang="en-US" sz="1200" b="1" baseline="30000" dirty="0" smtClean="0"/>
              <a:t>nd</a:t>
            </a:r>
            <a:r>
              <a:rPr lang="en-US" sz="1200" b="1" dirty="0" smtClean="0"/>
              <a:t> failure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022771" y="5052790"/>
            <a:ext cx="112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r>
              <a:rPr lang="en-US" sz="1200" b="1" baseline="30000" dirty="0" smtClean="0"/>
              <a:t>rd</a:t>
            </a:r>
            <a:r>
              <a:rPr lang="en-US" sz="1200" b="1" dirty="0" smtClean="0"/>
              <a:t> failure</a:t>
            </a:r>
            <a:endParaRPr lang="en-US" sz="12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923297" y="4217696"/>
            <a:ext cx="1905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72703" y="3866841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 to Repair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95600" y="3028499"/>
            <a:ext cx="1" cy="483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800600" y="3061464"/>
            <a:ext cx="0" cy="516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06494" y="2696937"/>
            <a:ext cx="111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Down Time</a:t>
            </a:r>
            <a:endParaRPr 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343400" y="2696936"/>
            <a:ext cx="111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UpTime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92391" y="5393905"/>
            <a:ext cx="3050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 to Repair { up time – down time }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101452" y="5943600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Mean Time to Repair =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4449014" y="5722204"/>
            <a:ext cx="271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∑ </a:t>
            </a:r>
            <a:r>
              <a:rPr lang="en-US" sz="1600" dirty="0"/>
              <a:t>{ up time – down time 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024" name="TextBox 1023"/>
          <p:cNvSpPr txBox="1"/>
          <p:nvPr/>
        </p:nvSpPr>
        <p:spPr>
          <a:xfrm>
            <a:off x="0" y="381000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State</a:t>
            </a:r>
            <a:endParaRPr lang="en-US" dirty="0"/>
          </a:p>
        </p:txBody>
      </p:sp>
      <p:sp>
        <p:nvSpPr>
          <p:cNvPr id="1025" name="TextBox 1024"/>
          <p:cNvSpPr txBox="1"/>
          <p:nvPr/>
        </p:nvSpPr>
        <p:spPr>
          <a:xfrm>
            <a:off x="4648200" y="61838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failures</a:t>
            </a:r>
          </a:p>
        </p:txBody>
      </p:sp>
      <p:cxnSp>
        <p:nvCxnSpPr>
          <p:cNvPr id="1028" name="Straight Connector 1027"/>
          <p:cNvCxnSpPr/>
          <p:nvPr/>
        </p:nvCxnSpPr>
        <p:spPr>
          <a:xfrm>
            <a:off x="4648200" y="6096000"/>
            <a:ext cx="243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800600" y="362102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6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58" grpId="0"/>
      <p:bldP spid="59" grpId="0"/>
      <p:bldP spid="62" grpId="0"/>
      <p:bldP spid="10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Firat\Documents\CHICAGO\IIT\COURSES\CS595_DATA_INTENSIVE_COMPUTING\PROJECT\HELPFUL_SOURCES\DOCS_FOR_PRESENTATION\work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2" y="304800"/>
            <a:ext cx="1862138" cy="250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What is Workload?</a:t>
            </a:r>
          </a:p>
          <a:p>
            <a:r>
              <a:rPr lang="en-US" sz="1800" dirty="0" smtClean="0"/>
              <a:t>The amount of work/data assigned to a person/system.</a:t>
            </a:r>
          </a:p>
          <a:p>
            <a:endParaRPr lang="en-US" sz="1800" dirty="0" smtClean="0"/>
          </a:p>
          <a:p>
            <a:r>
              <a:rPr lang="en-US" sz="2000" b="1" dirty="0" smtClean="0"/>
              <a:t>Which affects does it have?</a:t>
            </a:r>
          </a:p>
          <a:p>
            <a:r>
              <a:rPr lang="en-US" sz="1800" dirty="0" smtClean="0"/>
              <a:t>Workload changes systems’ performance evaluation results.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E.g. applying a long term workload ages a file system and aged file systems reacts different compared to empty file systems.</a:t>
            </a:r>
          </a:p>
          <a:p>
            <a:endParaRPr lang="en-US" sz="1800" dirty="0" smtClean="0"/>
          </a:p>
          <a:p>
            <a:r>
              <a:rPr lang="en-US" sz="2000" b="1" dirty="0" smtClean="0"/>
              <a:t>What will workload be look like in our simulator?</a:t>
            </a:r>
            <a:endParaRPr lang="en-US" sz="2000" b="1" dirty="0"/>
          </a:p>
          <a:p>
            <a:r>
              <a:rPr lang="en-US" sz="1800" dirty="0" smtClean="0"/>
              <a:t>In our simulator, we will submit different amounts of workloads</a:t>
            </a:r>
            <a:r>
              <a:rPr lang="en-US" sz="1800" dirty="0"/>
              <a:t>, which will be scaled up to </a:t>
            </a:r>
            <a:r>
              <a:rPr lang="en-US" sz="1800" dirty="0" smtClean="0"/>
              <a:t>100,000 </a:t>
            </a:r>
            <a:r>
              <a:rPr lang="en-US" sz="1800" dirty="0"/>
              <a:t>nodes, </a:t>
            </a:r>
            <a:r>
              <a:rPr lang="en-US" sz="1800" dirty="0" smtClean="0"/>
              <a:t>to the file system to explore its reaction over changes in the workload.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393192" lvl="1" indent="0">
              <a:buNone/>
            </a:pPr>
            <a:endParaRPr lang="en-US" sz="1800" dirty="0"/>
          </a:p>
          <a:p>
            <a:pPr marL="393192" lvl="1" indent="0"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Workload &amp; Scale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8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HDFS - </a:t>
            </a:r>
            <a:br>
              <a:rPr lang="en-US" dirty="0" smtClean="0"/>
            </a:br>
            <a:r>
              <a:rPr lang="en-US" dirty="0" smtClean="0"/>
              <a:t>Replication System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/>
              <a:t>P</a:t>
            </a:r>
            <a:r>
              <a:rPr lang="en-US" dirty="0" smtClean="0"/>
              <a:t>ossible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2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Heartbeats – </a:t>
            </a:r>
            <a:br>
              <a:rPr lang="en-US" dirty="0" smtClean="0"/>
            </a:br>
            <a:r>
              <a:rPr lang="en-US" sz="2400" dirty="0" smtClean="0"/>
              <a:t>I’m here! What should I do now?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the code: </a:t>
            </a:r>
          </a:p>
          <a:p>
            <a:r>
              <a:rPr lang="en-US" i="1" dirty="0" err="1" smtClean="0"/>
              <a:t>OfferService</a:t>
            </a:r>
            <a:r>
              <a:rPr lang="en-US" i="1" dirty="0" smtClean="0"/>
              <a:t> </a:t>
            </a:r>
            <a:r>
              <a:rPr lang="en-US" dirty="0" smtClean="0"/>
              <a:t>(DN), </a:t>
            </a:r>
            <a:r>
              <a:rPr lang="en-US" i="1" dirty="0" err="1" smtClean="0"/>
              <a:t>handleHeartbeat</a:t>
            </a:r>
            <a:r>
              <a:rPr lang="en-US" i="1" dirty="0" smtClean="0"/>
              <a:t> </a:t>
            </a:r>
            <a:r>
              <a:rPr lang="en-US" dirty="0" smtClean="0"/>
              <a:t>(NN)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5562600" cy="3941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RPC Call</a:t>
            </a:r>
          </a:p>
          <a:p>
            <a:pPr lvl="1"/>
            <a:r>
              <a:rPr lang="en-US" dirty="0" smtClean="0"/>
              <a:t>Performed by the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lvl="1"/>
            <a:r>
              <a:rPr lang="en-US" dirty="0" smtClean="0"/>
              <a:t>Send </a:t>
            </a:r>
            <a:r>
              <a:rPr lang="en-US" smtClean="0"/>
              <a:t>several information </a:t>
            </a:r>
            <a:r>
              <a:rPr lang="en-US" dirty="0" smtClean="0"/>
              <a:t>(capacity, disk usage and remaining, number of current transfers)</a:t>
            </a:r>
          </a:p>
          <a:p>
            <a:pPr lvl="1"/>
            <a:r>
              <a:rPr lang="en-US" dirty="0" smtClean="0"/>
              <a:t>Period: heartbeat Interval</a:t>
            </a:r>
          </a:p>
          <a:p>
            <a:pPr lvl="2"/>
            <a:r>
              <a:rPr lang="en-US" dirty="0" smtClean="0"/>
              <a:t>Default: 3s</a:t>
            </a:r>
          </a:p>
          <a:p>
            <a:pPr lvl="2"/>
            <a:endParaRPr lang="en-US" dirty="0"/>
          </a:p>
          <a:p>
            <a:r>
              <a:rPr lang="en-US" dirty="0" smtClean="0"/>
              <a:t>UTILITY 1: Get a proof of activity (</a:t>
            </a:r>
            <a:r>
              <a:rPr lang="en-US" dirty="0" err="1" smtClean="0"/>
              <a:t>Hearbeat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UTILITY 2: Transmit commands</a:t>
            </a:r>
          </a:p>
          <a:p>
            <a:endParaRPr lang="en-US" dirty="0" smtClean="0"/>
          </a:p>
          <a:p>
            <a:r>
              <a:rPr lang="en-US" dirty="0" smtClean="0"/>
              <a:t>Only way for NN to transmit commands to DN</a:t>
            </a:r>
          </a:p>
          <a:p>
            <a:pPr lvl="1"/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77000" y="1444294"/>
            <a:ext cx="2209800" cy="3941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Corentone\Documents\Dessin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1789907" cy="52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2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Heartbeats – </a:t>
            </a:r>
            <a:r>
              <a:rPr lang="en-US" sz="2800" dirty="0" smtClean="0"/>
              <a:t>Who’s alive?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code: </a:t>
            </a:r>
            <a:r>
              <a:rPr lang="en-US" i="1" dirty="0" err="1" smtClean="0"/>
              <a:t>HeartbeatMonitor</a:t>
            </a:r>
            <a:endParaRPr lang="en-US" i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5562600" cy="394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i="1" dirty="0" err="1" smtClean="0"/>
              <a:t>heartbeatExpireInterval</a:t>
            </a:r>
            <a:endParaRPr lang="en-US" i="1" dirty="0" smtClean="0"/>
          </a:p>
          <a:p>
            <a:pPr lvl="2"/>
            <a:r>
              <a:rPr lang="en-US" sz="1600" dirty="0" smtClean="0"/>
              <a:t>Default: 630s (10 heartbeats+2 Recheck Interval)</a:t>
            </a:r>
          </a:p>
          <a:p>
            <a:pPr lvl="1"/>
            <a:r>
              <a:rPr lang="en-US" i="1" dirty="0" err="1" smtClean="0"/>
              <a:t>heartbeatRecheckInterval</a:t>
            </a:r>
            <a:endParaRPr lang="en-US" i="1" dirty="0" smtClean="0"/>
          </a:p>
          <a:p>
            <a:pPr lvl="2"/>
            <a:r>
              <a:rPr lang="en-US" dirty="0" smtClean="0"/>
              <a:t>Default: 300s</a:t>
            </a:r>
          </a:p>
          <a:p>
            <a:pPr lvl="2"/>
            <a:endParaRPr lang="en-US" dirty="0"/>
          </a:p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READ: </a:t>
            </a:r>
            <a:r>
              <a:rPr lang="en-US" i="1" dirty="0" smtClean="0"/>
              <a:t>heartbeats</a:t>
            </a:r>
            <a:r>
              <a:rPr lang="en-US" dirty="0" smtClean="0"/>
              <a:t> List</a:t>
            </a:r>
          </a:p>
          <a:p>
            <a:pPr lvl="2"/>
            <a:r>
              <a:rPr lang="en-US" dirty="0" smtClean="0"/>
              <a:t>All the nodes and their last </a:t>
            </a:r>
            <a:r>
              <a:rPr lang="en-US" dirty="0" err="1" smtClean="0"/>
              <a:t>hearbeats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WRITE: </a:t>
            </a:r>
            <a:r>
              <a:rPr lang="en-US" i="1" dirty="0" err="1" smtClean="0"/>
              <a:t>neededReplications</a:t>
            </a:r>
            <a:r>
              <a:rPr lang="en-US" dirty="0" smtClean="0"/>
              <a:t> List</a:t>
            </a:r>
          </a:p>
          <a:p>
            <a:pPr lvl="2"/>
            <a:r>
              <a:rPr lang="en-US" dirty="0" smtClean="0"/>
              <a:t>To add the blocks that need replication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77000" y="1444294"/>
            <a:ext cx="2209800" cy="3941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Corentone\Documents\Dessi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74675"/>
            <a:ext cx="1619250" cy="57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5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6858000" cy="3941763"/>
          </a:xfrm>
        </p:spPr>
        <p:txBody>
          <a:bodyPr>
            <a:normAutofit/>
          </a:bodyPr>
          <a:lstStyle/>
          <a:p>
            <a:r>
              <a:rPr lang="en-US" dirty="0" smtClean="0"/>
              <a:t>3 Different Priority queues</a:t>
            </a:r>
          </a:p>
          <a:p>
            <a:r>
              <a:rPr lang="en-US" dirty="0" smtClean="0"/>
              <a:t>Level 1 (Highest)</a:t>
            </a:r>
          </a:p>
          <a:p>
            <a:pPr lvl="1"/>
            <a:r>
              <a:rPr lang="en-US" dirty="0" smtClean="0"/>
              <a:t>Blocks with only 1 live replica</a:t>
            </a:r>
          </a:p>
          <a:p>
            <a:pPr lvl="1"/>
            <a:r>
              <a:rPr lang="en-US" dirty="0" smtClean="0"/>
              <a:t>Blocks with only decommissioned replicas (stored by nodes in decommission)</a:t>
            </a:r>
          </a:p>
          <a:p>
            <a:r>
              <a:rPr lang="en-US" dirty="0" smtClean="0"/>
              <a:t>Level 2</a:t>
            </a:r>
          </a:p>
          <a:p>
            <a:pPr lvl="1"/>
            <a:r>
              <a:rPr lang="en-US" dirty="0" smtClean="0"/>
              <a:t>Blocks with only a third of required replicas</a:t>
            </a:r>
          </a:p>
          <a:p>
            <a:r>
              <a:rPr lang="en-US" dirty="0" smtClean="0"/>
              <a:t>Level 3 (Smallest)</a:t>
            </a:r>
          </a:p>
          <a:p>
            <a:pPr lvl="1"/>
            <a:r>
              <a:rPr lang="en-US" dirty="0" smtClean="0"/>
              <a:t>All the others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6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– </a:t>
            </a:r>
            <a:br>
              <a:rPr lang="en-US" dirty="0" smtClean="0"/>
            </a:br>
            <a:r>
              <a:rPr lang="en-US" sz="2000" dirty="0" smtClean="0"/>
              <a:t>Let’s schedule some replications!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code: </a:t>
            </a:r>
            <a:r>
              <a:rPr lang="en-US" i="1" dirty="0" err="1" smtClean="0"/>
              <a:t>ReplicationMonitor</a:t>
            </a:r>
            <a:endParaRPr lang="en-US" i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5562600" cy="3941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Blocks to Process per Iteration</a:t>
            </a:r>
          </a:p>
          <a:p>
            <a:pPr lvl="2"/>
            <a:r>
              <a:rPr lang="en-US" sz="1600" dirty="0" smtClean="0"/>
              <a:t>Default: #</a:t>
            </a:r>
            <a:r>
              <a:rPr lang="en-US" sz="1600" dirty="0" err="1" smtClean="0"/>
              <a:t>aliveNodes</a:t>
            </a:r>
            <a:r>
              <a:rPr lang="en-US" sz="1600" dirty="0" smtClean="0"/>
              <a:t> x2</a:t>
            </a:r>
          </a:p>
          <a:p>
            <a:pPr lvl="1"/>
            <a:r>
              <a:rPr lang="en-US" i="1" dirty="0" err="1" smtClean="0"/>
              <a:t>heartbeatRecheckInterval</a:t>
            </a:r>
            <a:endParaRPr lang="en-US" i="1" dirty="0" smtClean="0"/>
          </a:p>
          <a:p>
            <a:pPr lvl="2"/>
            <a:r>
              <a:rPr lang="en-US" dirty="0" smtClean="0"/>
              <a:t>Default: 3s</a:t>
            </a:r>
          </a:p>
          <a:p>
            <a:pPr lvl="2"/>
            <a:endParaRPr lang="en-US" dirty="0"/>
          </a:p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READ: </a:t>
            </a:r>
            <a:r>
              <a:rPr lang="en-US" i="1" dirty="0" err="1" smtClean="0"/>
              <a:t>neededReplications</a:t>
            </a:r>
            <a:r>
              <a:rPr lang="en-US" dirty="0" smtClean="0"/>
              <a:t> List</a:t>
            </a:r>
          </a:p>
          <a:p>
            <a:pPr lvl="2"/>
            <a:r>
              <a:rPr lang="en-US" dirty="0" smtClean="0"/>
              <a:t>To get the blocks that need to be replicated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WRITE: chosen Source </a:t>
            </a:r>
            <a:r>
              <a:rPr lang="en-US" dirty="0" err="1" smtClean="0"/>
              <a:t>commandList</a:t>
            </a:r>
            <a:r>
              <a:rPr lang="en-US" dirty="0" smtClean="0"/>
              <a:t> &amp; </a:t>
            </a:r>
            <a:r>
              <a:rPr lang="en-US" i="1" dirty="0" err="1" smtClean="0"/>
              <a:t>PendingReplications</a:t>
            </a:r>
            <a:r>
              <a:rPr lang="en-US" dirty="0" smtClean="0"/>
              <a:t> List</a:t>
            </a:r>
          </a:p>
          <a:p>
            <a:pPr lvl="2"/>
            <a:r>
              <a:rPr lang="en-US" dirty="0" smtClean="0"/>
              <a:t>To add the blocks that need replication</a:t>
            </a:r>
          </a:p>
          <a:p>
            <a:pPr lvl="2"/>
            <a:r>
              <a:rPr lang="en-US" dirty="0" smtClean="0"/>
              <a:t>To save which blocks are already scheduled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C:\Users\Corentone\Documents\Dessin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126756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43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choices for replication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02664"/>
            <a:ext cx="4038600" cy="39457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By Elimination in the Block’s Containing Nodes:</a:t>
            </a:r>
          </a:p>
          <a:p>
            <a:pPr lvl="1"/>
            <a:r>
              <a:rPr lang="en-US" sz="1800" dirty="0" smtClean="0"/>
              <a:t>Corrupt? X</a:t>
            </a:r>
          </a:p>
          <a:p>
            <a:pPr lvl="1"/>
            <a:r>
              <a:rPr lang="en-US" sz="1800" dirty="0" smtClean="0"/>
              <a:t>Maximum Stream? X</a:t>
            </a:r>
          </a:p>
          <a:p>
            <a:pPr lvl="1"/>
            <a:r>
              <a:rPr lang="en-US" sz="1800" dirty="0" smtClean="0"/>
              <a:t>Scheduled for removal? X</a:t>
            </a:r>
          </a:p>
          <a:p>
            <a:pPr lvl="1"/>
            <a:r>
              <a:rPr lang="en-US" sz="1800" dirty="0" smtClean="0"/>
              <a:t>Already Decommissioned? X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Decommission in Progress? </a:t>
            </a:r>
            <a:r>
              <a:rPr lang="en-US" sz="1800" b="1" dirty="0" smtClean="0"/>
              <a:t>Preferred!</a:t>
            </a:r>
          </a:p>
          <a:p>
            <a:pPr lvl="1"/>
            <a:r>
              <a:rPr lang="en-US" sz="1800" dirty="0" smtClean="0"/>
              <a:t>Randomly (50/50)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4800600" y="2286000"/>
            <a:ext cx="4038600" cy="3945736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/>
              <a:t>By order of preference:</a:t>
            </a:r>
          </a:p>
          <a:p>
            <a:pPr lvl="1"/>
            <a:r>
              <a:rPr lang="en-US" sz="1800" dirty="0" smtClean="0"/>
              <a:t>1) By Rack, same rack preferred</a:t>
            </a:r>
          </a:p>
          <a:p>
            <a:pPr lvl="1"/>
            <a:r>
              <a:rPr lang="en-US" sz="1800" dirty="0" smtClean="0"/>
              <a:t>2) By Locality, closer preferred first</a:t>
            </a:r>
          </a:p>
          <a:p>
            <a:pPr lvl="1"/>
            <a:r>
              <a:rPr lang="en-US" sz="1800" dirty="0" smtClean="0"/>
              <a:t>3) By Locality, far preferred</a:t>
            </a:r>
          </a:p>
          <a:p>
            <a:pPr lvl="1"/>
            <a:r>
              <a:rPr lang="en-US" sz="1800" dirty="0" smtClean="0"/>
              <a:t>4) Randomly in the available nodes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371600" y="16095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Source Choice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638800" y="16095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Target Choice</a:t>
            </a:r>
            <a:endParaRPr lang="en-US" b="1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4648200" y="1416050"/>
            <a:ext cx="0" cy="481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8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intervals can be long…</a:t>
            </a:r>
          </a:p>
          <a:p>
            <a:pPr lvl="1"/>
            <a:r>
              <a:rPr lang="en-US" dirty="0" smtClean="0"/>
              <a:t>If a disk has a probability of failure is three years</a:t>
            </a:r>
          </a:p>
          <a:p>
            <a:pPr lvl="1"/>
            <a:r>
              <a:rPr lang="en-US" dirty="0" smtClean="0"/>
              <a:t>A disk fail every 630s for clusters ~150k disks</a:t>
            </a:r>
          </a:p>
          <a:p>
            <a:endParaRPr lang="en-US" dirty="0"/>
          </a:p>
          <a:p>
            <a:r>
              <a:rPr lang="en-US" dirty="0" smtClean="0"/>
              <a:t>A Byzantine Failure could trigger a big amount of replications at the same time…</a:t>
            </a:r>
          </a:p>
          <a:p>
            <a:pPr lvl="1"/>
            <a:r>
              <a:rPr lang="en-US" dirty="0" smtClean="0"/>
              <a:t>But the priorities can handle the urgent work first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…But </a:t>
            </a:r>
            <a:r>
              <a:rPr lang="en-US" dirty="0" smtClean="0"/>
              <a:t>it doesn’t </a:t>
            </a:r>
            <a:r>
              <a:rPr lang="en-US" dirty="0"/>
              <a:t>sound like a problem</a:t>
            </a:r>
          </a:p>
          <a:p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Background &amp; Motivation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Metrics definition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HDFS replication system </a:t>
            </a:r>
            <a:r>
              <a:rPr lang="en-US" dirty="0" smtClean="0"/>
              <a:t>description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Simulation Approach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Future 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Approach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4916487" cy="1454888"/>
          </a:xfrm>
        </p:spPr>
        <p:txBody>
          <a:bodyPr>
            <a:normAutofit/>
          </a:bodyPr>
          <a:lstStyle/>
          <a:p>
            <a:r>
              <a:rPr lang="en-US" dirty="0" smtClean="0"/>
              <a:t>Why Simulation?</a:t>
            </a:r>
            <a:endParaRPr lang="en-US" dirty="0"/>
          </a:p>
          <a:p>
            <a:r>
              <a:rPr lang="en-US" dirty="0" smtClean="0"/>
              <a:t>Simulation Design for HDFS</a:t>
            </a:r>
          </a:p>
          <a:p>
            <a:r>
              <a:rPr lang="en-US" dirty="0" smtClean="0"/>
              <a:t>Simulator Details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0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overcome the limitations of the analytical </a:t>
            </a:r>
            <a:r>
              <a:rPr lang="en-US" sz="2400" dirty="0" smtClean="0"/>
              <a:t>model</a:t>
            </a:r>
          </a:p>
          <a:p>
            <a:endParaRPr lang="en-US" sz="2400" dirty="0" smtClean="0"/>
          </a:p>
          <a:p>
            <a:r>
              <a:rPr lang="en-US" sz="2400" dirty="0" smtClean="0"/>
              <a:t>To evaluate the effect of the deployment platform and workload characteristics on data availability.</a:t>
            </a:r>
          </a:p>
          <a:p>
            <a:endParaRPr lang="en-US" sz="2400" dirty="0"/>
          </a:p>
          <a:p>
            <a:r>
              <a:rPr lang="en-US" sz="2400" dirty="0" smtClean="0"/>
              <a:t>Try to look at the system from a bigger scale while isolating some parts to concentrate on particular mechanism(s) only; e.g. replication.</a:t>
            </a:r>
          </a:p>
          <a:p>
            <a:pPr lvl="1"/>
            <a:r>
              <a:rPr lang="en-US" sz="2000" dirty="0" smtClean="0"/>
              <a:t>Our simulation aims to focus only in the replication part. To keep it simple, the simulator only comprises the replication code of HDFS.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/>
              <a:t>Why Simulation?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Approach for HDFS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26098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0" y="1295400"/>
            <a:ext cx="563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simulation is capable of;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Creating </a:t>
            </a:r>
            <a:r>
              <a:rPr lang="en-US" dirty="0" err="1" smtClean="0"/>
              <a:t>namenode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Creating </a:t>
            </a:r>
            <a:r>
              <a:rPr lang="en-US" dirty="0" err="1" smtClean="0"/>
              <a:t>datanodes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Distributing file blocks to </a:t>
            </a:r>
            <a:r>
              <a:rPr lang="en-US" dirty="0" err="1" smtClean="0"/>
              <a:t>datanodes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Simulating a node failure/repair process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sz="1000" dirty="0" err="1"/>
              <a:t>Namenode</a:t>
            </a:r>
            <a:r>
              <a:rPr lang="en-US" sz="1000" dirty="0"/>
              <a:t> Created.</a:t>
            </a:r>
          </a:p>
          <a:p>
            <a:r>
              <a:rPr lang="en-US" sz="1000" dirty="0"/>
              <a:t>15 </a:t>
            </a:r>
            <a:r>
              <a:rPr lang="en-US" sz="1000" dirty="0" err="1"/>
              <a:t>Datanodes</a:t>
            </a:r>
            <a:r>
              <a:rPr lang="en-US" sz="1000" dirty="0"/>
              <a:t> Created.</a:t>
            </a:r>
          </a:p>
          <a:p>
            <a:r>
              <a:rPr lang="en-US" sz="1000" dirty="0"/>
              <a:t>1000 Blocks distributed</a:t>
            </a:r>
          </a:p>
          <a:p>
            <a:r>
              <a:rPr lang="en-US" sz="1000" dirty="0"/>
              <a:t>[02/12/2011 07:52:58.729] </a:t>
            </a:r>
            <a:r>
              <a:rPr lang="en-US" sz="1000" dirty="0" err="1"/>
              <a:t>Namenode</a:t>
            </a:r>
            <a:r>
              <a:rPr lang="en-US" sz="1000" dirty="0"/>
              <a:t> heartbeat monitor created</a:t>
            </a:r>
          </a:p>
          <a:p>
            <a:endParaRPr lang="en-US" sz="1000" dirty="0"/>
          </a:p>
          <a:p>
            <a:r>
              <a:rPr lang="en-US" sz="1000" dirty="0"/>
              <a:t>[02/12/2011 07:52:58.729] Started </a:t>
            </a:r>
            <a:r>
              <a:rPr lang="en-US" sz="1000" dirty="0" err="1"/>
              <a:t>NodeKiller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[02/12/2011 07:53:00.953] </a:t>
            </a:r>
            <a:r>
              <a:rPr lang="en-US" sz="1000" dirty="0" err="1"/>
              <a:t>Namenode</a:t>
            </a:r>
            <a:r>
              <a:rPr lang="en-US" sz="1000" dirty="0"/>
              <a:t> has detected a failure in </a:t>
            </a:r>
            <a:r>
              <a:rPr lang="en-US" sz="1000" dirty="0" err="1"/>
              <a:t>Datanode</a:t>
            </a:r>
            <a:r>
              <a:rPr lang="en-US" sz="1000" dirty="0"/>
              <a:t> #12</a:t>
            </a:r>
          </a:p>
          <a:p>
            <a:endParaRPr lang="en-US" sz="1000" dirty="0"/>
          </a:p>
          <a:p>
            <a:r>
              <a:rPr lang="en-US" sz="1000" dirty="0"/>
              <a:t>[02/12/2011 07:53:00.953] </a:t>
            </a:r>
            <a:r>
              <a:rPr lang="en-US" sz="1000" dirty="0" err="1"/>
              <a:t>Namenode</a:t>
            </a:r>
            <a:r>
              <a:rPr lang="en-US" sz="1000" dirty="0"/>
              <a:t> has scheduled to repair block #2</a:t>
            </a:r>
          </a:p>
          <a:p>
            <a:endParaRPr lang="en-US" sz="1000" dirty="0"/>
          </a:p>
          <a:p>
            <a:r>
              <a:rPr lang="en-US" sz="1000" dirty="0"/>
              <a:t>[02/12/2011 07:53:00.953] </a:t>
            </a:r>
            <a:r>
              <a:rPr lang="en-US" sz="1000" dirty="0" err="1"/>
              <a:t>Namenode</a:t>
            </a:r>
            <a:r>
              <a:rPr lang="en-US" sz="1000" dirty="0"/>
              <a:t> has scheduled to repair block #</a:t>
            </a:r>
            <a:r>
              <a:rPr lang="en-US" sz="1000" dirty="0" smtClean="0"/>
              <a:t>5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/>
              <a:t>[02/12/2011 07:53:01.025] </a:t>
            </a:r>
            <a:r>
              <a:rPr lang="en-US" sz="1000" dirty="0" err="1"/>
              <a:t>Namenode</a:t>
            </a:r>
            <a:r>
              <a:rPr lang="en-US" sz="1000" dirty="0"/>
              <a:t> has scheduled to repair block #998</a:t>
            </a:r>
          </a:p>
          <a:p>
            <a:endParaRPr lang="en-US" sz="1000" dirty="0"/>
          </a:p>
          <a:p>
            <a:r>
              <a:rPr lang="en-US" sz="1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9899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62407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SimFileGenerator.java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Generates a file, </a:t>
            </a:r>
            <a:r>
              <a:rPr lang="en-US" dirty="0" err="1" smtClean="0"/>
              <a:t>config.txt</a:t>
            </a:r>
            <a:r>
              <a:rPr lang="en-US" dirty="0" smtClean="0"/>
              <a:t> with parameters:</a:t>
            </a:r>
            <a:endParaRPr lang="en-US" dirty="0"/>
          </a:p>
          <a:p>
            <a:pPr lvl="1"/>
            <a:r>
              <a:rPr lang="en-US" dirty="0"/>
              <a:t>file=</a:t>
            </a:r>
            <a:r>
              <a:rPr lang="en-US" dirty="0" err="1"/>
              <a:t>config.txt</a:t>
            </a:r>
            <a:r>
              <a:rPr lang="en-US" dirty="0"/>
              <a:t> replica=5 </a:t>
            </a:r>
            <a:r>
              <a:rPr lang="en-US" dirty="0" err="1"/>
              <a:t>bw</a:t>
            </a:r>
            <a:r>
              <a:rPr lang="en-US" dirty="0"/>
              <a:t>=1024 block=64 heartbeat=1000 timeout=3 MTTF=3000 </a:t>
            </a:r>
            <a:r>
              <a:rPr lang="en-US" dirty="0" err="1"/>
              <a:t>distr</a:t>
            </a:r>
            <a:r>
              <a:rPr lang="en-US" dirty="0"/>
              <a:t>=1 nodes=15 </a:t>
            </a:r>
            <a:r>
              <a:rPr lang="en-US" dirty="0" err="1"/>
              <a:t>failPercent</a:t>
            </a:r>
            <a:r>
              <a:rPr lang="en-US" dirty="0"/>
              <a:t>=20 </a:t>
            </a:r>
            <a:r>
              <a:rPr lang="en-US" dirty="0" err="1"/>
              <a:t>nBlocks</a:t>
            </a:r>
            <a:r>
              <a:rPr lang="en-US" dirty="0"/>
              <a:t>=</a:t>
            </a:r>
            <a:r>
              <a:rPr lang="en-US" dirty="0" smtClean="0"/>
              <a:t>1000</a:t>
            </a:r>
          </a:p>
          <a:p>
            <a:pPr lvl="1"/>
            <a:endParaRPr lang="en-US" dirty="0"/>
          </a:p>
          <a:p>
            <a:r>
              <a:rPr lang="en-US" dirty="0" smtClean="0"/>
              <a:t>Poisson distribution, with expected failures as parameter</a:t>
            </a:r>
          </a:p>
          <a:p>
            <a:r>
              <a:rPr lang="en-US" dirty="0" smtClean="0"/>
              <a:t>Exponential distribution for failure arrivals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181599"/>
            <a:ext cx="2514600" cy="10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99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2400"/>
            <a:ext cx="6181255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2895600" cy="1752600"/>
          </a:xfrm>
        </p:spPr>
        <p:txBody>
          <a:bodyPr/>
          <a:lstStyle/>
          <a:p>
            <a:r>
              <a:rPr lang="en-US" dirty="0" smtClean="0"/>
              <a:t>Simulator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0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2133600"/>
            <a:ext cx="7467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Conclusions and Future Work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237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393192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The HDFS simulator we developed represents an accurate tradeoff between simplification and the actual behavior of HDFS</a:t>
            </a:r>
          </a:p>
          <a:p>
            <a:r>
              <a:rPr lang="en-US" sz="2800" dirty="0" smtClean="0"/>
              <a:t>We have achieved a great knowledge of the internal replication mechanisms in HDFS, which are not at all trivial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reliminary </a:t>
            </a:r>
            <a:r>
              <a:rPr lang="en-US" sz="2800" dirty="0"/>
              <a:t>results (still need </a:t>
            </a:r>
            <a:r>
              <a:rPr lang="en-US" sz="2800" dirty="0" err="1" smtClean="0"/>
              <a:t>curation</a:t>
            </a:r>
            <a:r>
              <a:rPr lang="en-US" sz="2800" dirty="0" smtClean="0"/>
              <a:t>) show that durability in HDFS remains constant with great numbers: ~0.99</a:t>
            </a:r>
          </a:p>
          <a:p>
            <a:r>
              <a:rPr lang="en-US" sz="2800" dirty="0" smtClean="0"/>
              <a:t>On the other hand, MTTR is very dependent on the frequency of failures in the system, and can scale up dramatically</a:t>
            </a:r>
            <a:endParaRPr lang="en-US" sz="2800" dirty="0"/>
          </a:p>
          <a:p>
            <a:pPr lvl="1"/>
            <a:r>
              <a:rPr lang="en-US" sz="2400" dirty="0"/>
              <a:t>However, we expect to fix some minor bugs </a:t>
            </a:r>
            <a:r>
              <a:rPr lang="en-US" sz="2400" dirty="0" smtClean="0"/>
              <a:t>remaining to return more accurate results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Finishing the measure taking process</a:t>
            </a:r>
          </a:p>
          <a:p>
            <a:pPr lvl="1"/>
            <a:r>
              <a:rPr lang="en-US" sz="2800" dirty="0" smtClean="0"/>
              <a:t>We need to curate the results in every trace</a:t>
            </a:r>
          </a:p>
          <a:p>
            <a:r>
              <a:rPr lang="en-US" sz="3200" dirty="0" smtClean="0"/>
              <a:t>Keep extending the simulator to have even more similarity with HDFS</a:t>
            </a:r>
          </a:p>
          <a:p>
            <a:pPr lvl="1"/>
            <a:r>
              <a:rPr lang="en-US" sz="2800" dirty="0" smtClean="0"/>
              <a:t>e.g. Supporting </a:t>
            </a:r>
            <a:r>
              <a:rPr lang="en-US" sz="2800" dirty="0"/>
              <a:t>load balancing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[1]	J. Dean and S. </a:t>
            </a:r>
            <a:r>
              <a:rPr lang="en-US" sz="2000" dirty="0" err="1"/>
              <a:t>Ghemawat</a:t>
            </a:r>
            <a:r>
              <a:rPr lang="en-US" sz="2000" dirty="0"/>
              <a:t>, "</a:t>
            </a:r>
            <a:r>
              <a:rPr lang="en-US" sz="2000" dirty="0" err="1"/>
              <a:t>MapReduce</a:t>
            </a:r>
            <a:r>
              <a:rPr lang="en-US" sz="2000" dirty="0"/>
              <a:t>: Simplified Data Processing on Large Clusters," Communications of the ACM - 50th anniversary issue: 1958-2008, vol. 51, no. 1, 2008.</a:t>
            </a:r>
          </a:p>
          <a:p>
            <a:r>
              <a:rPr lang="en-US" sz="2000" dirty="0"/>
              <a:t>[2]	S. </a:t>
            </a:r>
            <a:r>
              <a:rPr lang="en-US" sz="2000" dirty="0" err="1"/>
              <a:t>Ghemawat</a:t>
            </a:r>
            <a:r>
              <a:rPr lang="en-US" sz="2000" dirty="0"/>
              <a:t>, H. </a:t>
            </a:r>
            <a:r>
              <a:rPr lang="en-US" sz="2000" dirty="0" err="1"/>
              <a:t>Gobioff</a:t>
            </a:r>
            <a:r>
              <a:rPr lang="en-US" sz="2000" dirty="0"/>
              <a:t>, and S.-T. Leung., "The Google File System," in Proc. of ACM Symposium on Operating System Principles, SOSP, 2003.</a:t>
            </a:r>
          </a:p>
          <a:p>
            <a:r>
              <a:rPr lang="en-US" sz="2000" dirty="0"/>
              <a:t>[3]	</a:t>
            </a:r>
            <a:r>
              <a:rPr lang="en-US" sz="2000" dirty="0" err="1"/>
              <a:t>Hadoop</a:t>
            </a:r>
            <a:r>
              <a:rPr lang="en-US" sz="2000" dirty="0"/>
              <a:t> Distribute </a:t>
            </a:r>
            <a:r>
              <a:rPr lang="en-US" sz="2000" dirty="0" err="1"/>
              <a:t>Filesystem</a:t>
            </a:r>
            <a:r>
              <a:rPr lang="en-US" sz="2000" dirty="0"/>
              <a:t> Website. [Online]. http://hadoop.apache.org/</a:t>
            </a:r>
            <a:r>
              <a:rPr lang="en-US" sz="2000" dirty="0" err="1"/>
              <a:t>hdfs</a:t>
            </a:r>
            <a:r>
              <a:rPr lang="en-US" sz="2000" dirty="0" smtClean="0"/>
              <a:t>/</a:t>
            </a:r>
            <a:endParaRPr lang="en-US" sz="2000" dirty="0"/>
          </a:p>
          <a:p>
            <a:r>
              <a:rPr lang="en-US" sz="2000" dirty="0"/>
              <a:t>[4]	</a:t>
            </a:r>
            <a:r>
              <a:rPr lang="en-US" sz="2000" dirty="0" err="1"/>
              <a:t>Kosmos</a:t>
            </a:r>
            <a:r>
              <a:rPr lang="en-US" sz="2000" dirty="0"/>
              <a:t> Distributed </a:t>
            </a:r>
            <a:r>
              <a:rPr lang="en-US" sz="2000" dirty="0" err="1"/>
              <a:t>Filesystem</a:t>
            </a:r>
            <a:r>
              <a:rPr lang="en-US" sz="2000" dirty="0"/>
              <a:t> (</a:t>
            </a:r>
            <a:r>
              <a:rPr lang="en-US" sz="2000" dirty="0" err="1"/>
              <a:t>CloudStore</a:t>
            </a:r>
            <a:r>
              <a:rPr lang="en-US" sz="2000" dirty="0"/>
              <a:t>) website. [Online]. http://code.google.com/p/</a:t>
            </a:r>
            <a:r>
              <a:rPr lang="en-US" sz="2000" dirty="0" err="1"/>
              <a:t>kosmosfs</a:t>
            </a:r>
            <a:r>
              <a:rPr lang="en-US" sz="2000" dirty="0" smtClean="0"/>
              <a:t>/</a:t>
            </a:r>
            <a:endParaRPr lang="en-US" sz="2000" dirty="0"/>
          </a:p>
          <a:p>
            <a:r>
              <a:rPr lang="en-US" sz="2000" dirty="0"/>
              <a:t>[5]	I. </a:t>
            </a:r>
            <a:r>
              <a:rPr lang="en-US" sz="2000" dirty="0" err="1"/>
              <a:t>Raicu</a:t>
            </a:r>
            <a:r>
              <a:rPr lang="en-US" sz="2000" dirty="0"/>
              <a:t>, I. Foster, P. Beckman, "Making a Case for Distributed File Systems at </a:t>
            </a:r>
            <a:r>
              <a:rPr lang="en-US" sz="2000" dirty="0" err="1"/>
              <a:t>Exascale</a:t>
            </a:r>
            <a:r>
              <a:rPr lang="en-US" sz="2000" dirty="0"/>
              <a:t>," in Proc. of ACM Workshop on Large-scale System and Application Performance (LSAP), 2011.</a:t>
            </a:r>
          </a:p>
          <a:p>
            <a:r>
              <a:rPr lang="en-US" sz="2000" dirty="0"/>
              <a:t>[6]	</a:t>
            </a:r>
            <a:r>
              <a:rPr lang="en-US" sz="2000" dirty="0" err="1"/>
              <a:t>Kaushik</a:t>
            </a:r>
            <a:r>
              <a:rPr lang="en-US" sz="2000" dirty="0"/>
              <a:t>, R.T.; </a:t>
            </a:r>
            <a:r>
              <a:rPr lang="en-US" sz="2000" dirty="0" err="1"/>
              <a:t>Bhandarkar</a:t>
            </a:r>
            <a:r>
              <a:rPr lang="en-US" sz="2000" dirty="0"/>
              <a:t>, M.; </a:t>
            </a:r>
            <a:r>
              <a:rPr lang="en-US" sz="2000" dirty="0" err="1"/>
              <a:t>Nahrstedt</a:t>
            </a:r>
            <a:r>
              <a:rPr lang="en-US" sz="2000" dirty="0"/>
              <a:t>, K., "Evaluation and Analysis of </a:t>
            </a:r>
            <a:r>
              <a:rPr lang="en-US" sz="2000" dirty="0" err="1"/>
              <a:t>GreenHDFS</a:t>
            </a:r>
            <a:r>
              <a:rPr lang="en-US" sz="2000" dirty="0"/>
              <a:t>: A Self-Adaptive, Energy-Conserving Variant of the </a:t>
            </a:r>
            <a:r>
              <a:rPr lang="en-US" sz="2000" dirty="0" err="1"/>
              <a:t>Hadoop</a:t>
            </a:r>
            <a:r>
              <a:rPr lang="en-US" sz="2000" dirty="0"/>
              <a:t> Distributed File System," in Proc. of Second International Conference on Cloud Computing Technology and Science (</a:t>
            </a:r>
            <a:r>
              <a:rPr lang="en-US" sz="2000" dirty="0" err="1"/>
              <a:t>CloudCom</a:t>
            </a:r>
            <a:r>
              <a:rPr lang="en-US" sz="2000" dirty="0"/>
              <a:t>), 2010.</a:t>
            </a:r>
          </a:p>
          <a:p>
            <a:r>
              <a:rPr lang="en-US" sz="2000" dirty="0"/>
              <a:t>[7]	H. Lin, X. Ma, J. Archuleta, W. </a:t>
            </a:r>
            <a:r>
              <a:rPr lang="en-US" sz="2000" dirty="0" err="1"/>
              <a:t>Feng</a:t>
            </a:r>
            <a:r>
              <a:rPr lang="en-US" sz="2000" dirty="0"/>
              <a:t>, M. Gardner, Z. Zhang, "MOON: </a:t>
            </a:r>
            <a:r>
              <a:rPr lang="en-US" sz="2000" dirty="0" err="1"/>
              <a:t>MapReduce</a:t>
            </a:r>
            <a:r>
              <a:rPr lang="en-US" sz="2000" dirty="0"/>
              <a:t> On </a:t>
            </a:r>
            <a:r>
              <a:rPr lang="en-US" sz="2000" dirty="0" smtClean="0"/>
              <a:t>Opportunistic </a:t>
            </a:r>
            <a:r>
              <a:rPr lang="en-US" sz="2000" dirty="0" err="1"/>
              <a:t>eNvironments</a:t>
            </a:r>
            <a:r>
              <a:rPr lang="en-US" sz="2000" dirty="0"/>
              <a:t>," in Proc. of the 19th ACM International Symposium on High Performance Distributed Computing (HPDC), 2010.</a:t>
            </a:r>
          </a:p>
          <a:p>
            <a:r>
              <a:rPr lang="en-US" sz="2000" dirty="0"/>
              <a:t>[8]	</a:t>
            </a:r>
            <a:r>
              <a:rPr lang="en-US" sz="2000" dirty="0" err="1"/>
              <a:t>Guanying</a:t>
            </a:r>
            <a:r>
              <a:rPr lang="en-US" sz="2000" dirty="0"/>
              <a:t> Wang, Ali R. Butt, </a:t>
            </a:r>
            <a:r>
              <a:rPr lang="en-US" sz="2000" dirty="0" err="1"/>
              <a:t>Prashant</a:t>
            </a:r>
            <a:r>
              <a:rPr lang="en-US" sz="2000" dirty="0"/>
              <a:t> </a:t>
            </a:r>
            <a:r>
              <a:rPr lang="en-US" sz="2000" dirty="0" err="1"/>
              <a:t>Pandey</a:t>
            </a:r>
            <a:r>
              <a:rPr lang="en-US" sz="2000" dirty="0"/>
              <a:t>, and Karan Gupta, "A Simulation Approach to Evaluating Design Decisions in </a:t>
            </a:r>
            <a:r>
              <a:rPr lang="en-US" sz="2000" dirty="0" err="1"/>
              <a:t>MapReduce</a:t>
            </a:r>
            <a:r>
              <a:rPr lang="en-US" sz="2000" dirty="0"/>
              <a:t> Setups," in Proc. of the 17th Annual Meeting of the IEEE/ACM International Symposium on </a:t>
            </a:r>
            <a:r>
              <a:rPr lang="en-US" sz="2000" dirty="0" err="1"/>
              <a:t>Modelling</a:t>
            </a:r>
            <a:r>
              <a:rPr lang="en-US" sz="2000" dirty="0"/>
              <a:t>, Analysis and Simulation of Computer and Telecommunication Systems (MASCOTS), 2009.</a:t>
            </a:r>
          </a:p>
          <a:p>
            <a:r>
              <a:rPr lang="en-US" sz="2000" dirty="0"/>
              <a:t>[9]	H. Jin, X. Yang, X. -H. Sun and I. </a:t>
            </a:r>
            <a:r>
              <a:rPr lang="en-US" sz="2000" dirty="0" err="1"/>
              <a:t>Raicu</a:t>
            </a:r>
            <a:r>
              <a:rPr lang="en-US" sz="2000" dirty="0"/>
              <a:t>, "An Empirical Evaluation of </a:t>
            </a:r>
            <a:r>
              <a:rPr lang="en-US" sz="2000" dirty="0" err="1"/>
              <a:t>MapReduce</a:t>
            </a:r>
            <a:r>
              <a:rPr lang="en-US" sz="2000" dirty="0"/>
              <a:t> under Interruptions," in Cloud Computing and its Applications (CCA) , 2011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Just a few references…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9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0" y="2514600"/>
            <a:ext cx="2286000" cy="3035491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15000" dirty="0" smtClean="0"/>
              <a:t>?</a:t>
            </a:r>
            <a:endParaRPr lang="en-US" sz="1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0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Motivation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Di-DFS</a:t>
            </a:r>
          </a:p>
          <a:p>
            <a:r>
              <a:rPr lang="en-US" dirty="0" smtClean="0"/>
              <a:t>Reliability of DFS</a:t>
            </a:r>
          </a:p>
          <a:p>
            <a:r>
              <a:rPr lang="en-US" dirty="0" smtClean="0"/>
              <a:t>GFS &amp; HDFS</a:t>
            </a:r>
          </a:p>
          <a:p>
            <a:r>
              <a:rPr lang="en-US" dirty="0" err="1" smtClean="0"/>
              <a:t>TriftStore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6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irat\Documents\CHICAGO\IIT\COURSES\CS595_DATA_INTENSIVE_COMPUTING\PROJECT\HELPFUL_SOURCES\DOCS_FOR_PRESENTATION\hdfsdatanod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51" y="4267200"/>
            <a:ext cx="4066749" cy="24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DFS and what do they do?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hierarchical file system that assists in organizing shared folders on multiple </a:t>
            </a:r>
            <a:r>
              <a:rPr lang="en-US" dirty="0" smtClean="0"/>
              <a:t>computers</a:t>
            </a:r>
          </a:p>
          <a:p>
            <a:pPr lvl="1"/>
            <a:r>
              <a:rPr lang="en-US" dirty="0" smtClean="0"/>
              <a:t>Support data intensive computing frameworks</a:t>
            </a:r>
          </a:p>
          <a:p>
            <a:r>
              <a:rPr lang="en-US" dirty="0" smtClean="0"/>
              <a:t>How do they work?</a:t>
            </a:r>
          </a:p>
          <a:p>
            <a:pPr lvl="1"/>
            <a:r>
              <a:rPr lang="en-US" dirty="0" smtClean="0"/>
              <a:t>Breaks down data into chunks/blocks</a:t>
            </a:r>
          </a:p>
          <a:p>
            <a:pPr lvl="1"/>
            <a:r>
              <a:rPr lang="en-US" dirty="0" smtClean="0"/>
              <a:t>Distribute related chunks/blocks onto each node</a:t>
            </a:r>
          </a:p>
          <a:p>
            <a:r>
              <a:rPr lang="en-US" dirty="0" smtClean="0"/>
              <a:t>How do they handle failures?</a:t>
            </a:r>
          </a:p>
          <a:p>
            <a:pPr lvl="1"/>
            <a:r>
              <a:rPr lang="en-US" dirty="0" smtClean="0"/>
              <a:t>Replication based data placement</a:t>
            </a:r>
          </a:p>
          <a:p>
            <a:r>
              <a:rPr lang="en-US" dirty="0" smtClean="0"/>
              <a:t>Popular DFS Systems?</a:t>
            </a:r>
          </a:p>
          <a:p>
            <a:pPr lvl="1"/>
            <a:r>
              <a:rPr lang="en-US" dirty="0" smtClean="0"/>
              <a:t>GFS (Google File System)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(HDFS)</a:t>
            </a:r>
          </a:p>
          <a:p>
            <a:pPr lvl="1"/>
            <a:r>
              <a:rPr lang="en-US" dirty="0" err="1" smtClean="0"/>
              <a:t>CloudStore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Di-DFS 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/>
              <a:t>Data Intensive Distributed File </a:t>
            </a:r>
            <a:r>
              <a:rPr lang="en-US" sz="2200" dirty="0" smtClean="0"/>
              <a:t>Systems)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affects reliability?</a:t>
            </a:r>
          </a:p>
          <a:p>
            <a:pPr lvl="1"/>
            <a:r>
              <a:rPr lang="en-US" sz="2000" dirty="0" smtClean="0"/>
              <a:t>Software, network, operational, environmental failures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Reliability factors affect DFS performance</a:t>
            </a:r>
          </a:p>
          <a:p>
            <a:pPr lvl="1"/>
            <a:r>
              <a:rPr lang="en-US" dirty="0"/>
              <a:t>Replication </a:t>
            </a:r>
            <a:r>
              <a:rPr lang="en-US" dirty="0" smtClean="0"/>
              <a:t>Degree</a:t>
            </a:r>
          </a:p>
          <a:p>
            <a:pPr lvl="1"/>
            <a:r>
              <a:rPr lang="en-US" dirty="0"/>
              <a:t>Heart beat poll </a:t>
            </a:r>
            <a:r>
              <a:rPr lang="en-US" dirty="0" smtClean="0"/>
              <a:t>interval</a:t>
            </a:r>
          </a:p>
          <a:p>
            <a:pPr lvl="1"/>
            <a:r>
              <a:rPr lang="en-US" dirty="0"/>
              <a:t>Network </a:t>
            </a:r>
            <a:r>
              <a:rPr lang="en-US" dirty="0" smtClean="0"/>
              <a:t>bandwidth</a:t>
            </a:r>
          </a:p>
          <a:p>
            <a:pPr lvl="1"/>
            <a:r>
              <a:rPr lang="en-US" dirty="0"/>
              <a:t>Block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Reliability of </a:t>
            </a:r>
            <a:r>
              <a:rPr lang="en-US" dirty="0" smtClean="0"/>
              <a:t>DFS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7412"/>
            <a:ext cx="7693025" cy="251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GFS – Google File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47664"/>
              </p:ext>
            </p:extLst>
          </p:nvPr>
        </p:nvGraphicFramePr>
        <p:xfrm>
          <a:off x="-4953000" y="15240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8080"/>
              </p:ext>
            </p:extLst>
          </p:nvPr>
        </p:nvGraphicFramePr>
        <p:xfrm>
          <a:off x="457200" y="1219200"/>
          <a:ext cx="8232780" cy="2405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5035"/>
                <a:gridCol w="43777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Architecture</a:t>
                      </a:r>
                    </a:p>
                    <a:p>
                      <a:pPr lvl="1"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Files are divided into chunks</a:t>
                      </a:r>
                    </a:p>
                    <a:p>
                      <a:pPr lvl="1"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Fixed-size chunks (64MB)</a:t>
                      </a:r>
                    </a:p>
                    <a:p>
                      <a:pPr lvl="1"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Replicated over </a:t>
                      </a:r>
                      <a:r>
                        <a:rPr lang="en-US" sz="1600" dirty="0" err="1" smtClean="0"/>
                        <a:t>chunkservers</a:t>
                      </a:r>
                      <a:r>
                        <a:rPr lang="en-US" sz="1600" dirty="0" smtClean="0"/>
                        <a:t>, called replicas</a:t>
                      </a:r>
                    </a:p>
                    <a:p>
                      <a:pPr lvl="1"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Unique 64-bit chunk handles</a:t>
                      </a:r>
                    </a:p>
                    <a:p>
                      <a:pPr lvl="1">
                        <a:lnSpc>
                          <a:spcPct val="90000"/>
                        </a:lnSpc>
                      </a:pPr>
                      <a:r>
                        <a:rPr lang="en-US" sz="1600" dirty="0" smtClean="0"/>
                        <a:t>Chunks as Linux files</a:t>
                      </a:r>
                    </a:p>
                    <a:p>
                      <a:pPr lvl="1">
                        <a:lnSpc>
                          <a:spcPct val="90000"/>
                        </a:lnSpc>
                      </a:pPr>
                      <a:endParaRPr lang="en-US" sz="1600" dirty="0" smtClean="0"/>
                    </a:p>
                    <a:p>
                      <a:pPr marL="0" lvl="1" indent="0">
                        <a:lnSpc>
                          <a:spcPct val="90000"/>
                        </a:lnSpc>
                      </a:pPr>
                      <a:r>
                        <a:rPr lang="en-US" sz="2000" dirty="0" smtClean="0"/>
                        <a:t>Single master</a:t>
                      </a:r>
                    </a:p>
                    <a:p>
                      <a:pPr lvl="1">
                        <a:lnSpc>
                          <a:spcPct val="9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Multiple </a:t>
                      </a:r>
                      <a:r>
                        <a:rPr lang="en-US" sz="2000" dirty="0" err="1" smtClean="0"/>
                        <a:t>chunkservers</a:t>
                      </a:r>
                      <a:endParaRPr lang="en-US" sz="2000" dirty="0" smtClean="0"/>
                    </a:p>
                    <a:p>
                      <a:pPr lvl="1"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Grouped into Racks</a:t>
                      </a:r>
                    </a:p>
                    <a:p>
                      <a:pPr lvl="1"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Connected through switches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endParaRPr lang="en-US" sz="200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Multiple clients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endParaRPr lang="en-US" sz="240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Master/</a:t>
                      </a:r>
                      <a:r>
                        <a:rPr lang="en-US" sz="2000" dirty="0" err="1" smtClean="0"/>
                        <a:t>chunkserver</a:t>
                      </a:r>
                      <a:r>
                        <a:rPr lang="en-US" sz="2000" dirty="0" smtClean="0"/>
                        <a:t> coordination</a:t>
                      </a:r>
                    </a:p>
                    <a:p>
                      <a:pPr lvl="1">
                        <a:lnSpc>
                          <a:spcPct val="80000"/>
                        </a:lnSpc>
                      </a:pPr>
                      <a:r>
                        <a:rPr lang="en-US" sz="1600" dirty="0" err="1" smtClean="0"/>
                        <a:t>HeartBeat</a:t>
                      </a:r>
                      <a:r>
                        <a:rPr lang="en-US" sz="1600" dirty="0" smtClean="0"/>
                        <a:t> messages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676400" y="38100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3427412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Contacts GFS Master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4191000" y="3673633"/>
            <a:ext cx="838200" cy="822167"/>
          </a:xfrm>
          <a:prstGeom prst="curvedConnector3">
            <a:avLst>
              <a:gd name="adj1" fmla="val 4669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19500" y="3124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Look up the file namespace &amp; find chunk locations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600200" y="39624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49387" y="4249579"/>
            <a:ext cx="2130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Receive Chunk Locations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371600" y="3962400"/>
            <a:ext cx="2133600" cy="1143000"/>
            <a:chOff x="1371600" y="3962400"/>
            <a:chExt cx="2133600" cy="1143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962400"/>
              <a:ext cx="0" cy="1143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71600" y="5105400"/>
              <a:ext cx="2133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-10853" y="4495800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Obtain Data</a:t>
            </a:r>
            <a:endParaRPr lang="en-US" sz="1000" b="1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90600" y="3962400"/>
            <a:ext cx="2438400" cy="1295400"/>
            <a:chOff x="990600" y="3962400"/>
            <a:chExt cx="2438400" cy="129540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990600" y="5257800"/>
              <a:ext cx="24384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990600" y="3962400"/>
              <a:ext cx="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449387" y="4742021"/>
            <a:ext cx="2130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Pickup a chunk server</a:t>
            </a:r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9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irat\Documents\CHICAGO\IIT\COURSES\CS595_DATA_INTENSIVE_COMPUTING\PROJECT\HELPFUL_SOURCES\DOCS_FOR_PRESENTATION\hdfsarchitectur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4"/>
          <a:stretch/>
        </p:blipFill>
        <p:spPr bwMode="auto">
          <a:xfrm>
            <a:off x="609600" y="1060934"/>
            <a:ext cx="8096250" cy="488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/>
              <a:t>HDFS – </a:t>
            </a:r>
            <a:r>
              <a:rPr lang="en-US" dirty="0" err="1"/>
              <a:t>Hadoop</a:t>
            </a:r>
            <a:r>
              <a:rPr lang="en-US" dirty="0"/>
              <a:t> File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44524"/>
            <a:ext cx="5181600" cy="46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ThriftStore, a storage architecture that </a:t>
            </a:r>
            <a:r>
              <a:rPr lang="en-US" sz="2000" dirty="0" smtClean="0"/>
              <a:t>integrates volatile storage, from which applications read data, and durable storage, which is responsible for replication in case of a lost in volatile storage.</a:t>
            </a:r>
          </a:p>
          <a:p>
            <a:endParaRPr lang="en-US" sz="2000" dirty="0"/>
          </a:p>
          <a:p>
            <a:r>
              <a:rPr lang="en-US" sz="2000" dirty="0"/>
              <a:t>Similarities with HDFS?</a:t>
            </a:r>
          </a:p>
          <a:p>
            <a:pPr lvl="1"/>
            <a:r>
              <a:rPr lang="en-US" sz="1600" dirty="0"/>
              <a:t>Central metadata management</a:t>
            </a:r>
          </a:p>
          <a:p>
            <a:pPr lvl="1"/>
            <a:r>
              <a:rPr lang="en-US" sz="1600" dirty="0"/>
              <a:t>Replication based storage system</a:t>
            </a:r>
            <a:endParaRPr lang="en-US" sz="2000" dirty="0"/>
          </a:p>
          <a:p>
            <a:pPr marL="109728" indent="0">
              <a:buNone/>
            </a:pPr>
            <a:endParaRPr lang="en-US" sz="2000" dirty="0"/>
          </a:p>
          <a:p>
            <a:r>
              <a:rPr lang="en-US" sz="2000" dirty="0" smtClean="0"/>
              <a:t>Simulation Approach</a:t>
            </a:r>
            <a:endParaRPr lang="en-US" sz="1600" dirty="0" smtClean="0"/>
          </a:p>
          <a:p>
            <a:pPr lvl="1"/>
            <a:r>
              <a:rPr lang="en-US" sz="1600" dirty="0"/>
              <a:t>Simulates volatile and durable nodes</a:t>
            </a:r>
          </a:p>
          <a:p>
            <a:pPr lvl="1"/>
            <a:r>
              <a:rPr lang="en-US" sz="1600" dirty="0"/>
              <a:t>Monitors the state of objects </a:t>
            </a:r>
            <a:endParaRPr lang="en-US" sz="1600" dirty="0" smtClean="0"/>
          </a:p>
          <a:p>
            <a:pPr lvl="1"/>
            <a:r>
              <a:rPr lang="en-US" sz="1600" dirty="0" smtClean="0"/>
              <a:t>Monitors </a:t>
            </a:r>
            <a:r>
              <a:rPr lang="en-US" sz="1600" dirty="0"/>
              <a:t>the amount of </a:t>
            </a:r>
            <a:r>
              <a:rPr lang="en-US" sz="1600" dirty="0" smtClean="0"/>
              <a:t>traffic</a:t>
            </a:r>
            <a:endParaRPr lang="en-US" sz="1600" dirty="0"/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ThriftStore Replicated Storage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8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059712"/>
            <a:ext cx="8686800" cy="1531088"/>
          </a:xfrm>
        </p:spPr>
        <p:txBody>
          <a:bodyPr/>
          <a:lstStyle/>
          <a:p>
            <a:r>
              <a:rPr lang="en-US" dirty="0" smtClean="0"/>
              <a:t>Metrics Definition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Durability</a:t>
            </a:r>
          </a:p>
          <a:p>
            <a:r>
              <a:rPr lang="en-US" dirty="0"/>
              <a:t>Mean  Time  to  Repair </a:t>
            </a:r>
            <a:r>
              <a:rPr lang="en-US" dirty="0" smtClean="0"/>
              <a:t>Workload </a:t>
            </a:r>
            <a:r>
              <a:rPr lang="en-US" dirty="0"/>
              <a:t>&amp; Scale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8B65-14DE-4793-982B-3B2C9F29E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5629</TotalTime>
  <Words>3079</Words>
  <Application>Microsoft Macintosh PowerPoint</Application>
  <PresentationFormat>On-screen Show (4:3)</PresentationFormat>
  <Paragraphs>412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Reliability of Data-Intensive Distributed File Systems  </vt:lpstr>
      <vt:lpstr>Content</vt:lpstr>
      <vt:lpstr>Background &amp; Motivation</vt:lpstr>
      <vt:lpstr>Di-DFS  (Data Intensive Distributed File Systems)</vt:lpstr>
      <vt:lpstr>Reliability of DFS</vt:lpstr>
      <vt:lpstr>GFS – Google File System</vt:lpstr>
      <vt:lpstr>HDFS – Hadoop File System</vt:lpstr>
      <vt:lpstr>ThriftStore Replicated Storage System</vt:lpstr>
      <vt:lpstr>Metrics Definition</vt:lpstr>
      <vt:lpstr>Durability</vt:lpstr>
      <vt:lpstr>Mean  Time  to  Repair</vt:lpstr>
      <vt:lpstr>Workload &amp; Scale</vt:lpstr>
      <vt:lpstr>HDFS -  Replication System</vt:lpstr>
      <vt:lpstr>Heartbeats –  I’m here! What should I do now?</vt:lpstr>
      <vt:lpstr>Heartbeats – Who’s alive?</vt:lpstr>
      <vt:lpstr>Priorities</vt:lpstr>
      <vt:lpstr>Replication –  Let’s schedule some replications!</vt:lpstr>
      <vt:lpstr>Nodes choices for replication</vt:lpstr>
      <vt:lpstr>Possible Limitations</vt:lpstr>
      <vt:lpstr>Simulation Approach</vt:lpstr>
      <vt:lpstr>Why Simulation?</vt:lpstr>
      <vt:lpstr>Simulation Approach for HDFS</vt:lpstr>
      <vt:lpstr>Simulation parameters</vt:lpstr>
      <vt:lpstr>Simulator design</vt:lpstr>
      <vt:lpstr>Conclusions and Future Work </vt:lpstr>
      <vt:lpstr>Conclusions</vt:lpstr>
      <vt:lpstr>Future Work</vt:lpstr>
      <vt:lpstr>Just a few references…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Firat</dc:creator>
  <cp:lastModifiedBy>Pedro Álvarez-Tabío Togores</cp:lastModifiedBy>
  <cp:revision>462</cp:revision>
  <dcterms:created xsi:type="dcterms:W3CDTF">2011-11-26T21:13:47Z</dcterms:created>
  <dcterms:modified xsi:type="dcterms:W3CDTF">2011-12-06T07:24:48Z</dcterms:modified>
</cp:coreProperties>
</file>