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8" r:id="rId6"/>
    <p:sldId id="261" r:id="rId7"/>
    <p:sldId id="262" r:id="rId8"/>
    <p:sldId id="263" r:id="rId9"/>
    <p:sldId id="264" r:id="rId10"/>
    <p:sldId id="265" r:id="rId11"/>
    <p:sldId id="266" r:id="rId12"/>
    <p:sldId id="267" r:id="rId1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EDD49-F837-46EA-8325-AA8C2107E9D6}" v="136" dt="2020-01-31T04:26:35.274"/>
    <p1510:client id="{6235BE81-4BDC-421A-9299-72CCD0B5EDA7}" v="81" dt="2020-01-31T06:54:44.648"/>
    <p1510:client id="{D09937F3-2B9A-486E-BC5F-9A862DAF81DD}" v="775" dt="2020-01-30T15:02:59.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48"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49"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5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5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5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AAC8EE9-E890-486E-A6C8-2C1D5BED92FF}"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body"/>
          </p:nvPr>
        </p:nvSpPr>
        <p:spPr>
          <a:xfrm>
            <a:off x="680400" y="4690800"/>
            <a:ext cx="5437080" cy="4442040"/>
          </a:xfrm>
          <a:prstGeom prst="rect">
            <a:avLst/>
          </a:prstGeom>
        </p:spPr>
        <p:txBody>
          <a:bodyPr lIns="0" tIns="0" rIns="0" bIns="0">
            <a:noAutofit/>
          </a:bodyPr>
          <a:lstStyle/>
          <a:p>
            <a:endParaRPr lang="en-IN" sz="2000" b="0" strike="noStrike" spc="-1">
              <a:latin typeface="Arial"/>
            </a:endParaRPr>
          </a:p>
        </p:txBody>
      </p:sp>
      <p:sp>
        <p:nvSpPr>
          <p:cNvPr id="87" name="CustomShape 2"/>
          <p:cNvSpPr/>
          <p:nvPr/>
        </p:nvSpPr>
        <p:spPr>
          <a:xfrm>
            <a:off x="3849840" y="9378360"/>
            <a:ext cx="2945520" cy="49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6589B66-2315-42C4-A7F0-3FCBBDA83AFE}" type="slidenum">
              <a:rPr lang="en-IN" sz="1400" b="0" strike="noStrike" spc="-1">
                <a:solidFill>
                  <a:srgbClr val="000000"/>
                </a:solidFill>
                <a:latin typeface="Times New Roman"/>
                <a:ea typeface="+mn-ea"/>
              </a:rPr>
              <a:t>9</a:t>
            </a:fld>
            <a:endParaRPr lang="en-IN"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body"/>
          </p:nvPr>
        </p:nvSpPr>
        <p:spPr>
          <a:xfrm>
            <a:off x="680400" y="4690800"/>
            <a:ext cx="5437080" cy="4442040"/>
          </a:xfrm>
          <a:prstGeom prst="rect">
            <a:avLst/>
          </a:prstGeom>
        </p:spPr>
        <p:txBody>
          <a:bodyPr lIns="0" tIns="0" rIns="0" bIns="0">
            <a:noAutofit/>
          </a:bodyPr>
          <a:lstStyle/>
          <a:p>
            <a:endParaRPr lang="en-IN" sz="2000" b="0" strike="noStrike" spc="-1">
              <a:latin typeface="Arial"/>
            </a:endParaRPr>
          </a:p>
        </p:txBody>
      </p:sp>
      <p:sp>
        <p:nvSpPr>
          <p:cNvPr id="89" name="CustomShape 2"/>
          <p:cNvSpPr/>
          <p:nvPr/>
        </p:nvSpPr>
        <p:spPr>
          <a:xfrm>
            <a:off x="3849840" y="9378360"/>
            <a:ext cx="294516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6188E4E-D951-4C17-B959-E7A50A402B9D}" type="slidenum">
              <a:rPr lang="en-IN" sz="1400" b="0" strike="noStrike" spc="-1">
                <a:solidFill>
                  <a:srgbClr val="000000"/>
                </a:solidFill>
                <a:latin typeface="Times New Roman"/>
                <a:ea typeface="+mn-ea"/>
              </a:rPr>
              <a:t>10</a:t>
            </a:fld>
            <a:endParaRPr lang="en-IN"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body"/>
          </p:nvPr>
        </p:nvSpPr>
        <p:spPr>
          <a:xfrm>
            <a:off x="680400" y="4690800"/>
            <a:ext cx="5437080" cy="4442040"/>
          </a:xfrm>
          <a:prstGeom prst="rect">
            <a:avLst/>
          </a:prstGeom>
        </p:spPr>
        <p:txBody>
          <a:bodyPr lIns="0" tIns="0" rIns="0" bIns="0">
            <a:noAutofit/>
          </a:bodyPr>
          <a:lstStyle/>
          <a:p>
            <a:endParaRPr lang="en-IN" sz="2000" b="0" strike="noStrike" spc="-1">
              <a:latin typeface="Arial"/>
            </a:endParaRPr>
          </a:p>
        </p:txBody>
      </p:sp>
      <p:sp>
        <p:nvSpPr>
          <p:cNvPr id="91" name="CustomShape 2"/>
          <p:cNvSpPr/>
          <p:nvPr/>
        </p:nvSpPr>
        <p:spPr>
          <a:xfrm>
            <a:off x="3849840" y="9378360"/>
            <a:ext cx="294516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E1CCDF5-3A94-4DA6-9BC1-D4AEE08FCFD7}" type="slidenum">
              <a:rPr lang="en-IN" sz="1400" b="0" strike="noStrike" spc="-1">
                <a:solidFill>
                  <a:srgbClr val="000000"/>
                </a:solidFill>
                <a:latin typeface="Times New Roman"/>
                <a:ea typeface="+mn-ea"/>
              </a:rPr>
              <a:t>11</a:t>
            </a:fld>
            <a:endParaRPr lang="en-IN"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Google Shape;10;p1"/>
          <p:cNvPicPr/>
          <p:nvPr/>
        </p:nvPicPr>
        <p:blipFill>
          <a:blip r:embed="rId14"/>
          <a:stretch/>
        </p:blipFill>
        <p:spPr>
          <a:xfrm>
            <a:off x="0" y="-35280"/>
            <a:ext cx="9142920" cy="6933240"/>
          </a:xfrm>
          <a:prstGeom prst="rect">
            <a:avLst/>
          </a:prstGeom>
          <a:ln>
            <a:noFill/>
          </a:ln>
        </p:spPr>
      </p:pic>
      <p:sp>
        <p:nvSpPr>
          <p:cNvPr id="12" name="CustomShape 1"/>
          <p:cNvSpPr/>
          <p:nvPr/>
        </p:nvSpPr>
        <p:spPr>
          <a:xfrm>
            <a:off x="0" y="152280"/>
            <a:ext cx="1446840" cy="119916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2" name="Google Shape;13;p2"/>
          <p:cNvPicPr/>
          <p:nvPr/>
        </p:nvPicPr>
        <p:blipFill>
          <a:blip r:embed="rId15"/>
          <a:stretch/>
        </p:blipFill>
        <p:spPr>
          <a:xfrm>
            <a:off x="179640" y="138600"/>
            <a:ext cx="867600" cy="970920"/>
          </a:xfrm>
          <a:prstGeom prst="rect">
            <a:avLst/>
          </a:prstGeom>
          <a:ln>
            <a:noFill/>
          </a:ln>
        </p:spPr>
      </p:pic>
      <p:pic>
        <p:nvPicPr>
          <p:cNvPr id="3" name="Google Shape;15;p2"/>
          <p:cNvPicPr/>
          <p:nvPr/>
        </p:nvPicPr>
        <p:blipFill>
          <a:blip r:embed="rId16"/>
          <a:stretch/>
        </p:blipFill>
        <p:spPr>
          <a:xfrm>
            <a:off x="2702520" y="103320"/>
            <a:ext cx="1620000" cy="989640"/>
          </a:xfrm>
          <a:prstGeom prst="rect">
            <a:avLst/>
          </a:prstGeom>
          <a:ln>
            <a:noFill/>
          </a:ln>
        </p:spPr>
      </p:pic>
      <p:pic>
        <p:nvPicPr>
          <p:cNvPr id="4" name="Google Shape;16;p2"/>
          <p:cNvPicPr/>
          <p:nvPr/>
        </p:nvPicPr>
        <p:blipFill>
          <a:blip r:embed="rId17"/>
          <a:stretch/>
        </p:blipFill>
        <p:spPr>
          <a:xfrm>
            <a:off x="4323600" y="106560"/>
            <a:ext cx="1618920" cy="987480"/>
          </a:xfrm>
          <a:prstGeom prst="rect">
            <a:avLst/>
          </a:prstGeom>
          <a:ln>
            <a:noFill/>
          </a:ln>
        </p:spPr>
      </p:pic>
      <p:pic>
        <p:nvPicPr>
          <p:cNvPr id="5" name="Google Shape;17;p2"/>
          <p:cNvPicPr/>
          <p:nvPr/>
        </p:nvPicPr>
        <p:blipFill>
          <a:blip r:embed="rId18"/>
          <a:stretch/>
        </p:blipFill>
        <p:spPr>
          <a:xfrm>
            <a:off x="5923800" y="117000"/>
            <a:ext cx="1618920" cy="988920"/>
          </a:xfrm>
          <a:prstGeom prst="rect">
            <a:avLst/>
          </a:prstGeom>
          <a:ln>
            <a:noFill/>
          </a:ln>
        </p:spPr>
      </p:pic>
      <p:pic>
        <p:nvPicPr>
          <p:cNvPr id="6" name="Google Shape;18;p2"/>
          <p:cNvPicPr/>
          <p:nvPr/>
        </p:nvPicPr>
        <p:blipFill>
          <a:blip r:embed="rId19"/>
          <a:stretch/>
        </p:blipFill>
        <p:spPr>
          <a:xfrm>
            <a:off x="7524000" y="111960"/>
            <a:ext cx="1618920" cy="988920"/>
          </a:xfrm>
          <a:prstGeom prst="rect">
            <a:avLst/>
          </a:prstGeom>
          <a:ln>
            <a:noFill/>
          </a:ln>
        </p:spPr>
      </p:pic>
      <p:pic>
        <p:nvPicPr>
          <p:cNvPr id="7" name="Google Shape;19;p2"/>
          <p:cNvPicPr/>
          <p:nvPr/>
        </p:nvPicPr>
        <p:blipFill>
          <a:blip r:embed="rId20"/>
          <a:stretch/>
        </p:blipFill>
        <p:spPr>
          <a:xfrm>
            <a:off x="1219320" y="102240"/>
            <a:ext cx="1618920" cy="988920"/>
          </a:xfrm>
          <a:prstGeom prst="rect">
            <a:avLst/>
          </a:prstGeom>
          <a:ln>
            <a:noFill/>
          </a:ln>
        </p:spPr>
      </p:pic>
      <p:pic>
        <p:nvPicPr>
          <p:cNvPr id="8" name="Google Shape;20;p2"/>
          <p:cNvPicPr/>
          <p:nvPr/>
        </p:nvPicPr>
        <p:blipFill>
          <a:blip r:embed="rId21"/>
          <a:stretch/>
        </p:blipFill>
        <p:spPr>
          <a:xfrm>
            <a:off x="7530120" y="1600200"/>
            <a:ext cx="1599120" cy="512604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1413134" y="2228579"/>
            <a:ext cx="6310875" cy="70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3600" b="1" strike="noStrike" spc="-1" dirty="0">
                <a:solidFill>
                  <a:srgbClr val="FF0000"/>
                </a:solidFill>
                <a:latin typeface="Calibri"/>
                <a:ea typeface="Trebuchet MS"/>
              </a:rPr>
              <a:t>Mini Project Progress Review #1</a:t>
            </a:r>
            <a:endParaRPr lang="en-IN" sz="3600" b="1" strike="noStrike" spc="-1" dirty="0">
              <a:latin typeface="Calibri"/>
            </a:endParaRPr>
          </a:p>
          <a:p>
            <a:pPr algn="ctr">
              <a:lnSpc>
                <a:spcPct val="100000"/>
              </a:lnSpc>
            </a:pPr>
            <a:endParaRPr lang="en-IN" sz="3600" b="1" strike="noStrike" spc="-1" dirty="0">
              <a:latin typeface="Calibri"/>
            </a:endParaRPr>
          </a:p>
        </p:txBody>
      </p:sp>
      <p:sp>
        <p:nvSpPr>
          <p:cNvPr id="54" name="CustomShape 2"/>
          <p:cNvSpPr/>
          <p:nvPr/>
        </p:nvSpPr>
        <p:spPr>
          <a:xfrm>
            <a:off x="345458" y="3850440"/>
            <a:ext cx="8457120" cy="20053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r>
              <a:rPr lang="en-IN" sz="2000" spc="-1">
                <a:solidFill>
                  <a:srgbClr val="0033CC"/>
                </a:solidFill>
                <a:latin typeface="Calibri"/>
                <a:cs typeface="Calibri"/>
              </a:rPr>
              <a:t>Project Title: </a:t>
            </a:r>
            <a:r>
              <a:rPr lang="en-IN" sz="2000" spc="-1" dirty="0">
                <a:latin typeface="Calibri"/>
                <a:cs typeface="Calibri"/>
              </a:rPr>
              <a:t>Energy efficiency for HDFS   </a:t>
            </a:r>
            <a:endParaRPr lang="en-IN" sz="2000" spc="-1" dirty="0">
              <a:ea typeface="+mn-lt"/>
              <a:cs typeface="+mn-lt"/>
            </a:endParaRPr>
          </a:p>
          <a:p>
            <a:pPr algn="ctr"/>
            <a:r>
              <a:rPr lang="en-IN" sz="2000" spc="-1">
                <a:solidFill>
                  <a:srgbClr val="0033CC"/>
                </a:solidFill>
                <a:latin typeface="Calibri"/>
                <a:cs typeface="Calibri"/>
              </a:rPr>
              <a:t>Project ID: </a:t>
            </a:r>
            <a:r>
              <a:rPr lang="en-IN" sz="2000" spc="-1" dirty="0">
                <a:latin typeface="Calibri"/>
                <a:cs typeface="Calibri"/>
              </a:rPr>
              <a:t>MPW20HLP03     </a:t>
            </a:r>
            <a:r>
              <a:rPr lang="en-IN" sz="2000" spc="-1" dirty="0">
                <a:solidFill>
                  <a:srgbClr val="0033CC"/>
                </a:solidFill>
                <a:latin typeface="Calibri"/>
                <a:cs typeface="Calibri"/>
              </a:rPr>
              <a:t> </a:t>
            </a:r>
            <a:endParaRPr lang="en-IN" sz="2000" spc="-1" dirty="0">
              <a:ea typeface="+mn-lt"/>
              <a:cs typeface="+mn-lt"/>
            </a:endParaRPr>
          </a:p>
          <a:p>
            <a:pPr algn="ctr"/>
            <a:r>
              <a:rPr lang="en-IN" sz="2000" spc="-1">
                <a:solidFill>
                  <a:srgbClr val="0033CC"/>
                </a:solidFill>
                <a:latin typeface="Calibri"/>
                <a:cs typeface="Calibri"/>
              </a:rPr>
              <a:t>Project Guide: </a:t>
            </a:r>
            <a:r>
              <a:rPr lang="en-IN" sz="2000" spc="-1" dirty="0">
                <a:latin typeface="Calibri"/>
                <a:cs typeface="Calibri"/>
              </a:rPr>
              <a:t>Prof. H L Phalachandra</a:t>
            </a:r>
            <a:r>
              <a:rPr lang="en-IN" sz="2000" spc="-1" dirty="0">
                <a:solidFill>
                  <a:srgbClr val="0033CC"/>
                </a:solidFill>
                <a:latin typeface="Calibri"/>
                <a:cs typeface="Calibri"/>
              </a:rPr>
              <a:t>                  </a:t>
            </a:r>
            <a:endParaRPr lang="en-IN" sz="2000" spc="-1" dirty="0">
              <a:ea typeface="+mn-lt"/>
              <a:cs typeface="+mn-lt"/>
            </a:endParaRPr>
          </a:p>
          <a:p>
            <a:pPr algn="ctr"/>
            <a:r>
              <a:rPr lang="en-IN" sz="2000" spc="-1">
                <a:solidFill>
                  <a:srgbClr val="0033CC"/>
                </a:solidFill>
                <a:latin typeface="Calibri"/>
                <a:cs typeface="Calibri"/>
              </a:rPr>
              <a:t>Project Team: </a:t>
            </a:r>
            <a:r>
              <a:rPr lang="en-IN" sz="2000" spc="-1" dirty="0">
                <a:latin typeface="Calibri"/>
                <a:cs typeface="Calibri"/>
              </a:rPr>
              <a:t>Abhishek Das (PES1201800177) </a:t>
            </a:r>
            <a:br>
              <a:rPr lang="en-IN" sz="2000" spc="-1" dirty="0">
                <a:latin typeface="Calibri"/>
                <a:cs typeface="Calibri"/>
              </a:rPr>
            </a:br>
            <a:r>
              <a:rPr lang="en-IN" sz="2000" spc="-1" dirty="0">
                <a:latin typeface="Calibri"/>
                <a:cs typeface="Calibri"/>
              </a:rPr>
              <a:t>N Sanketh Reddy </a:t>
            </a:r>
            <a:r>
              <a:rPr lang="en-IN" sz="2000" spc="-1" dirty="0">
                <a:ea typeface="+mn-lt"/>
                <a:cs typeface="+mn-lt"/>
              </a:rPr>
              <a:t>(PES1201800389)</a:t>
            </a:r>
            <a:r>
              <a:rPr lang="en-IN" sz="2000" spc="-1" dirty="0">
                <a:latin typeface="Calibri"/>
                <a:ea typeface="+mn-lt"/>
                <a:cs typeface="Calibri"/>
              </a:rPr>
              <a:t> </a:t>
            </a:r>
            <a:br>
              <a:rPr lang="en-IN" sz="2000" spc="-1" dirty="0">
                <a:latin typeface="Calibri"/>
                <a:cs typeface="Calibri"/>
              </a:rPr>
            </a:br>
            <a:r>
              <a:rPr lang="en-IN" sz="2000" spc="-1" dirty="0">
                <a:latin typeface="Calibri"/>
                <a:cs typeface="Calibri"/>
              </a:rPr>
              <a:t>Bhargav SNV </a:t>
            </a:r>
            <a:r>
              <a:rPr lang="en-IN" sz="2000" spc="-1" dirty="0">
                <a:ea typeface="+mn-lt"/>
                <a:cs typeface="+mn-lt"/>
              </a:rPr>
              <a:t>(PES1201800308)</a:t>
            </a:r>
          </a:p>
          <a:p>
            <a:pPr algn="ctr"/>
            <a:endParaRPr lang="en-IN" sz="2000" spc="-1" dirty="0">
              <a:ea typeface="+mn-lt"/>
              <a:cs typeface="+mn-lt"/>
            </a:endParaRPr>
          </a:p>
          <a:p>
            <a:pPr algn="ctr"/>
            <a:endParaRPr lang="en-IN" sz="2000" b="0" strike="noStrike" spc="-1" dirty="0">
              <a:latin typeface="Arial"/>
              <a:cs typeface="Arial"/>
            </a:endParaRPr>
          </a:p>
          <a:p>
            <a:pPr algn="ctr"/>
            <a:endParaRPr lang="en-IN" sz="2000" spc="-1" dirty="0">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523880" y="1581120"/>
            <a:ext cx="7619040" cy="3564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80" name="CustomShape 2"/>
          <p:cNvSpPr/>
          <p:nvPr/>
        </p:nvSpPr>
        <p:spPr>
          <a:xfrm>
            <a:off x="1371600" y="1143000"/>
            <a:ext cx="7771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lnSpc>
                <a:spcPct val="100000"/>
              </a:lnSpc>
            </a:pPr>
            <a:r>
              <a:rPr lang="en-IN" sz="2400" b="1" strike="noStrike" spc="-1" dirty="0">
                <a:solidFill>
                  <a:srgbClr val="FF0000"/>
                </a:solidFill>
                <a:latin typeface="Times New Roman"/>
                <a:ea typeface="Trebuchet MS"/>
              </a:rPr>
              <a:t>Modules</a:t>
            </a:r>
            <a:endParaRPr lang="en-IN" sz="2400" b="1" strike="noStrike" spc="-1">
              <a:latin typeface="Times New Roman"/>
            </a:endParaRPr>
          </a:p>
        </p:txBody>
      </p:sp>
      <p:sp>
        <p:nvSpPr>
          <p:cNvPr id="81" name="CustomShape 3"/>
          <p:cNvSpPr/>
          <p:nvPr/>
        </p:nvSpPr>
        <p:spPr>
          <a:xfrm>
            <a:off x="533520" y="2678828"/>
            <a:ext cx="6862680" cy="38731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gn="just">
              <a:lnSpc>
                <a:spcPct val="150000"/>
              </a:lnSpc>
              <a:buFont typeface="Arial"/>
              <a:buChar char="•"/>
            </a:pPr>
            <a:r>
              <a:rPr lang="en-IN" spc="-1">
                <a:latin typeface="Calibri"/>
                <a:cs typeface="Arial"/>
              </a:rPr>
              <a:t>HDFS replication simulator: To evaluate effect of deployment platform and workload characteristics on data availability.</a:t>
            </a:r>
            <a:endParaRPr lang="en-IN">
              <a:latin typeface="Calibri"/>
              <a:cs typeface="Arial"/>
            </a:endParaRPr>
          </a:p>
          <a:p>
            <a:pPr marL="285750" indent="-285750" algn="just">
              <a:lnSpc>
                <a:spcPct val="150000"/>
              </a:lnSpc>
              <a:buFont typeface="Arial"/>
              <a:buChar char="•"/>
            </a:pPr>
            <a:r>
              <a:rPr lang="en-IN" spc="-1">
                <a:latin typeface="Calibri"/>
                <a:cs typeface="Arial"/>
              </a:rPr>
              <a:t>A redesign/reapproach to node parameter handling including but not limited to : heartbeat, chunk allocation, hardware classes and file allocation.</a:t>
            </a:r>
            <a:endParaRPr lang="en-IN">
              <a:latin typeface="Calibri"/>
              <a:cs typeface="Arial"/>
            </a:endParaRPr>
          </a:p>
          <a:p>
            <a:pPr marL="285750" indent="-285750" algn="just">
              <a:lnSpc>
                <a:spcPct val="150000"/>
              </a:lnSpc>
              <a:buFont typeface="Arial"/>
              <a:buChar char="•"/>
            </a:pPr>
            <a:r>
              <a:rPr lang="en-IN" spc="-1">
                <a:latin typeface="Calibri"/>
                <a:cs typeface="Arial"/>
              </a:rPr>
              <a:t>Data storage/transfer mechanism from cold to hot zones</a:t>
            </a:r>
            <a:endParaRPr lang="en-IN">
              <a:latin typeface="Calibri"/>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523880" y="1581120"/>
            <a:ext cx="7619040" cy="3564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83" name="CustomShape 2"/>
          <p:cNvSpPr/>
          <p:nvPr/>
        </p:nvSpPr>
        <p:spPr>
          <a:xfrm>
            <a:off x="1371600" y="1143000"/>
            <a:ext cx="7771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lnSpc>
                <a:spcPct val="100000"/>
              </a:lnSpc>
            </a:pPr>
            <a:r>
              <a:rPr lang="en-IN" sz="2400" b="1" spc="-1">
                <a:solidFill>
                  <a:srgbClr val="FF0000"/>
                </a:solidFill>
                <a:latin typeface="Times New Roman"/>
                <a:ea typeface="Trebuchet MS"/>
              </a:rPr>
              <a:t>Technologies</a:t>
            </a:r>
            <a:r>
              <a:rPr lang="en-IN" sz="2400" b="1" strike="noStrike" spc="-1">
                <a:solidFill>
                  <a:srgbClr val="FF0000"/>
                </a:solidFill>
                <a:latin typeface="Times New Roman"/>
                <a:ea typeface="Trebuchet MS"/>
              </a:rPr>
              <a:t> Used</a:t>
            </a:r>
            <a:endParaRPr lang="en-IN" sz="2400" b="1" strike="noStrike" spc="-1">
              <a:latin typeface="Times New Roman"/>
            </a:endParaRPr>
          </a:p>
        </p:txBody>
      </p:sp>
      <p:sp>
        <p:nvSpPr>
          <p:cNvPr id="84" name="CustomShape 3"/>
          <p:cNvSpPr/>
          <p:nvPr/>
        </p:nvSpPr>
        <p:spPr>
          <a:xfrm>
            <a:off x="480960" y="1728000"/>
            <a:ext cx="68626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85750" indent="-285750" algn="just">
              <a:buFont typeface="Arial"/>
              <a:buChar char="•"/>
            </a:pPr>
            <a:r>
              <a:rPr lang="en-IN" spc="-1">
                <a:ea typeface="+mn-lt"/>
                <a:cs typeface="+mn-lt"/>
              </a:rPr>
              <a:t>Hadoop Distributed File Systems(HDFS)</a:t>
            </a:r>
            <a:endParaRPr lang="en-US"/>
          </a:p>
          <a:p>
            <a:pPr marL="285750" indent="-285750" algn="just">
              <a:buFont typeface="Arial"/>
              <a:buChar char="•"/>
            </a:pPr>
            <a:endParaRPr lang="en-IN"/>
          </a:p>
          <a:p>
            <a:pPr marL="285750" indent="-285750" algn="just">
              <a:buFont typeface="Arial"/>
              <a:buChar char="•"/>
            </a:pPr>
            <a:r>
              <a:rPr lang="en-IN" spc="-1">
                <a:ea typeface="+mn-lt"/>
                <a:cs typeface="+mn-lt"/>
              </a:rPr>
              <a:t>MapReduce</a:t>
            </a:r>
            <a:endParaRPr lang="en-IN"/>
          </a:p>
          <a:p>
            <a:pPr marL="285750" indent="-285750" algn="just">
              <a:buFont typeface="Arial"/>
              <a:buChar char="•"/>
            </a:pPr>
            <a:endParaRPr lang="en-IN"/>
          </a:p>
          <a:p>
            <a:pPr marL="285750" indent="-285750" algn="just">
              <a:buFont typeface="Arial"/>
              <a:buChar char="•"/>
            </a:pPr>
            <a:r>
              <a:rPr lang="en-IN" spc="-1">
                <a:ea typeface="+mn-lt"/>
                <a:cs typeface="+mn-lt"/>
              </a:rPr>
              <a:t>Pig, Hive, Ambari</a:t>
            </a:r>
            <a:endParaRPr lang="en-IN"/>
          </a:p>
          <a:p>
            <a:pPr marL="285750" indent="-285750" algn="just">
              <a:buFont typeface="Arial"/>
              <a:buChar char="•"/>
            </a:pPr>
            <a:endParaRPr lang="en-IN"/>
          </a:p>
          <a:p>
            <a:pPr marL="285750" indent="-285750" algn="just">
              <a:buFont typeface="Arial"/>
              <a:buChar char="•"/>
            </a:pPr>
            <a:r>
              <a:rPr lang="en-IN" spc="-1">
                <a:ea typeface="+mn-lt"/>
                <a:cs typeface="+mn-lt"/>
              </a:rPr>
              <a:t>HDFS replication simulator</a:t>
            </a:r>
            <a:endParaRPr lang="en-IN"/>
          </a:p>
          <a:p>
            <a:pPr marL="285750" indent="-285750" algn="just">
              <a:buFont typeface="Arial"/>
              <a:buChar char="•"/>
            </a:pPr>
            <a:endParaRPr lang="en-IN"/>
          </a:p>
          <a:p>
            <a:pPr marL="285750" indent="-285750" algn="just">
              <a:buFont typeface="Arial"/>
              <a:buChar char="•"/>
            </a:pPr>
            <a:r>
              <a:rPr lang="en-IN" spc="-1">
                <a:ea typeface="+mn-lt"/>
                <a:cs typeface="+mn-lt"/>
              </a:rPr>
              <a:t>Java, python</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2847600" y="3352680"/>
            <a:ext cx="2922840" cy="70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4000" b="1" strike="noStrike" spc="-1" dirty="0">
                <a:solidFill>
                  <a:srgbClr val="FF0000"/>
                </a:solidFill>
                <a:latin typeface="Times New Roman"/>
                <a:ea typeface="Trebuchet MS"/>
              </a:rPr>
              <a:t>Thank You</a:t>
            </a:r>
            <a:endParaRPr lang="en-IN" sz="4000" b="1" strike="noStrike" spc="-1"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1523880" y="1581120"/>
            <a:ext cx="7619040" cy="3528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6" name="CustomShape 2"/>
          <p:cNvSpPr/>
          <p:nvPr/>
        </p:nvSpPr>
        <p:spPr>
          <a:xfrm>
            <a:off x="2666880" y="1143000"/>
            <a:ext cx="6476040" cy="4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r>
              <a:rPr lang="en-IN" sz="2400" b="1" spc="-1">
                <a:solidFill>
                  <a:srgbClr val="FF0000"/>
                </a:solidFill>
                <a:latin typeface="Times New Roman"/>
                <a:ea typeface="Trebuchet MS"/>
              </a:rPr>
              <a:t>Project</a:t>
            </a:r>
            <a:r>
              <a:rPr lang="en-IN" sz="2400" b="1" strike="noStrike" spc="-1">
                <a:solidFill>
                  <a:srgbClr val="FF0000"/>
                </a:solidFill>
                <a:latin typeface="Times New Roman"/>
                <a:ea typeface="Trebuchet MS"/>
              </a:rPr>
              <a:t> Abstract and Scope</a:t>
            </a:r>
            <a:r>
              <a:rPr lang="en-IN" sz="2400" b="1" spc="-1">
                <a:solidFill>
                  <a:srgbClr val="FF0000"/>
                </a:solidFill>
                <a:latin typeface="Times New Roman"/>
                <a:ea typeface="Trebuchet MS"/>
              </a:rPr>
              <a:t> </a:t>
            </a:r>
            <a:endParaRPr lang="en-IN" sz="2400" b="1" strike="noStrike" spc="-1">
              <a:latin typeface="Times New Roman"/>
            </a:endParaRPr>
          </a:p>
        </p:txBody>
      </p:sp>
      <p:sp>
        <p:nvSpPr>
          <p:cNvPr id="57" name="CustomShape 3"/>
          <p:cNvSpPr/>
          <p:nvPr/>
        </p:nvSpPr>
        <p:spPr>
          <a:xfrm>
            <a:off x="173307" y="1767812"/>
            <a:ext cx="7456419" cy="42844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41300">
              <a:lnSpc>
                <a:spcPct val="150000"/>
              </a:lnSpc>
              <a:buClr>
                <a:srgbClr val="0033CC"/>
              </a:buClr>
            </a:pPr>
            <a:r>
              <a:rPr lang="en-IN" sz="2400" b="1" strike="noStrike" spc="-1" dirty="0">
                <a:solidFill>
                  <a:srgbClr val="0033CC"/>
                </a:solidFill>
                <a:latin typeface="Calibri"/>
                <a:ea typeface="Trebuchet MS"/>
              </a:rPr>
              <a:t>Abstract:</a:t>
            </a:r>
            <a:endParaRPr lang="en-IN" sz="2400" b="0" strike="noStrike" spc="-1" dirty="0">
              <a:latin typeface="Calibri"/>
            </a:endParaRPr>
          </a:p>
          <a:p>
            <a:pPr marL="527050" indent="-285750">
              <a:lnSpc>
                <a:spcPct val="150000"/>
              </a:lnSpc>
              <a:buClr>
                <a:srgbClr val="0033CC"/>
              </a:buClr>
              <a:buFont typeface="Arial"/>
              <a:buChar char="•"/>
            </a:pPr>
            <a:r>
              <a:rPr lang="en-IN" sz="1800" b="0" strike="noStrike" spc="-1" dirty="0">
                <a:solidFill>
                  <a:srgbClr val="000000"/>
                </a:solidFill>
                <a:latin typeface="Calibri"/>
                <a:ea typeface="Trebuchet MS"/>
              </a:rPr>
              <a:t>With </a:t>
            </a:r>
            <a:r>
              <a:rPr lang="en-IN" spc="-1" dirty="0">
                <a:solidFill>
                  <a:srgbClr val="000000"/>
                </a:solidFill>
                <a:latin typeface="Calibri"/>
                <a:ea typeface="Trebuchet MS"/>
              </a:rPr>
              <a:t>growth</a:t>
            </a:r>
            <a:r>
              <a:rPr lang="en-IN" sz="1800" b="0" strike="noStrike" spc="-1" dirty="0">
                <a:solidFill>
                  <a:srgbClr val="000000"/>
                </a:solidFill>
                <a:latin typeface="Calibri"/>
                <a:ea typeface="Trebuchet MS"/>
              </a:rPr>
              <a:t> of big data, </a:t>
            </a:r>
            <a:r>
              <a:rPr lang="en-IN" spc="-1" dirty="0">
                <a:solidFill>
                  <a:srgbClr val="000000"/>
                </a:solidFill>
                <a:latin typeface="Calibri"/>
                <a:ea typeface="Trebuchet MS"/>
              </a:rPr>
              <a:t>the</a:t>
            </a:r>
            <a:r>
              <a:rPr lang="en-IN" sz="1800" b="0" strike="noStrike" spc="-1" dirty="0">
                <a:solidFill>
                  <a:srgbClr val="000000"/>
                </a:solidFill>
                <a:latin typeface="Calibri"/>
                <a:ea typeface="Trebuchet MS"/>
              </a:rPr>
              <a:t> need for distributed computing and clusters is higher than ever.</a:t>
            </a:r>
            <a:endParaRPr lang="en-IN" sz="1800" b="0" strike="noStrike" spc="-1" dirty="0">
              <a:latin typeface="Calibri"/>
            </a:endParaRPr>
          </a:p>
          <a:p>
            <a:pPr marL="527050" indent="-285750">
              <a:lnSpc>
                <a:spcPct val="150000"/>
              </a:lnSpc>
              <a:buClr>
                <a:srgbClr val="0033CC"/>
              </a:buClr>
              <a:buFont typeface="Arial"/>
              <a:buChar char="•"/>
            </a:pPr>
            <a:r>
              <a:rPr lang="en-IN" sz="1800" b="0" strike="noStrike" spc="-1" dirty="0">
                <a:solidFill>
                  <a:srgbClr val="000000"/>
                </a:solidFill>
                <a:latin typeface="Calibri"/>
                <a:ea typeface="Trebuchet MS"/>
              </a:rPr>
              <a:t>By using distributed computing, tasks can be split and processed in parallel. But the energy consumed by clusters to compute is high.</a:t>
            </a:r>
            <a:endParaRPr lang="en-IN" sz="1800" b="0" strike="noStrike" spc="-1" dirty="0">
              <a:latin typeface="Calibri"/>
            </a:endParaRPr>
          </a:p>
          <a:p>
            <a:pPr marL="527050" indent="-285750">
              <a:lnSpc>
                <a:spcPct val="150000"/>
              </a:lnSpc>
              <a:buClr>
                <a:srgbClr val="0033CC"/>
              </a:buClr>
              <a:buFont typeface="Arial"/>
              <a:buChar char="•"/>
            </a:pPr>
            <a:r>
              <a:rPr lang="en-IN" sz="1800" b="0" strike="noStrike" spc="-1" dirty="0">
                <a:solidFill>
                  <a:srgbClr val="000000"/>
                </a:solidFill>
                <a:latin typeface="Calibri"/>
                <a:ea typeface="Trebuchet MS"/>
              </a:rPr>
              <a:t>Almost 55% of resources aren’t used in clusters. They remain in their idle state, wasting a lot of energy.</a:t>
            </a:r>
            <a:endParaRPr lang="en-IN" sz="1800" b="0" strike="noStrike" spc="-1" dirty="0">
              <a:latin typeface="Calibri"/>
            </a:endParaRPr>
          </a:p>
          <a:p>
            <a:pPr marL="527050" indent="-285750">
              <a:lnSpc>
                <a:spcPct val="150000"/>
              </a:lnSpc>
              <a:buClr>
                <a:srgbClr val="0033CC"/>
              </a:buClr>
              <a:buFont typeface="Arial"/>
              <a:buChar char="•"/>
            </a:pPr>
            <a:r>
              <a:rPr lang="en-IN" sz="1800" b="0" strike="noStrike" spc="-1" dirty="0">
                <a:solidFill>
                  <a:srgbClr val="000000"/>
                </a:solidFill>
                <a:latin typeface="Calibri"/>
                <a:ea typeface="Trebuchet MS"/>
              </a:rPr>
              <a:t>Our project aims to conserve energy in these clusters.</a:t>
            </a:r>
            <a:endParaRPr lang="en-IN" sz="1800" b="0" strike="noStrike" spc="-1" dirty="0">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1523880" y="1581120"/>
            <a:ext cx="7619040" cy="3528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9" name="CustomShape 2"/>
          <p:cNvSpPr/>
          <p:nvPr/>
        </p:nvSpPr>
        <p:spPr>
          <a:xfrm>
            <a:off x="2666880" y="1143000"/>
            <a:ext cx="6476040" cy="4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r>
              <a:rPr lang="en-IN" sz="2400" b="1" strike="noStrike" spc="-1">
                <a:solidFill>
                  <a:srgbClr val="FF0000"/>
                </a:solidFill>
                <a:latin typeface="Times New Roman"/>
                <a:ea typeface="Trebuchet MS"/>
              </a:rPr>
              <a:t>Project Abstract and Scope</a:t>
            </a:r>
            <a:r>
              <a:rPr lang="en-IN" sz="2400" b="1" spc="-1">
                <a:solidFill>
                  <a:srgbClr val="FF0000"/>
                </a:solidFill>
                <a:latin typeface="Times New Roman"/>
                <a:ea typeface="Trebuchet MS"/>
              </a:rPr>
              <a:t> </a:t>
            </a:r>
            <a:endParaRPr lang="en-IN" sz="2400" b="1" strike="noStrike" spc="-1">
              <a:latin typeface="Times New Roman"/>
            </a:endParaRPr>
          </a:p>
        </p:txBody>
      </p:sp>
      <p:sp>
        <p:nvSpPr>
          <p:cNvPr id="60" name="CustomShape 3"/>
          <p:cNvSpPr/>
          <p:nvPr/>
        </p:nvSpPr>
        <p:spPr>
          <a:xfrm>
            <a:off x="0" y="1617840"/>
            <a:ext cx="7704000" cy="43354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41300">
              <a:lnSpc>
                <a:spcPct val="150000"/>
              </a:lnSpc>
              <a:buClr>
                <a:srgbClr val="0033CC"/>
              </a:buClr>
            </a:pPr>
            <a:r>
              <a:rPr lang="en-IN" sz="2400" b="1" strike="noStrike" spc="-1" dirty="0">
                <a:solidFill>
                  <a:srgbClr val="0033CC"/>
                </a:solidFill>
                <a:latin typeface="Calibri"/>
                <a:ea typeface="Trebuchet MS"/>
              </a:rPr>
              <a:t>Scope:</a:t>
            </a:r>
            <a:endParaRPr lang="en-IN" sz="2400" b="0" strike="noStrike" spc="-1" dirty="0">
              <a:latin typeface="Calibri"/>
            </a:endParaRPr>
          </a:p>
          <a:p>
            <a:pPr marL="527050" indent="-285750">
              <a:lnSpc>
                <a:spcPct val="150000"/>
              </a:lnSpc>
              <a:buClr>
                <a:srgbClr val="0033CC"/>
              </a:buClr>
              <a:buFont typeface="Arial"/>
              <a:buChar char="•"/>
            </a:pPr>
            <a:r>
              <a:rPr lang="en-IN" sz="1800" b="0" strike="noStrike" spc="-1" dirty="0">
                <a:solidFill>
                  <a:srgbClr val="000000"/>
                </a:solidFill>
                <a:latin typeface="Calibri"/>
                <a:ea typeface="Trebuchet MS"/>
              </a:rPr>
              <a:t>The scope of this project is to reduce energy consumption in HDFS. We will simulate various conditions to devise </a:t>
            </a:r>
            <a:r>
              <a:rPr lang="en-IN" spc="-1" dirty="0">
                <a:solidFill>
                  <a:srgbClr val="000000"/>
                </a:solidFill>
                <a:latin typeface="Calibri"/>
                <a:ea typeface="Trebuchet MS"/>
              </a:rPr>
              <a:t>effective</a:t>
            </a:r>
            <a:r>
              <a:rPr lang="en-IN" sz="1800" b="0" strike="noStrike" spc="-1" dirty="0">
                <a:solidFill>
                  <a:srgbClr val="000000"/>
                </a:solidFill>
                <a:latin typeface="Calibri"/>
                <a:ea typeface="Trebuchet MS"/>
              </a:rPr>
              <a:t> means of energy </a:t>
            </a:r>
            <a:r>
              <a:rPr lang="en-IN" spc="-1" dirty="0">
                <a:solidFill>
                  <a:srgbClr val="000000"/>
                </a:solidFill>
                <a:latin typeface="Calibri"/>
                <a:ea typeface="Trebuchet MS"/>
              </a:rPr>
              <a:t>conservation</a:t>
            </a:r>
            <a:r>
              <a:rPr lang="en-IN" sz="1800" b="0" strike="noStrike" spc="-1" dirty="0">
                <a:solidFill>
                  <a:srgbClr val="000000"/>
                </a:solidFill>
                <a:latin typeface="Calibri"/>
                <a:ea typeface="Trebuchet MS"/>
              </a:rPr>
              <a:t>.</a:t>
            </a:r>
            <a:endParaRPr lang="en-IN" sz="1800" b="0" strike="noStrike" spc="-1" dirty="0">
              <a:latin typeface="Calibri"/>
            </a:endParaRPr>
          </a:p>
          <a:p>
            <a:pPr marL="527050" indent="-285750">
              <a:lnSpc>
                <a:spcPct val="150000"/>
              </a:lnSpc>
              <a:buClr>
                <a:srgbClr val="0033CC"/>
              </a:buClr>
              <a:buFont typeface="Arial"/>
              <a:buChar char="•"/>
            </a:pPr>
            <a:r>
              <a:rPr lang="en-IN" sz="1800" b="0" strike="noStrike" spc="-1" dirty="0">
                <a:solidFill>
                  <a:srgbClr val="000000"/>
                </a:solidFill>
                <a:latin typeface="Calibri"/>
                <a:ea typeface="Trebuchet MS"/>
              </a:rPr>
              <a:t>This project will not involve working on the Hadoop codebase.</a:t>
            </a:r>
            <a:r>
              <a:rPr lang="en-IN" spc="-1" dirty="0">
                <a:solidFill>
                  <a:srgbClr val="000000"/>
                </a:solidFill>
                <a:latin typeface="Calibri"/>
                <a:ea typeface="Trebuchet MS"/>
              </a:rPr>
              <a:t> </a:t>
            </a:r>
            <a:endParaRPr lang="en-IN" sz="1800" b="0" strike="noStrike" spc="-1" dirty="0">
              <a:latin typeface="Calibri"/>
            </a:endParaRPr>
          </a:p>
          <a:p>
            <a:pPr marL="527050" indent="-285750">
              <a:lnSpc>
                <a:spcPct val="150000"/>
              </a:lnSpc>
              <a:buClr>
                <a:srgbClr val="0033CC"/>
              </a:buClr>
              <a:buFont typeface="Arial"/>
              <a:buChar char="•"/>
            </a:pPr>
            <a:r>
              <a:rPr lang="en-IN" sz="1800" b="0" strike="noStrike" spc="-1" dirty="0">
                <a:solidFill>
                  <a:srgbClr val="000000"/>
                </a:solidFill>
                <a:latin typeface="Calibri"/>
                <a:ea typeface="Trebuchet MS"/>
              </a:rPr>
              <a:t>Project will use simulation software to test HDFS power consumptions and further analysis will be done on the same.</a:t>
            </a:r>
            <a:endParaRPr lang="en-IN" sz="1800" b="0" strike="noStrike" spc="-1" dirty="0">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523880" y="1581120"/>
            <a:ext cx="7619040" cy="3528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2" name="CustomShape 2"/>
          <p:cNvSpPr/>
          <p:nvPr/>
        </p:nvSpPr>
        <p:spPr>
          <a:xfrm>
            <a:off x="2666880" y="1143000"/>
            <a:ext cx="6476040" cy="4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lnSpc>
                <a:spcPct val="100000"/>
              </a:lnSpc>
            </a:pPr>
            <a:r>
              <a:rPr lang="en-IN" sz="2400" b="1" strike="noStrike" spc="-1">
                <a:solidFill>
                  <a:srgbClr val="FF0000"/>
                </a:solidFill>
                <a:latin typeface="Times New Roman"/>
                <a:ea typeface="Trebuchet MS"/>
              </a:rPr>
              <a:t>Further Literature Survey</a:t>
            </a:r>
            <a:endParaRPr lang="en-IN" sz="2400" b="1" strike="noStrike" spc="-1">
              <a:latin typeface="Times New Roman"/>
            </a:endParaRPr>
          </a:p>
        </p:txBody>
      </p:sp>
      <p:sp>
        <p:nvSpPr>
          <p:cNvPr id="63" name="CustomShape 3"/>
          <p:cNvSpPr/>
          <p:nvPr/>
        </p:nvSpPr>
        <p:spPr>
          <a:xfrm>
            <a:off x="360000" y="1656000"/>
            <a:ext cx="7485951" cy="48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41300">
              <a:lnSpc>
                <a:spcPct val="150000"/>
              </a:lnSpc>
              <a:buClr>
                <a:srgbClr val="0033CC"/>
              </a:buClr>
            </a:pPr>
            <a:r>
              <a:rPr lang="en-IN" sz="2000" b="1" strike="noStrike" spc="-1" dirty="0">
                <a:solidFill>
                  <a:srgbClr val="0033CC"/>
                </a:solidFill>
                <a:latin typeface="Calibri"/>
                <a:ea typeface="Trebuchet MS"/>
              </a:rPr>
              <a:t>Relevant Research Papers:</a:t>
            </a:r>
            <a:endParaRPr lang="en-IN" sz="2000" b="0" strike="noStrike" spc="-1" dirty="0">
              <a:latin typeface="Calibri"/>
            </a:endParaRPr>
          </a:p>
          <a:p>
            <a:pPr marL="527050" indent="-285750">
              <a:lnSpc>
                <a:spcPct val="150000"/>
              </a:lnSpc>
              <a:buClr>
                <a:srgbClr val="0033CC"/>
              </a:buClr>
              <a:buFont typeface="Arial"/>
              <a:buChar char="•"/>
            </a:pPr>
            <a:r>
              <a:rPr lang="en-IN" sz="1400" b="1" strike="noStrike" spc="-1" dirty="0">
                <a:solidFill>
                  <a:srgbClr val="FF0000"/>
                </a:solidFill>
                <a:latin typeface="Calibri"/>
                <a:ea typeface="Trebuchet MS"/>
              </a:rPr>
              <a:t>Dynamic Energy Efficient Data Placement and Cluster Reconfiguration Algorithm for MapReduce Framework. N. Maheshwari, R. Nanduri, V. Varma</a:t>
            </a:r>
            <a:br>
              <a:rPr b="1" dirty="0">
                <a:solidFill>
                  <a:srgbClr val="FF0000"/>
                </a:solidFill>
                <a:latin typeface="Calibri"/>
              </a:rPr>
            </a:br>
            <a:r>
              <a:rPr lang="en-IN" sz="1400" b="0" strike="noStrike" spc="-1" dirty="0">
                <a:solidFill>
                  <a:srgbClr val="000000"/>
                </a:solidFill>
                <a:latin typeface="Calibri"/>
                <a:ea typeface="DejaVu Sans"/>
              </a:rPr>
              <a:t>This paper discusses energy </a:t>
            </a:r>
            <a:r>
              <a:rPr lang="en-IN" sz="1400" b="1" i="1" spc="-1" dirty="0">
                <a:solidFill>
                  <a:srgbClr val="000000"/>
                </a:solidFill>
                <a:latin typeface="Calibri"/>
                <a:ea typeface="DejaVu Sans"/>
              </a:rPr>
              <a:t>efficient data placement</a:t>
            </a:r>
            <a:r>
              <a:rPr lang="en-IN" sz="1400" spc="-1" dirty="0">
                <a:solidFill>
                  <a:srgbClr val="000000"/>
                </a:solidFill>
                <a:latin typeface="Calibri"/>
                <a:ea typeface="DejaVu Sans"/>
              </a:rPr>
              <a:t> and </a:t>
            </a:r>
            <a:r>
              <a:rPr lang="en-IN" sz="1400" b="1" i="1" spc="-1" dirty="0">
                <a:solidFill>
                  <a:srgbClr val="000000"/>
                </a:solidFill>
                <a:latin typeface="Calibri"/>
                <a:ea typeface="DejaVu Sans"/>
              </a:rPr>
              <a:t>cluster reconfiguration(balancing)</a:t>
            </a:r>
            <a:r>
              <a:rPr lang="en-IN" sz="1400" spc="-1" dirty="0">
                <a:solidFill>
                  <a:srgbClr val="000000"/>
                </a:solidFill>
                <a:latin typeface="Calibri"/>
                <a:ea typeface="DejaVu Sans"/>
              </a:rPr>
              <a:t> which dynamically scales clusters in accordance to the workload imposed on it.</a:t>
            </a:r>
          </a:p>
          <a:p>
            <a:pPr marL="241300">
              <a:lnSpc>
                <a:spcPct val="150000"/>
              </a:lnSpc>
              <a:buClr>
                <a:srgbClr val="0033CC"/>
              </a:buClr>
            </a:pPr>
            <a:r>
              <a:rPr lang="en-IN" sz="1400" b="1" strike="noStrike" spc="-1" dirty="0">
                <a:solidFill>
                  <a:srgbClr val="000000"/>
                </a:solidFill>
                <a:latin typeface="Calibri"/>
                <a:ea typeface="Trebuchet MS"/>
              </a:rPr>
              <a:t>Shortcomings</a:t>
            </a:r>
            <a:r>
              <a:rPr lang="en-IN" sz="1400" spc="-1" dirty="0">
                <a:solidFill>
                  <a:srgbClr val="000000"/>
                </a:solidFill>
                <a:latin typeface="Calibri"/>
                <a:ea typeface="Trebuchet MS"/>
              </a:rPr>
              <a:t>: This methodology requires frequent dynamic reconfiguration of the cluster. This is a resource heavy operation.</a:t>
            </a:r>
            <a:endParaRPr lang="en-IN" sz="1400" b="0" strike="noStrike" spc="-1" dirty="0">
              <a:latin typeface="Calibri"/>
            </a:endParaRPr>
          </a:p>
          <a:p>
            <a:pPr marL="527050" indent="-285750">
              <a:lnSpc>
                <a:spcPct val="150000"/>
              </a:lnSpc>
              <a:buClr>
                <a:srgbClr val="0033CC"/>
              </a:buClr>
              <a:buFont typeface="Arial"/>
              <a:buChar char="•"/>
            </a:pPr>
            <a:r>
              <a:rPr lang="en-IN" sz="1400" b="1" strike="noStrike" spc="-1" dirty="0">
                <a:solidFill>
                  <a:srgbClr val="FF0000"/>
                </a:solidFill>
                <a:latin typeface="Calibri"/>
                <a:ea typeface="Trebuchet MS"/>
              </a:rPr>
              <a:t>GreenHDFS: Towards An Energy-Conserving, Storage-Efficient, Hybrid Hadoop Compute Cluster. R. T. Kaushik, M. Bhandarkar</a:t>
            </a:r>
            <a:br>
              <a:rPr lang="en-IN" sz="1400" b="1" spc="-1" dirty="0">
                <a:latin typeface="Calibri"/>
                <a:ea typeface="Trebuchet MS"/>
              </a:rPr>
            </a:br>
            <a:r>
              <a:rPr lang="en-IN" sz="1400" spc="-1" dirty="0">
                <a:solidFill>
                  <a:srgbClr val="000000"/>
                </a:solidFill>
                <a:latin typeface="Calibri"/>
                <a:ea typeface="Trebuchet MS"/>
              </a:rPr>
              <a:t>This paper describes the concept of using </a:t>
            </a:r>
            <a:r>
              <a:rPr lang="en-IN" sz="1400" b="1" i="1" spc="-1" dirty="0">
                <a:solidFill>
                  <a:srgbClr val="000000"/>
                </a:solidFill>
                <a:latin typeface="Calibri"/>
                <a:ea typeface="Trebuchet MS"/>
              </a:rPr>
              <a:t>"Hot and Cold zones"</a:t>
            </a:r>
            <a:r>
              <a:rPr lang="en-IN" sz="1400" spc="-1" dirty="0">
                <a:solidFill>
                  <a:srgbClr val="000000"/>
                </a:solidFill>
                <a:latin typeface="Calibri"/>
                <a:ea typeface="Trebuchet MS"/>
              </a:rPr>
              <a:t>, where Hot Zones have high computational hardware and contain data that is frequently used. Cold Zones have larger disks and energy conserving hardware which store large amounts of data that are not frequently used.</a:t>
            </a:r>
          </a:p>
          <a:p>
            <a:pPr marL="241300">
              <a:lnSpc>
                <a:spcPct val="150000"/>
              </a:lnSpc>
              <a:buClr>
                <a:srgbClr val="0033CC"/>
              </a:buClr>
            </a:pPr>
            <a:r>
              <a:rPr lang="en-IN" sz="1400" b="1" spc="-1" dirty="0">
                <a:solidFill>
                  <a:srgbClr val="000000"/>
                </a:solidFill>
                <a:latin typeface="Calibri"/>
                <a:cs typeface="Calibri"/>
              </a:rPr>
              <a:t>Shortcomings</a:t>
            </a:r>
            <a:r>
              <a:rPr lang="en-IN" sz="1400" spc="-1" dirty="0">
                <a:solidFill>
                  <a:srgbClr val="000000"/>
                </a:solidFill>
                <a:latin typeface="Calibri"/>
                <a:cs typeface="Calibri"/>
              </a:rPr>
              <a:t>: There is no dynamic policy to shift data among Zones. Scaling zones is also an issue.</a:t>
            </a:r>
            <a:endParaRPr lang="en-IN"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523880" y="1581120"/>
            <a:ext cx="7619040" cy="3528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2" name="CustomShape 2"/>
          <p:cNvSpPr/>
          <p:nvPr/>
        </p:nvSpPr>
        <p:spPr>
          <a:xfrm>
            <a:off x="2666880" y="1143000"/>
            <a:ext cx="6476040" cy="4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lnSpc>
                <a:spcPct val="100000"/>
              </a:lnSpc>
            </a:pPr>
            <a:r>
              <a:rPr lang="en-IN" sz="2400" b="1" strike="noStrike" spc="-1">
                <a:solidFill>
                  <a:srgbClr val="FF0000"/>
                </a:solidFill>
                <a:latin typeface="Times New Roman"/>
                <a:ea typeface="Trebuchet MS"/>
              </a:rPr>
              <a:t>Further Literature Survey</a:t>
            </a:r>
            <a:endParaRPr lang="en-IN" sz="2400" b="1" strike="noStrike" spc="-1">
              <a:latin typeface="Times New Roman"/>
            </a:endParaRPr>
          </a:p>
        </p:txBody>
      </p:sp>
      <p:sp>
        <p:nvSpPr>
          <p:cNvPr id="63" name="CustomShape 3"/>
          <p:cNvSpPr/>
          <p:nvPr/>
        </p:nvSpPr>
        <p:spPr>
          <a:xfrm>
            <a:off x="360000" y="1656000"/>
            <a:ext cx="7485951" cy="48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41300">
              <a:lnSpc>
                <a:spcPct val="150000"/>
              </a:lnSpc>
              <a:buClr>
                <a:srgbClr val="0033CC"/>
              </a:buClr>
            </a:pPr>
            <a:r>
              <a:rPr lang="en-IN" sz="2000" b="1" strike="noStrike" spc="-1" dirty="0">
                <a:solidFill>
                  <a:srgbClr val="0033CC"/>
                </a:solidFill>
                <a:latin typeface="Calibri"/>
                <a:ea typeface="Trebuchet MS"/>
              </a:rPr>
              <a:t>Relevant Research Papers:</a:t>
            </a:r>
            <a:endParaRPr lang="en-IN" sz="2000" b="0" strike="noStrike" spc="-1" dirty="0">
              <a:latin typeface="Calibri"/>
            </a:endParaRPr>
          </a:p>
          <a:p>
            <a:pPr marL="527050" indent="-285750">
              <a:lnSpc>
                <a:spcPct val="150000"/>
              </a:lnSpc>
              <a:buClr>
                <a:srgbClr val="0033CC"/>
              </a:buClr>
              <a:buFont typeface="Arial,Sans-Serif"/>
              <a:buChar char="•"/>
            </a:pPr>
            <a:r>
              <a:rPr lang="en-IN" sz="1400" b="1" spc="-1" dirty="0">
                <a:solidFill>
                  <a:srgbClr val="FF0000"/>
                </a:solidFill>
                <a:latin typeface="Calibri"/>
                <a:ea typeface="Trebuchet MS"/>
                <a:cs typeface="Calibri"/>
              </a:rPr>
              <a:t>Hybrid HDFS: Decreasing </a:t>
            </a:r>
            <a:r>
              <a:rPr lang="en-IN" sz="1400" b="1" strike="noStrike" spc="-1" dirty="0">
                <a:solidFill>
                  <a:srgbClr val="FF0000"/>
                </a:solidFill>
                <a:latin typeface="Calibri"/>
                <a:ea typeface="Trebuchet MS"/>
                <a:cs typeface="Calibri"/>
              </a:rPr>
              <a:t>Energy </a:t>
            </a:r>
            <a:r>
              <a:rPr lang="en-IN" sz="1400" b="1" spc="-1" dirty="0">
                <a:solidFill>
                  <a:srgbClr val="FF0000"/>
                </a:solidFill>
                <a:latin typeface="Calibri"/>
                <a:ea typeface="Trebuchet MS"/>
                <a:cs typeface="Calibri"/>
              </a:rPr>
              <a:t>Consumption </a:t>
            </a:r>
            <a:r>
              <a:rPr lang="en-IN" sz="1400" b="1" strike="noStrike" spc="-1" dirty="0">
                <a:solidFill>
                  <a:srgbClr val="FF0000"/>
                </a:solidFill>
                <a:latin typeface="Calibri"/>
                <a:ea typeface="Trebuchet MS"/>
                <a:cs typeface="Calibri"/>
              </a:rPr>
              <a:t>and </a:t>
            </a:r>
            <a:r>
              <a:rPr lang="en-IN" sz="1400" b="1" spc="-1" dirty="0">
                <a:solidFill>
                  <a:srgbClr val="FF0000"/>
                </a:solidFill>
                <a:latin typeface="Calibri"/>
                <a:ea typeface="Trebuchet MS"/>
                <a:cs typeface="Calibri"/>
              </a:rPr>
              <a:t>Speeding up Hadoop using SSDs</a:t>
            </a:r>
            <a:r>
              <a:rPr lang="en-IN" sz="1400" b="1" strike="noStrike" spc="-1" dirty="0">
                <a:solidFill>
                  <a:srgbClr val="FF0000"/>
                </a:solidFill>
                <a:latin typeface="Calibri"/>
                <a:ea typeface="Trebuchet MS"/>
                <a:cs typeface="Calibri"/>
              </a:rPr>
              <a:t>. </a:t>
            </a:r>
            <a:r>
              <a:rPr lang="en-IN" sz="1400" b="1" spc="-1" dirty="0">
                <a:solidFill>
                  <a:srgbClr val="FF0000"/>
                </a:solidFill>
                <a:latin typeface="Calibri"/>
                <a:ea typeface="Trebuchet MS"/>
                <a:cs typeface="Calibri"/>
              </a:rPr>
              <a:t>I</a:t>
            </a:r>
            <a:r>
              <a:rPr lang="en-IN" sz="1400" b="1" strike="noStrike" spc="-1" dirty="0">
                <a:solidFill>
                  <a:srgbClr val="FF0000"/>
                </a:solidFill>
                <a:latin typeface="Calibri"/>
                <a:ea typeface="Trebuchet MS"/>
                <a:cs typeface="Calibri"/>
              </a:rPr>
              <a:t>. </a:t>
            </a:r>
            <a:r>
              <a:rPr lang="en-IN" sz="1400" b="1" spc="-1" dirty="0" err="1">
                <a:solidFill>
                  <a:srgbClr val="FF0000"/>
                </a:solidFill>
                <a:latin typeface="Calibri"/>
                <a:ea typeface="Trebuchet MS"/>
                <a:cs typeface="Calibri"/>
              </a:rPr>
              <a:t>Polato</a:t>
            </a:r>
            <a:r>
              <a:rPr lang="en-IN" sz="1400" b="1" strike="noStrike" spc="-1" dirty="0">
                <a:solidFill>
                  <a:srgbClr val="FF0000"/>
                </a:solidFill>
                <a:latin typeface="Calibri"/>
                <a:ea typeface="Trebuchet MS"/>
                <a:cs typeface="Calibri"/>
              </a:rPr>
              <a:t>, </a:t>
            </a:r>
            <a:r>
              <a:rPr lang="en-IN" sz="1400" b="1" spc="-1" dirty="0">
                <a:solidFill>
                  <a:srgbClr val="FF0000"/>
                </a:solidFill>
                <a:latin typeface="Calibri"/>
                <a:ea typeface="Trebuchet MS"/>
                <a:cs typeface="Calibri"/>
              </a:rPr>
              <a:t>F</a:t>
            </a:r>
            <a:r>
              <a:rPr lang="en-IN" sz="1400" b="1" strike="noStrike" spc="-1" dirty="0">
                <a:solidFill>
                  <a:srgbClr val="FF0000"/>
                </a:solidFill>
                <a:latin typeface="Calibri"/>
                <a:ea typeface="Trebuchet MS"/>
                <a:cs typeface="Calibri"/>
              </a:rPr>
              <a:t>. </a:t>
            </a:r>
            <a:r>
              <a:rPr lang="en-IN" sz="1400" b="1" spc="-1" dirty="0">
                <a:solidFill>
                  <a:srgbClr val="FF0000"/>
                </a:solidFill>
                <a:latin typeface="Calibri"/>
                <a:ea typeface="Trebuchet MS"/>
                <a:cs typeface="Calibri"/>
              </a:rPr>
              <a:t>Kon</a:t>
            </a:r>
            <a:r>
              <a:rPr lang="en-IN" sz="1400" b="1" strike="noStrike" spc="-1" dirty="0">
                <a:solidFill>
                  <a:srgbClr val="FF0000"/>
                </a:solidFill>
                <a:latin typeface="Calibri"/>
                <a:ea typeface="Trebuchet MS"/>
                <a:cs typeface="Calibri"/>
              </a:rPr>
              <a:t>,</a:t>
            </a:r>
            <a:r>
              <a:rPr lang="en-IN" sz="1400" b="1" spc="-1" dirty="0">
                <a:solidFill>
                  <a:srgbClr val="FF0000"/>
                </a:solidFill>
                <a:latin typeface="Calibri"/>
                <a:ea typeface="Trebuchet MS"/>
                <a:cs typeface="Calibri"/>
              </a:rPr>
              <a:t> D. Barbosa and A. Hindle</a:t>
            </a:r>
            <a:br>
              <a:rPr lang="en-IN" sz="1400" spc="-1" dirty="0">
                <a:solidFill>
                  <a:srgbClr val="000000"/>
                </a:solidFill>
                <a:latin typeface="Calibri"/>
                <a:ea typeface="Trebuchet MS"/>
                <a:cs typeface="Calibri"/>
              </a:rPr>
            </a:br>
            <a:r>
              <a:rPr lang="en-IN" sz="1400" spc="-1" dirty="0">
                <a:latin typeface="Calibri"/>
                <a:ea typeface="+mn-lt"/>
                <a:cs typeface="Calibri"/>
              </a:rPr>
              <a:t>This paper describes the use of </a:t>
            </a:r>
            <a:r>
              <a:rPr lang="en-IN" sz="1400" b="1" i="1" spc="-1" dirty="0">
                <a:latin typeface="Calibri"/>
                <a:ea typeface="+mn-lt"/>
                <a:cs typeface="Calibri"/>
              </a:rPr>
              <a:t>different types of disks</a:t>
            </a:r>
            <a:r>
              <a:rPr lang="en-IN" sz="1400" spc="-1" dirty="0">
                <a:latin typeface="Calibri"/>
                <a:ea typeface="+mn-lt"/>
                <a:cs typeface="Calibri"/>
              </a:rPr>
              <a:t> to improve energy and compute efficiency. The file system is split into two storage zones, one </a:t>
            </a:r>
            <a:r>
              <a:rPr lang="en-IN" sz="1400" b="1" i="1" spc="-1" dirty="0">
                <a:latin typeface="Calibri"/>
                <a:ea typeface="+mn-lt"/>
                <a:cs typeface="Calibri"/>
              </a:rPr>
              <a:t>using SSD and the other with HD.</a:t>
            </a:r>
            <a:r>
              <a:rPr lang="en-IN" sz="1400" spc="-1" dirty="0">
                <a:latin typeface="Calibri"/>
                <a:ea typeface="+mn-lt"/>
                <a:cs typeface="Calibri"/>
              </a:rPr>
              <a:t> A predefined policy determines which zone a block is stored in.</a:t>
            </a:r>
          </a:p>
          <a:p>
            <a:pPr marL="241300">
              <a:lnSpc>
                <a:spcPct val="150000"/>
              </a:lnSpc>
              <a:buClr>
                <a:srgbClr val="0033CC"/>
              </a:buClr>
            </a:pPr>
            <a:r>
              <a:rPr lang="en-IN" sz="1400" b="1" strike="noStrike" spc="-1" dirty="0">
                <a:solidFill>
                  <a:srgbClr val="000000"/>
                </a:solidFill>
                <a:latin typeface="Calibri"/>
                <a:ea typeface="Trebuchet MS"/>
              </a:rPr>
              <a:t>Shortcomings</a:t>
            </a:r>
            <a:r>
              <a:rPr lang="en-IN" sz="1400" spc="-1" dirty="0">
                <a:solidFill>
                  <a:srgbClr val="000000"/>
                </a:solidFill>
                <a:latin typeface="Calibri"/>
                <a:ea typeface="Trebuchet MS"/>
              </a:rPr>
              <a:t>: This requires a lot of manual configuration and policies for storage must be updated frequently. These processes are not dynamic.</a:t>
            </a:r>
            <a:endParaRPr lang="en-IN" sz="1400" b="0" strike="noStrike" spc="-1" dirty="0">
              <a:latin typeface="Calibri"/>
            </a:endParaRPr>
          </a:p>
          <a:p>
            <a:pPr marL="527050" indent="-285750">
              <a:lnSpc>
                <a:spcPct val="150000"/>
              </a:lnSpc>
              <a:buClr>
                <a:srgbClr val="0033CC"/>
              </a:buClr>
              <a:buFont typeface="Arial,Sans-Serif"/>
              <a:buChar char="•"/>
            </a:pPr>
            <a:r>
              <a:rPr lang="en-IN" sz="1400" b="1" spc="-1" dirty="0">
                <a:solidFill>
                  <a:srgbClr val="FF0000"/>
                </a:solidFill>
                <a:latin typeface="Calibri"/>
                <a:ea typeface="Trebuchet MS"/>
                <a:cs typeface="Calibri"/>
              </a:rPr>
              <a:t>Scheduling and Energy Efficiency Improvement Techniques for </a:t>
            </a:r>
            <a:r>
              <a:rPr lang="en-IN" sz="1400" b="1" strike="noStrike" spc="-1" dirty="0">
                <a:solidFill>
                  <a:srgbClr val="FF0000"/>
                </a:solidFill>
                <a:latin typeface="Calibri"/>
                <a:ea typeface="Trebuchet MS"/>
                <a:cs typeface="Calibri"/>
              </a:rPr>
              <a:t>Hadoop </a:t>
            </a:r>
            <a:r>
              <a:rPr lang="en-IN" sz="1400" b="1" spc="-1" dirty="0">
                <a:solidFill>
                  <a:srgbClr val="FF0000"/>
                </a:solidFill>
                <a:latin typeface="Calibri"/>
                <a:ea typeface="Trebuchet MS"/>
                <a:cs typeface="Calibri"/>
              </a:rPr>
              <a:t>Map-reduce</a:t>
            </a:r>
            <a:r>
              <a:rPr lang="en-IN" sz="1400" b="1" strike="noStrike" spc="-1" dirty="0">
                <a:solidFill>
                  <a:srgbClr val="FF0000"/>
                </a:solidFill>
                <a:latin typeface="Calibri"/>
                <a:ea typeface="Trebuchet MS"/>
                <a:cs typeface="Calibri"/>
              </a:rPr>
              <a:t>. </a:t>
            </a:r>
            <a:r>
              <a:rPr lang="en-IN" sz="1400" b="1" spc="-1" dirty="0">
                <a:solidFill>
                  <a:srgbClr val="FF0000"/>
                </a:solidFill>
                <a:latin typeface="Calibri"/>
                <a:ea typeface="Trebuchet MS"/>
                <a:cs typeface="Calibri"/>
              </a:rPr>
              <a:t>N</a:t>
            </a:r>
            <a:r>
              <a:rPr lang="en-IN" sz="1400" b="1" strike="noStrike" spc="-1" dirty="0">
                <a:solidFill>
                  <a:srgbClr val="FF0000"/>
                </a:solidFill>
                <a:latin typeface="Calibri"/>
                <a:ea typeface="Trebuchet MS"/>
                <a:cs typeface="Calibri"/>
              </a:rPr>
              <a:t>. </a:t>
            </a:r>
            <a:r>
              <a:rPr lang="en-IN" sz="1400" b="1" spc="-1" dirty="0">
                <a:solidFill>
                  <a:srgbClr val="FF0000"/>
                </a:solidFill>
                <a:latin typeface="Calibri"/>
                <a:ea typeface="Trebuchet MS"/>
                <a:cs typeface="Calibri"/>
              </a:rPr>
              <a:t>Tiwari</a:t>
            </a:r>
            <a:br>
              <a:rPr lang="en-IN" sz="1400" b="1" spc="-1" dirty="0">
                <a:solidFill>
                  <a:srgbClr val="FF0000"/>
                </a:solidFill>
                <a:latin typeface="Calibri"/>
                <a:ea typeface="Trebuchet MS"/>
                <a:cs typeface="Calibri"/>
              </a:rPr>
            </a:br>
            <a:r>
              <a:rPr lang="en-IN" sz="1400" spc="-1" dirty="0">
                <a:latin typeface="Calibri"/>
                <a:ea typeface="+mn-lt"/>
                <a:cs typeface="Calibri"/>
              </a:rPr>
              <a:t>This paper discusses various </a:t>
            </a:r>
            <a:r>
              <a:rPr lang="en-IN" sz="1400" b="1" i="1" spc="-1" dirty="0">
                <a:latin typeface="Calibri"/>
                <a:ea typeface="+mn-lt"/>
                <a:cs typeface="Calibri"/>
              </a:rPr>
              <a:t>scheduling algorithms</a:t>
            </a:r>
            <a:r>
              <a:rPr lang="en-IN" sz="1400" spc="-1" dirty="0">
                <a:latin typeface="Calibri"/>
                <a:ea typeface="+mn-lt"/>
                <a:cs typeface="Calibri"/>
              </a:rPr>
              <a:t> to save energy for MapReduce tasks. A few algorithms discussed are Delay algorithm, Constraint scheduling algorithm, </a:t>
            </a:r>
            <a:r>
              <a:rPr lang="en-IN" sz="1400" spc="-1" dirty="0" err="1">
                <a:latin typeface="Calibri"/>
                <a:ea typeface="+mn-lt"/>
                <a:cs typeface="Calibri"/>
              </a:rPr>
              <a:t>schedulability</a:t>
            </a:r>
            <a:r>
              <a:rPr lang="en-IN" sz="1400" spc="-1" dirty="0">
                <a:latin typeface="Calibri"/>
                <a:ea typeface="+mn-lt"/>
                <a:cs typeface="Calibri"/>
              </a:rPr>
              <a:t> test algorithm.</a:t>
            </a:r>
            <a:endParaRPr lang="en-IN" sz="1400" spc="-1" dirty="0">
              <a:ea typeface="+mn-lt"/>
              <a:cs typeface="+mn-lt"/>
            </a:endParaRPr>
          </a:p>
          <a:p>
            <a:pPr marL="241300">
              <a:lnSpc>
                <a:spcPct val="150000"/>
              </a:lnSpc>
              <a:buClr>
                <a:srgbClr val="0033CC"/>
              </a:buClr>
            </a:pPr>
            <a:r>
              <a:rPr lang="en-IN" sz="1400" b="1" spc="-1" dirty="0">
                <a:solidFill>
                  <a:srgbClr val="000000"/>
                </a:solidFill>
                <a:latin typeface="Calibri"/>
                <a:cs typeface="Calibri"/>
              </a:rPr>
              <a:t>Shortcomings</a:t>
            </a:r>
            <a:r>
              <a:rPr lang="en-IN" sz="1400" spc="-1" dirty="0">
                <a:solidFill>
                  <a:srgbClr val="000000"/>
                </a:solidFill>
                <a:latin typeface="Calibri"/>
                <a:cs typeface="Calibri"/>
              </a:rPr>
              <a:t>: All algorithms discussed work on Map Reduce layer (Application) of Hadoop, it does not help with energy conservation at the HDFS (Storage) layer.</a:t>
            </a:r>
            <a:endParaRPr lang="en-IN" dirty="0">
              <a:solidFill>
                <a:srgbClr val="000000"/>
              </a:solidFill>
              <a:latin typeface="Arial"/>
            </a:endParaRPr>
          </a:p>
        </p:txBody>
      </p:sp>
    </p:spTree>
    <p:extLst>
      <p:ext uri="{BB962C8B-B14F-4D97-AF65-F5344CB8AC3E}">
        <p14:creationId xmlns:p14="http://schemas.microsoft.com/office/powerpoint/2010/main" val="215515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1523880" y="1581120"/>
            <a:ext cx="7619040" cy="3564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8" name="CustomShape 2"/>
          <p:cNvSpPr/>
          <p:nvPr/>
        </p:nvSpPr>
        <p:spPr>
          <a:xfrm>
            <a:off x="1371600" y="1143000"/>
            <a:ext cx="7771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r>
              <a:rPr lang="en-IN" sz="2400" b="1" strike="noStrike" spc="-1">
                <a:solidFill>
                  <a:srgbClr val="FF0000"/>
                </a:solidFill>
                <a:latin typeface="Times New Roman"/>
                <a:ea typeface="Trebuchet MS"/>
              </a:rPr>
              <a:t>User Characteristics</a:t>
            </a:r>
            <a:endParaRPr lang="en-IN" sz="2400" b="1" strike="noStrike" spc="-1">
              <a:latin typeface="Times New Roman"/>
            </a:endParaRPr>
          </a:p>
        </p:txBody>
      </p:sp>
      <p:sp>
        <p:nvSpPr>
          <p:cNvPr id="69" name="CustomShape 3"/>
          <p:cNvSpPr/>
          <p:nvPr/>
        </p:nvSpPr>
        <p:spPr>
          <a:xfrm>
            <a:off x="516960" y="2133720"/>
            <a:ext cx="7004520" cy="373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85750" indent="-285750" algn="just">
              <a:buFont typeface="Arial"/>
              <a:buChar char="•"/>
            </a:pPr>
            <a:r>
              <a:rPr lang="en-IN" spc="-1">
                <a:latin typeface="Calibri"/>
                <a:ea typeface="+mn-lt"/>
                <a:cs typeface="Calibri"/>
              </a:rPr>
              <a:t>Companies running large scale Hadoop clusters would find it beneficial to adapt our model.</a:t>
            </a:r>
            <a:endParaRPr lang="en-US">
              <a:latin typeface="Arial"/>
              <a:ea typeface="+mn-lt"/>
              <a:cs typeface="Calibri"/>
            </a:endParaRPr>
          </a:p>
          <a:p>
            <a:pPr marL="285750" indent="-285750" algn="just">
              <a:buFont typeface="Arial"/>
              <a:buChar char="•"/>
            </a:pPr>
            <a:endParaRPr lang="en-IN" spc="-1">
              <a:latin typeface="Calibri"/>
              <a:cs typeface="Calibri"/>
            </a:endParaRPr>
          </a:p>
          <a:p>
            <a:pPr marL="285750" indent="-285750" algn="just">
              <a:buFont typeface="Arial"/>
              <a:buChar char="•"/>
            </a:pPr>
            <a:r>
              <a:rPr lang="en-IN" spc="-1">
                <a:latin typeface="Calibri"/>
                <a:ea typeface="+mn-lt"/>
                <a:cs typeface="Calibri"/>
              </a:rPr>
              <a:t>Several types of </a:t>
            </a:r>
            <a:r>
              <a:rPr lang="en-IN" sz="1800" b="0" strike="noStrike" spc="-1">
                <a:latin typeface="Calibri"/>
                <a:ea typeface="+mn-lt"/>
                <a:cs typeface="Calibri"/>
              </a:rPr>
              <a:t>data </a:t>
            </a:r>
            <a:r>
              <a:rPr lang="en-IN" spc="-1">
                <a:latin typeface="Calibri"/>
                <a:ea typeface="+mn-lt"/>
                <a:cs typeface="Calibri"/>
              </a:rPr>
              <a:t>streaming into a large amount of servers.</a:t>
            </a:r>
          </a:p>
          <a:p>
            <a:pPr marL="285750" indent="-285750" algn="just">
              <a:buFont typeface="Arial"/>
              <a:buChar char="•"/>
            </a:pPr>
            <a:endParaRPr lang="en-IN" spc="-1">
              <a:latin typeface="Calibri"/>
              <a:cs typeface="Calibri"/>
            </a:endParaRPr>
          </a:p>
          <a:p>
            <a:pPr marL="285750" indent="-285750" algn="just">
              <a:buFont typeface="Arial"/>
              <a:buChar char="•"/>
            </a:pPr>
            <a:r>
              <a:rPr lang="en-IN" spc="-1">
                <a:latin typeface="Calibri"/>
                <a:ea typeface="+mn-lt"/>
                <a:cs typeface="Calibri"/>
              </a:rPr>
              <a:t>Server running/maintenance power costs substantial</a:t>
            </a:r>
          </a:p>
          <a:p>
            <a:pPr marL="285750" indent="-285750" algn="just">
              <a:buFont typeface="Arial"/>
              <a:buChar char="•"/>
            </a:pPr>
            <a:endParaRPr lang="en-IN" spc="-1">
              <a:latin typeface="Calibri"/>
              <a:cs typeface="Calibri"/>
            </a:endParaRPr>
          </a:p>
          <a:p>
            <a:pPr marL="285750" indent="-285750" algn="just">
              <a:buFont typeface="Arial"/>
              <a:buChar char="•"/>
            </a:pPr>
            <a:r>
              <a:rPr lang="en-IN" spc="-1">
                <a:latin typeface="Calibri"/>
                <a:ea typeface="+mn-lt"/>
                <a:cs typeface="Calibri"/>
              </a:rPr>
              <a:t>Big Data servers have constant middle to high resource utilization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1523880" y="1581120"/>
            <a:ext cx="7619040" cy="3564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71" name="CustomShape 2"/>
          <p:cNvSpPr/>
          <p:nvPr/>
        </p:nvSpPr>
        <p:spPr>
          <a:xfrm>
            <a:off x="1371600" y="1143000"/>
            <a:ext cx="7771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lnSpc>
                <a:spcPct val="100000"/>
              </a:lnSpc>
            </a:pPr>
            <a:r>
              <a:rPr lang="en-IN" sz="2400" b="1" strike="noStrike" spc="-1">
                <a:solidFill>
                  <a:srgbClr val="FF0000"/>
                </a:solidFill>
                <a:latin typeface="Times New Roman"/>
                <a:ea typeface="Trebuchet MS"/>
              </a:rPr>
              <a:t>Dependencies / Assumptions / Risks</a:t>
            </a:r>
            <a:endParaRPr lang="en-IN" sz="2400" b="1" strike="noStrike" spc="-1">
              <a:latin typeface="Times New Roman"/>
            </a:endParaRPr>
          </a:p>
        </p:txBody>
      </p:sp>
      <p:sp>
        <p:nvSpPr>
          <p:cNvPr id="72" name="CustomShape 3"/>
          <p:cNvSpPr/>
          <p:nvPr/>
        </p:nvSpPr>
        <p:spPr>
          <a:xfrm>
            <a:off x="590760" y="1989424"/>
            <a:ext cx="7532693" cy="46637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635">
              <a:lnSpc>
                <a:spcPct val="150000"/>
              </a:lnSpc>
              <a:buClr>
                <a:srgbClr val="0033CC"/>
              </a:buClr>
            </a:pPr>
            <a:r>
              <a:rPr lang="en-IN" sz="2400" b="1" spc="-1" dirty="0">
                <a:solidFill>
                  <a:srgbClr val="0033CC"/>
                </a:solidFill>
                <a:latin typeface="Calibri"/>
                <a:cs typeface="Calibri"/>
              </a:rPr>
              <a:t>Legal Implications:</a:t>
            </a:r>
            <a:endParaRPr lang="en-IN" sz="2400" spc="-1" dirty="0">
              <a:ea typeface="+mn-lt"/>
              <a:cs typeface="+mn-lt"/>
            </a:endParaRPr>
          </a:p>
          <a:p>
            <a:pPr marL="635">
              <a:lnSpc>
                <a:spcPct val="150000"/>
              </a:lnSpc>
              <a:buClr>
                <a:srgbClr val="0033CC"/>
              </a:buClr>
            </a:pPr>
            <a:r>
              <a:rPr lang="en-IN" spc="-1" dirty="0">
                <a:latin typeface="Calibri"/>
                <a:cs typeface="Calibri"/>
              </a:rPr>
              <a:t>All software, tools and frameworks used are open source and have no legal implications</a:t>
            </a:r>
            <a:endParaRPr lang="en-IN" dirty="0"/>
          </a:p>
          <a:p>
            <a:pPr marL="635">
              <a:lnSpc>
                <a:spcPct val="150000"/>
              </a:lnSpc>
              <a:buClr>
                <a:srgbClr val="0033CC"/>
              </a:buClr>
            </a:pPr>
            <a:r>
              <a:rPr lang="en-IN" sz="2400" b="1" spc="-1" dirty="0">
                <a:solidFill>
                  <a:srgbClr val="0033CC"/>
                </a:solidFill>
                <a:latin typeface="Calibri"/>
              </a:rPr>
              <a:t>Software Dependencies:</a:t>
            </a:r>
            <a:endParaRPr lang="en-IN" sz="2400" b="0" strike="noStrike" spc="-1" dirty="0">
              <a:latin typeface="Calibri"/>
            </a:endParaRPr>
          </a:p>
          <a:p>
            <a:pPr marL="286385" indent="-285750">
              <a:lnSpc>
                <a:spcPct val="150000"/>
              </a:lnSpc>
              <a:buClr>
                <a:srgbClr val="0033CC"/>
              </a:buClr>
              <a:buFont typeface="Arial"/>
              <a:buChar char="•"/>
            </a:pPr>
            <a:r>
              <a:rPr lang="en-IN" sz="1800" b="0" strike="noStrike" spc="-1" dirty="0">
                <a:latin typeface="Calibri"/>
                <a:ea typeface="Trebuchet MS"/>
              </a:rPr>
              <a:t>Vagrant, VirtualBox to setup nodes.</a:t>
            </a:r>
            <a:endParaRPr lang="en-IN" sz="1800" b="0" strike="noStrike" spc="-1">
              <a:latin typeface="Calibri"/>
            </a:endParaRPr>
          </a:p>
          <a:p>
            <a:pPr marL="286385" indent="-285750">
              <a:lnSpc>
                <a:spcPct val="150000"/>
              </a:lnSpc>
              <a:buClr>
                <a:srgbClr val="0033CC"/>
              </a:buClr>
              <a:buFont typeface="Arial"/>
              <a:buChar char="•"/>
            </a:pPr>
            <a:r>
              <a:rPr lang="en-IN" spc="-1" dirty="0">
                <a:latin typeface="Calibri"/>
                <a:ea typeface="Trebuchet MS"/>
                <a:cs typeface="Calibri"/>
              </a:rPr>
              <a:t>Java setup on all nodes.</a:t>
            </a:r>
            <a:endParaRPr lang="en-IN" spc="-1" dirty="0">
              <a:latin typeface="Calibri"/>
              <a:ea typeface="Trebuchet MS"/>
            </a:endParaRPr>
          </a:p>
          <a:p>
            <a:pPr marL="286385" indent="-285750">
              <a:lnSpc>
                <a:spcPct val="150000"/>
              </a:lnSpc>
              <a:buClr>
                <a:srgbClr val="0033CC"/>
              </a:buClr>
              <a:buFont typeface="Arial"/>
              <a:buChar char="•"/>
            </a:pPr>
            <a:r>
              <a:rPr lang="en-IN" sz="1800" b="0" strike="noStrike" spc="-1" dirty="0">
                <a:latin typeface="Calibri"/>
                <a:ea typeface="Trebuchet MS"/>
              </a:rPr>
              <a:t>Hadoop core</a:t>
            </a:r>
            <a:r>
              <a:rPr lang="en-IN" spc="-1" dirty="0">
                <a:latin typeface="Calibri"/>
                <a:ea typeface="Trebuchet MS"/>
              </a:rPr>
              <a:t>.</a:t>
            </a:r>
            <a:endParaRPr lang="en-IN" sz="1800" b="0" strike="noStrike" spc="-1" dirty="0">
              <a:latin typeface="Calibri"/>
            </a:endParaRPr>
          </a:p>
          <a:p>
            <a:pPr marL="286385" indent="-285750">
              <a:lnSpc>
                <a:spcPct val="150000"/>
              </a:lnSpc>
              <a:buClr>
                <a:srgbClr val="0033CC"/>
              </a:buClr>
              <a:buFont typeface="Arial"/>
              <a:buChar char="•"/>
            </a:pPr>
            <a:r>
              <a:rPr lang="en-IN" sz="1800" b="0" strike="noStrike" spc="-1" dirty="0">
                <a:latin typeface="Calibri"/>
                <a:ea typeface="Trebuchet MS"/>
              </a:rPr>
              <a:t>Simulators: </a:t>
            </a:r>
            <a:r>
              <a:rPr lang="en-IN" sz="1800" b="0" strike="noStrike" spc="-1" err="1">
                <a:latin typeface="Calibri"/>
                <a:ea typeface="Trebuchet MS"/>
              </a:rPr>
              <a:t>Hsim</a:t>
            </a:r>
            <a:r>
              <a:rPr lang="en-IN" sz="1800" b="0" strike="noStrike" spc="-1" dirty="0">
                <a:latin typeface="Calibri"/>
                <a:ea typeface="Trebuchet MS"/>
              </a:rPr>
              <a:t>, </a:t>
            </a:r>
            <a:r>
              <a:rPr lang="en-IN" sz="1800" b="0" strike="noStrike" spc="-1" err="1">
                <a:latin typeface="Calibri"/>
                <a:ea typeface="Trebuchet MS"/>
              </a:rPr>
              <a:t>SimMapReduce</a:t>
            </a:r>
            <a:r>
              <a:rPr lang="en-IN" sz="1800" b="0" strike="noStrike" spc="-1" dirty="0">
                <a:latin typeface="Calibri"/>
                <a:ea typeface="Trebuchet MS"/>
              </a:rPr>
              <a:t>, HDFS-Replication Simulator.</a:t>
            </a:r>
            <a:r>
              <a:rPr lang="en-IN" spc="-1" dirty="0">
                <a:latin typeface="Calibri"/>
                <a:ea typeface="Trebuchet MS"/>
              </a:rPr>
              <a:t> </a:t>
            </a:r>
          </a:p>
          <a:p>
            <a:pPr marL="635">
              <a:lnSpc>
                <a:spcPct val="150000"/>
              </a:lnSpc>
              <a:buClr>
                <a:srgbClr val="0033CC"/>
              </a:buClr>
            </a:pPr>
            <a:r>
              <a:rPr lang="en-IN" sz="2400" b="1" spc="-1" dirty="0">
                <a:solidFill>
                  <a:srgbClr val="0033CC"/>
                </a:solidFill>
                <a:latin typeface="Calibri"/>
                <a:cs typeface="Calibri"/>
              </a:rPr>
              <a:t>Hardware Dependencies:</a:t>
            </a:r>
            <a:endParaRPr lang="en-IN" sz="2400" spc="-1">
              <a:ea typeface="+mn-lt"/>
              <a:cs typeface="+mn-lt"/>
            </a:endParaRPr>
          </a:p>
          <a:p>
            <a:pPr marL="286385" indent="-285750">
              <a:lnSpc>
                <a:spcPct val="150000"/>
              </a:lnSpc>
              <a:buClr>
                <a:srgbClr val="0033CC"/>
              </a:buClr>
              <a:buFont typeface="Arial,Sans-Serif"/>
              <a:buChar char="•"/>
            </a:pPr>
            <a:r>
              <a:rPr lang="en-IN" spc="-1" dirty="0">
                <a:latin typeface="Calibri"/>
                <a:ea typeface="+mn-lt"/>
                <a:cs typeface="Calibri"/>
              </a:rPr>
              <a:t>Systems used have a minimum of Intel i5 cores with 8 GB ram and sufficient storage space. </a:t>
            </a:r>
            <a:br>
              <a:rPr lang="en-IN" spc="-1" dirty="0">
                <a:latin typeface="Calibri"/>
                <a:cs typeface="Calibri"/>
              </a:rPr>
            </a:br>
            <a:endParaRPr lang="en-IN" spc="-1">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1523880" y="1581120"/>
            <a:ext cx="7619040" cy="3564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74" name="CustomShape 2"/>
          <p:cNvSpPr/>
          <p:nvPr/>
        </p:nvSpPr>
        <p:spPr>
          <a:xfrm>
            <a:off x="1371600" y="1143000"/>
            <a:ext cx="7771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lnSpc>
                <a:spcPct val="100000"/>
              </a:lnSpc>
            </a:pPr>
            <a:r>
              <a:rPr lang="en-IN" sz="2400" b="1" strike="noStrike" spc="-1">
                <a:solidFill>
                  <a:srgbClr val="FF0000"/>
                </a:solidFill>
                <a:latin typeface="Times New Roman"/>
                <a:ea typeface="Trebuchet MS"/>
              </a:rPr>
              <a:t>Dependencies / Assumptions / Risks</a:t>
            </a:r>
            <a:endParaRPr lang="en-IN" sz="2400" b="1" strike="noStrike" spc="-1">
              <a:latin typeface="Times New Roman"/>
            </a:endParaRPr>
          </a:p>
        </p:txBody>
      </p:sp>
      <p:sp>
        <p:nvSpPr>
          <p:cNvPr id="75" name="CustomShape 3"/>
          <p:cNvSpPr/>
          <p:nvPr/>
        </p:nvSpPr>
        <p:spPr>
          <a:xfrm>
            <a:off x="590760" y="1791360"/>
            <a:ext cx="7004520" cy="3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635">
              <a:lnSpc>
                <a:spcPct val="150000"/>
              </a:lnSpc>
              <a:buClr>
                <a:srgbClr val="0033CC"/>
              </a:buClr>
            </a:pPr>
            <a:r>
              <a:rPr lang="en-IN" sz="2400" b="1" strike="noStrike" spc="-1" dirty="0">
                <a:solidFill>
                  <a:srgbClr val="0033CC"/>
                </a:solidFill>
                <a:latin typeface="Calibri"/>
                <a:ea typeface="Trebuchet MS"/>
              </a:rPr>
              <a:t>Risks</a:t>
            </a:r>
            <a:endParaRPr lang="en-IN" sz="2400" b="0" strike="noStrike" spc="-1">
              <a:latin typeface="Calibri"/>
            </a:endParaRPr>
          </a:p>
          <a:p>
            <a:pPr marL="286385" indent="-285750">
              <a:lnSpc>
                <a:spcPct val="150000"/>
              </a:lnSpc>
              <a:buClr>
                <a:srgbClr val="0033CC"/>
              </a:buClr>
              <a:buFont typeface="Arial"/>
              <a:buChar char="•"/>
            </a:pPr>
            <a:r>
              <a:rPr lang="en-IN" sz="1800" b="0" strike="noStrike" spc="-1" dirty="0">
                <a:latin typeface="Calibri"/>
                <a:ea typeface="Trebuchet MS"/>
              </a:rPr>
              <a:t>Algorithms must not compromise computation efficiency</a:t>
            </a:r>
            <a:r>
              <a:rPr lang="en-IN" spc="-1" dirty="0">
                <a:latin typeface="Calibri"/>
                <a:ea typeface="Trebuchet MS"/>
              </a:rPr>
              <a:t>.</a:t>
            </a:r>
            <a:endParaRPr lang="en-IN" sz="1800" b="0" strike="noStrike" spc="-1" dirty="0">
              <a:latin typeface="Calibri"/>
            </a:endParaRPr>
          </a:p>
          <a:p>
            <a:pPr marL="286385" indent="-285750">
              <a:lnSpc>
                <a:spcPct val="150000"/>
              </a:lnSpc>
              <a:buClr>
                <a:srgbClr val="0033CC"/>
              </a:buClr>
              <a:buFont typeface="Arial"/>
              <a:buChar char="•"/>
            </a:pPr>
            <a:r>
              <a:rPr lang="en-IN" spc="-1" dirty="0">
                <a:latin typeface="Calibri"/>
                <a:ea typeface="Trebuchet MS"/>
              </a:rPr>
              <a:t>Simulator</a:t>
            </a:r>
            <a:r>
              <a:rPr lang="en-IN" sz="1800" b="0" strike="noStrike" spc="-1" dirty="0">
                <a:latin typeface="Calibri"/>
                <a:ea typeface="Trebuchet MS"/>
              </a:rPr>
              <a:t> does not </a:t>
            </a:r>
            <a:r>
              <a:rPr lang="en-IN" spc="-1" dirty="0">
                <a:latin typeface="Calibri"/>
                <a:ea typeface="Trebuchet MS"/>
              </a:rPr>
              <a:t>represent</a:t>
            </a:r>
            <a:r>
              <a:rPr lang="en-IN" sz="1800" b="0" strike="noStrike" spc="-1" dirty="0">
                <a:latin typeface="Calibri"/>
                <a:ea typeface="Trebuchet MS"/>
              </a:rPr>
              <a:t> our </a:t>
            </a:r>
            <a:r>
              <a:rPr lang="en-IN" spc="-1" dirty="0">
                <a:latin typeface="Calibri"/>
                <a:ea typeface="Trebuchet MS"/>
              </a:rPr>
              <a:t>setup</a:t>
            </a:r>
            <a:r>
              <a:rPr lang="en-IN" sz="1800" b="0" strike="noStrike" spc="-1" dirty="0">
                <a:latin typeface="Calibri"/>
                <a:ea typeface="Trebuchet MS"/>
              </a:rPr>
              <a:t>.</a:t>
            </a:r>
            <a:endParaRPr lang="en-IN" sz="1800" b="0" strike="noStrike" spc="-1" dirty="0">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581120"/>
            <a:ext cx="7619040" cy="3528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77" name="CustomShape 2"/>
          <p:cNvSpPr/>
          <p:nvPr/>
        </p:nvSpPr>
        <p:spPr>
          <a:xfrm>
            <a:off x="1371600" y="1143000"/>
            <a:ext cx="7771320" cy="4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1630" algn="r">
              <a:lnSpc>
                <a:spcPct val="100000"/>
              </a:lnSpc>
            </a:pPr>
            <a:r>
              <a:rPr lang="en-IN" sz="2400" b="1" strike="noStrike" spc="-1">
                <a:solidFill>
                  <a:srgbClr val="FF0000"/>
                </a:solidFill>
                <a:latin typeface="Times New Roman"/>
                <a:ea typeface="Trebuchet MS"/>
              </a:rPr>
              <a:t>System Architecture</a:t>
            </a:r>
            <a:endParaRPr lang="en-IN" sz="2400" b="1" strike="noStrike" spc="-1">
              <a:latin typeface="Times New Roman"/>
            </a:endParaRPr>
          </a:p>
        </p:txBody>
      </p:sp>
      <p:sp>
        <p:nvSpPr>
          <p:cNvPr id="78" name="CustomShape 3"/>
          <p:cNvSpPr/>
          <p:nvPr/>
        </p:nvSpPr>
        <p:spPr>
          <a:xfrm>
            <a:off x="505800" y="1617840"/>
            <a:ext cx="6867360" cy="47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just">
              <a:lnSpc>
                <a:spcPct val="100000"/>
              </a:lnSpc>
            </a:pPr>
            <a:endParaRPr lang="en-IN" sz="1800" b="0" strike="noStrike" spc="-1" dirty="0">
              <a:solidFill>
                <a:srgbClr val="0033CC"/>
              </a:solidFill>
              <a:latin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9E73A49C-EE11-4D22-8E7F-EAF724459F6A}"/>
              </a:ext>
            </a:extLst>
          </p:cNvPr>
          <p:cNvPicPr>
            <a:picLocks noChangeAspect="1"/>
          </p:cNvPicPr>
          <p:nvPr/>
        </p:nvPicPr>
        <p:blipFill>
          <a:blip r:embed="rId3"/>
          <a:stretch>
            <a:fillRect/>
          </a:stretch>
        </p:blipFill>
        <p:spPr>
          <a:xfrm>
            <a:off x="85278" y="1710597"/>
            <a:ext cx="8973445" cy="4707724"/>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203</Words>
  <Application>Microsoft Office PowerPoint</Application>
  <PresentationFormat>On-screen Show (4:3)</PresentationFormat>
  <Paragraphs>33</Paragraphs>
  <Slides>12</Slides>
  <Notes>3</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379</cp:revision>
  <dcterms:modified xsi:type="dcterms:W3CDTF">2020-01-31T06:55:49Z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