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5.xml.rels" ContentType="application/vnd.openxmlformats-package.relationships+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4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5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5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5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5E1DB71-29A5-43EE-B931-CD53E6B89C7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680400" y="4690800"/>
            <a:ext cx="5436000" cy="4440960"/>
          </a:xfrm>
          <a:prstGeom prst="rect">
            <a:avLst/>
          </a:prstGeom>
        </p:spPr>
        <p:txBody>
          <a:bodyPr lIns="0" rIns="0" tIns="0" bIns="0">
            <a:noAutofit/>
          </a:bodyPr>
          <a:p>
            <a:endParaRPr b="0" lang="en-IN" sz="2000" spc="-1" strike="noStrike">
              <a:latin typeface="Arial"/>
            </a:endParaRPr>
          </a:p>
        </p:txBody>
      </p:sp>
      <p:sp>
        <p:nvSpPr>
          <p:cNvPr id="107" name="CustomShape 2"/>
          <p:cNvSpPr/>
          <p:nvPr/>
        </p:nvSpPr>
        <p:spPr>
          <a:xfrm>
            <a:off x="3849840" y="9378360"/>
            <a:ext cx="294444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5CEC7BD-608A-42BE-A5DB-1B056894C54D}"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0400" y="4690800"/>
            <a:ext cx="5436000" cy="4440960"/>
          </a:xfrm>
          <a:prstGeom prst="rect">
            <a:avLst/>
          </a:prstGeom>
        </p:spPr>
        <p:txBody>
          <a:bodyPr lIns="0" rIns="0" tIns="0" bIns="0">
            <a:noAutofit/>
          </a:bodyPr>
          <a:p>
            <a:endParaRPr b="0" lang="en-IN" sz="2000" spc="-1" strike="noStrike">
              <a:latin typeface="Arial"/>
            </a:endParaRPr>
          </a:p>
        </p:txBody>
      </p:sp>
      <p:sp>
        <p:nvSpPr>
          <p:cNvPr id="109" name="CustomShape 2"/>
          <p:cNvSpPr/>
          <p:nvPr/>
        </p:nvSpPr>
        <p:spPr>
          <a:xfrm>
            <a:off x="3849840" y="9378360"/>
            <a:ext cx="294444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7A64534-F013-4523-BA56-052686720EAF}"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0400" y="4690800"/>
            <a:ext cx="5436000" cy="4440960"/>
          </a:xfrm>
          <a:prstGeom prst="rect">
            <a:avLst/>
          </a:prstGeom>
        </p:spPr>
        <p:txBody>
          <a:bodyPr lIns="0" rIns="0" tIns="0" bIns="0">
            <a:noAutofit/>
          </a:bodyPr>
          <a:p>
            <a:endParaRPr b="0" lang="en-IN" sz="2000" spc="-1" strike="noStrike">
              <a:latin typeface="Arial"/>
            </a:endParaRPr>
          </a:p>
        </p:txBody>
      </p:sp>
      <p:sp>
        <p:nvSpPr>
          <p:cNvPr id="111" name="CustomShape 2"/>
          <p:cNvSpPr/>
          <p:nvPr/>
        </p:nvSpPr>
        <p:spPr>
          <a:xfrm>
            <a:off x="3849840" y="9378360"/>
            <a:ext cx="2944080" cy="492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066F66F-05BA-42F7-9A7A-8E56671466C9}"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0400" y="4690800"/>
            <a:ext cx="5436000" cy="4440960"/>
          </a:xfrm>
          <a:prstGeom prst="rect">
            <a:avLst/>
          </a:prstGeom>
        </p:spPr>
        <p:txBody>
          <a:bodyPr lIns="0" rIns="0" tIns="0" bIns="0">
            <a:noAutofit/>
          </a:bodyPr>
          <a:p>
            <a:endParaRPr b="0" lang="en-IN" sz="2000" spc="-1" strike="noStrike">
              <a:latin typeface="Arial"/>
            </a:endParaRPr>
          </a:p>
        </p:txBody>
      </p:sp>
      <p:sp>
        <p:nvSpPr>
          <p:cNvPr id="113" name="CustomShape 2"/>
          <p:cNvSpPr/>
          <p:nvPr/>
        </p:nvSpPr>
        <p:spPr>
          <a:xfrm>
            <a:off x="3849840" y="9378360"/>
            <a:ext cx="2944080" cy="492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162FD67-D1EF-4F86-B92C-69F2060EF2C1}"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680400" y="4690800"/>
            <a:ext cx="5436000" cy="4440960"/>
          </a:xfrm>
          <a:prstGeom prst="rect">
            <a:avLst/>
          </a:prstGeom>
        </p:spPr>
        <p:txBody>
          <a:bodyPr lIns="0" rIns="0" tIns="0" bIns="0">
            <a:noAutofit/>
          </a:bodyPr>
          <a:p>
            <a:endParaRPr b="0" lang="en-IN" sz="2000" spc="-1" strike="noStrike">
              <a:latin typeface="Arial"/>
            </a:endParaRPr>
          </a:p>
        </p:txBody>
      </p:sp>
      <p:sp>
        <p:nvSpPr>
          <p:cNvPr id="115" name="CustomShape 2"/>
          <p:cNvSpPr/>
          <p:nvPr/>
        </p:nvSpPr>
        <p:spPr>
          <a:xfrm>
            <a:off x="3849840" y="9378360"/>
            <a:ext cx="2944080" cy="492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5F2346F-6B8A-47FF-BD14-CD78AB8ED370}"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680400" y="4690800"/>
            <a:ext cx="5436000" cy="4440960"/>
          </a:xfrm>
          <a:prstGeom prst="rect">
            <a:avLst/>
          </a:prstGeom>
        </p:spPr>
        <p:txBody>
          <a:bodyPr lIns="0" rIns="0" tIns="0" bIns="0">
            <a:noAutofit/>
          </a:bodyPr>
          <a:p>
            <a:endParaRPr b="0" lang="en-IN" sz="2000" spc="-1" strike="noStrike">
              <a:latin typeface="Arial"/>
            </a:endParaRPr>
          </a:p>
        </p:txBody>
      </p:sp>
      <p:sp>
        <p:nvSpPr>
          <p:cNvPr id="117" name="CustomShape 2"/>
          <p:cNvSpPr/>
          <p:nvPr/>
        </p:nvSpPr>
        <p:spPr>
          <a:xfrm>
            <a:off x="3849840" y="9378360"/>
            <a:ext cx="2944080" cy="492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339A5F6-2DCC-4054-A05F-D5BBF56D2CF0}"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80400" y="4690800"/>
            <a:ext cx="5436000" cy="4440960"/>
          </a:xfrm>
          <a:prstGeom prst="rect">
            <a:avLst/>
          </a:prstGeom>
        </p:spPr>
        <p:txBody>
          <a:bodyPr lIns="0" rIns="0" tIns="0" bIns="0">
            <a:noAutofit/>
          </a:bodyPr>
          <a:p>
            <a:endParaRPr b="0" lang="en-IN" sz="2000" spc="-1" strike="noStrike">
              <a:latin typeface="Arial"/>
            </a:endParaRPr>
          </a:p>
        </p:txBody>
      </p:sp>
      <p:sp>
        <p:nvSpPr>
          <p:cNvPr id="119" name="CustomShape 2"/>
          <p:cNvSpPr/>
          <p:nvPr/>
        </p:nvSpPr>
        <p:spPr>
          <a:xfrm>
            <a:off x="3849840" y="9378360"/>
            <a:ext cx="2944080" cy="492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87899E8-BEB7-4701-BB6D-1CCE46D2A804}"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0400" y="4690800"/>
            <a:ext cx="5436000" cy="4440960"/>
          </a:xfrm>
          <a:prstGeom prst="rect">
            <a:avLst/>
          </a:prstGeom>
        </p:spPr>
        <p:txBody>
          <a:bodyPr lIns="0" rIns="0" tIns="0" bIns="0">
            <a:noAutofit/>
          </a:bodyPr>
          <a:p>
            <a:endParaRPr b="0" lang="en-IN" sz="2000" spc="-1" strike="noStrike">
              <a:latin typeface="Arial"/>
            </a:endParaRPr>
          </a:p>
        </p:txBody>
      </p:sp>
      <p:sp>
        <p:nvSpPr>
          <p:cNvPr id="105" name="CustomShape 2"/>
          <p:cNvSpPr/>
          <p:nvPr/>
        </p:nvSpPr>
        <p:spPr>
          <a:xfrm>
            <a:off x="3849840" y="9378360"/>
            <a:ext cx="294444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7E11511-1042-424C-BE14-5FC96585AE6C}"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0" y="-35280"/>
            <a:ext cx="9141840" cy="6932160"/>
          </a:xfrm>
          <a:prstGeom prst="rect">
            <a:avLst/>
          </a:prstGeom>
          <a:ln>
            <a:noFill/>
          </a:ln>
        </p:spPr>
      </p:pic>
      <p:sp>
        <p:nvSpPr>
          <p:cNvPr id="1" name="CustomShape 1"/>
          <p:cNvSpPr/>
          <p:nvPr/>
        </p:nvSpPr>
        <p:spPr>
          <a:xfrm>
            <a:off x="0" y="152280"/>
            <a:ext cx="1445760" cy="119808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3;p2" descr=""/>
          <p:cNvPicPr/>
          <p:nvPr/>
        </p:nvPicPr>
        <p:blipFill>
          <a:blip r:embed="rId3"/>
          <a:stretch/>
        </p:blipFill>
        <p:spPr>
          <a:xfrm>
            <a:off x="179640" y="138600"/>
            <a:ext cx="866520" cy="969840"/>
          </a:xfrm>
          <a:prstGeom prst="rect">
            <a:avLst/>
          </a:prstGeom>
          <a:ln>
            <a:noFill/>
          </a:ln>
        </p:spPr>
      </p:pic>
      <p:pic>
        <p:nvPicPr>
          <p:cNvPr id="3" name="Google Shape;15;p2" descr=""/>
          <p:cNvPicPr/>
          <p:nvPr/>
        </p:nvPicPr>
        <p:blipFill>
          <a:blip r:embed="rId4"/>
          <a:stretch/>
        </p:blipFill>
        <p:spPr>
          <a:xfrm>
            <a:off x="2702520" y="103320"/>
            <a:ext cx="1618920" cy="988560"/>
          </a:xfrm>
          <a:prstGeom prst="rect">
            <a:avLst/>
          </a:prstGeom>
          <a:ln>
            <a:noFill/>
          </a:ln>
        </p:spPr>
      </p:pic>
      <p:pic>
        <p:nvPicPr>
          <p:cNvPr id="4" name="Google Shape;16;p2" descr=""/>
          <p:cNvPicPr/>
          <p:nvPr/>
        </p:nvPicPr>
        <p:blipFill>
          <a:blip r:embed="rId5"/>
          <a:stretch/>
        </p:blipFill>
        <p:spPr>
          <a:xfrm>
            <a:off x="4323600" y="106560"/>
            <a:ext cx="1617840" cy="986400"/>
          </a:xfrm>
          <a:prstGeom prst="rect">
            <a:avLst/>
          </a:prstGeom>
          <a:ln>
            <a:noFill/>
          </a:ln>
        </p:spPr>
      </p:pic>
      <p:pic>
        <p:nvPicPr>
          <p:cNvPr id="5" name="Google Shape;17;p2" descr=""/>
          <p:cNvPicPr/>
          <p:nvPr/>
        </p:nvPicPr>
        <p:blipFill>
          <a:blip r:embed="rId6"/>
          <a:stretch/>
        </p:blipFill>
        <p:spPr>
          <a:xfrm>
            <a:off x="5923800" y="117000"/>
            <a:ext cx="1617840" cy="987840"/>
          </a:xfrm>
          <a:prstGeom prst="rect">
            <a:avLst/>
          </a:prstGeom>
          <a:ln>
            <a:noFill/>
          </a:ln>
        </p:spPr>
      </p:pic>
      <p:pic>
        <p:nvPicPr>
          <p:cNvPr id="6" name="Google Shape;18;p2" descr=""/>
          <p:cNvPicPr/>
          <p:nvPr/>
        </p:nvPicPr>
        <p:blipFill>
          <a:blip r:embed="rId7"/>
          <a:stretch/>
        </p:blipFill>
        <p:spPr>
          <a:xfrm>
            <a:off x="7524000" y="111960"/>
            <a:ext cx="1617840" cy="987840"/>
          </a:xfrm>
          <a:prstGeom prst="rect">
            <a:avLst/>
          </a:prstGeom>
          <a:ln>
            <a:noFill/>
          </a:ln>
        </p:spPr>
      </p:pic>
      <p:pic>
        <p:nvPicPr>
          <p:cNvPr id="7" name="Google Shape;19;p2" descr=""/>
          <p:cNvPicPr/>
          <p:nvPr/>
        </p:nvPicPr>
        <p:blipFill>
          <a:blip r:embed="rId8"/>
          <a:stretch/>
        </p:blipFill>
        <p:spPr>
          <a:xfrm>
            <a:off x="1219320" y="102240"/>
            <a:ext cx="1617840" cy="987840"/>
          </a:xfrm>
          <a:prstGeom prst="rect">
            <a:avLst/>
          </a:prstGeom>
          <a:ln>
            <a:noFill/>
          </a:ln>
        </p:spPr>
      </p:pic>
      <p:pic>
        <p:nvPicPr>
          <p:cNvPr id="8" name="Google Shape;20;p2" descr=""/>
          <p:cNvPicPr/>
          <p:nvPr/>
        </p:nvPicPr>
        <p:blipFill>
          <a:blip r:embed="rId9"/>
          <a:stretch/>
        </p:blipFill>
        <p:spPr>
          <a:xfrm>
            <a:off x="7530120" y="1600200"/>
            <a:ext cx="1598040" cy="512496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413000" y="2228400"/>
            <a:ext cx="6309720" cy="705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3600" spc="-1" strike="noStrike">
                <a:solidFill>
                  <a:srgbClr val="ff0000"/>
                </a:solidFill>
                <a:latin typeface="Calibri"/>
                <a:ea typeface="Trebuchet MS"/>
              </a:rPr>
              <a:t>Mini Project Progress Review #2</a:t>
            </a:r>
            <a:endParaRPr b="0" lang="en-IN" sz="3600" spc="-1" strike="noStrike">
              <a:latin typeface="Arial"/>
            </a:endParaRPr>
          </a:p>
          <a:p>
            <a:pPr algn="ctr">
              <a:lnSpc>
                <a:spcPct val="100000"/>
              </a:lnSpc>
            </a:pPr>
            <a:endParaRPr b="0" lang="en-IN" sz="3600" spc="-1" strike="noStrike">
              <a:latin typeface="Arial"/>
            </a:endParaRPr>
          </a:p>
        </p:txBody>
      </p:sp>
      <p:sp>
        <p:nvSpPr>
          <p:cNvPr id="54" name="CustomShape 2"/>
          <p:cNvSpPr/>
          <p:nvPr/>
        </p:nvSpPr>
        <p:spPr>
          <a:xfrm>
            <a:off x="345600" y="3850560"/>
            <a:ext cx="8456040" cy="2004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000" spc="-1" strike="noStrike">
                <a:solidFill>
                  <a:srgbClr val="0033cc"/>
                </a:solidFill>
                <a:latin typeface="Calibri"/>
                <a:ea typeface="DejaVu Sans"/>
              </a:rPr>
              <a:t>Project Title: </a:t>
            </a:r>
            <a:r>
              <a:rPr b="0" lang="en-IN" sz="2000" spc="-1" strike="noStrike">
                <a:solidFill>
                  <a:srgbClr val="000000"/>
                </a:solidFill>
                <a:latin typeface="Calibri"/>
                <a:ea typeface="DejaVu Sans"/>
              </a:rPr>
              <a:t>Energy efficiency for HDFS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ID: </a:t>
            </a:r>
            <a:r>
              <a:rPr b="0" lang="en-IN" sz="2000" spc="-1" strike="noStrike">
                <a:solidFill>
                  <a:srgbClr val="000000"/>
                </a:solidFill>
                <a:latin typeface="Calibri"/>
                <a:ea typeface="DejaVu Sans"/>
              </a:rPr>
              <a:t>MPW20HLP03     </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Guide: </a:t>
            </a:r>
            <a:r>
              <a:rPr b="0" lang="en-IN" sz="2000" spc="-1" strike="noStrike">
                <a:solidFill>
                  <a:srgbClr val="000000"/>
                </a:solidFill>
                <a:latin typeface="Calibri"/>
                <a:ea typeface="DejaVu Sans"/>
              </a:rPr>
              <a:t>Prof. H L Phalachandra</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Team: </a:t>
            </a:r>
            <a:r>
              <a:rPr b="0" lang="en-IN" sz="2000" spc="-1" strike="noStrike">
                <a:solidFill>
                  <a:srgbClr val="000000"/>
                </a:solidFill>
                <a:latin typeface="Calibri"/>
                <a:ea typeface="DejaVu Sans"/>
              </a:rPr>
              <a:t>Abhishek Das (PES1201800177) </a:t>
            </a:r>
            <a:br/>
            <a:r>
              <a:rPr b="0" lang="en-IN" sz="2000" spc="-1" strike="noStrike">
                <a:solidFill>
                  <a:srgbClr val="000000"/>
                </a:solidFill>
                <a:latin typeface="Calibri"/>
                <a:ea typeface="DejaVu Sans"/>
              </a:rPr>
              <a:t>N Sanketh Reddy </a:t>
            </a:r>
            <a:r>
              <a:rPr b="0" lang="en-IN" sz="2000" spc="-1" strike="noStrike">
                <a:solidFill>
                  <a:srgbClr val="000000"/>
                </a:solidFill>
                <a:latin typeface="Arial"/>
                <a:ea typeface="Arial"/>
              </a:rPr>
              <a:t>(PES1201800389)</a:t>
            </a:r>
            <a:r>
              <a:rPr b="0" lang="en-IN" sz="2000" spc="-1" strike="noStrike">
                <a:solidFill>
                  <a:srgbClr val="000000"/>
                </a:solidFill>
                <a:latin typeface="Calibri"/>
                <a:ea typeface="Arial"/>
              </a:rPr>
              <a:t> </a:t>
            </a:r>
            <a:br/>
            <a:r>
              <a:rPr b="0" lang="en-IN" sz="2000" spc="-1" strike="noStrike">
                <a:solidFill>
                  <a:srgbClr val="000000"/>
                </a:solidFill>
                <a:latin typeface="Calibri"/>
                <a:ea typeface="DejaVu Sans"/>
              </a:rPr>
              <a:t>Bhargav SNV </a:t>
            </a:r>
            <a:r>
              <a:rPr b="0" lang="en-IN" sz="2000" spc="-1" strike="noStrike">
                <a:solidFill>
                  <a:srgbClr val="000000"/>
                </a:solidFill>
                <a:latin typeface="Arial"/>
                <a:ea typeface="Arial"/>
              </a:rPr>
              <a:t>(PES1201800308)</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3880" y="1581120"/>
            <a:ext cx="7617960" cy="34200"/>
          </a:xfrm>
          <a:prstGeom prst="rect">
            <a:avLst/>
          </a:prstGeom>
          <a:solidFill>
            <a:srgbClr val="33cccc"/>
          </a:solidFill>
          <a:ln>
            <a:noFill/>
          </a:ln>
        </p:spPr>
        <p:style>
          <a:lnRef idx="0"/>
          <a:fillRef idx="0"/>
          <a:effectRef idx="0"/>
          <a:fontRef idx="minor"/>
        </p:style>
      </p:sp>
      <p:sp>
        <p:nvSpPr>
          <p:cNvPr id="81" name="CustomShape 2"/>
          <p:cNvSpPr/>
          <p:nvPr/>
        </p:nvSpPr>
        <p:spPr>
          <a:xfrm>
            <a:off x="1371600" y="1143000"/>
            <a:ext cx="7770240" cy="45936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82" name="CustomShape 3"/>
          <p:cNvSpPr/>
          <p:nvPr/>
        </p:nvSpPr>
        <p:spPr>
          <a:xfrm>
            <a:off x="505800" y="1617840"/>
            <a:ext cx="6866280" cy="4756680"/>
          </a:xfrm>
          <a:prstGeom prst="rect">
            <a:avLst/>
          </a:prstGeom>
          <a:noFill/>
          <a:ln>
            <a:noFill/>
          </a:ln>
        </p:spPr>
        <p:style>
          <a:lnRef idx="0"/>
          <a:fillRef idx="0"/>
          <a:effectRef idx="0"/>
          <a:fontRef idx="minor"/>
        </p:style>
      </p:sp>
      <p:pic>
        <p:nvPicPr>
          <p:cNvPr id="83" name="" descr=""/>
          <p:cNvPicPr/>
          <p:nvPr/>
        </p:nvPicPr>
        <p:blipFill>
          <a:blip r:embed="rId1"/>
          <a:stretch/>
        </p:blipFill>
        <p:spPr>
          <a:xfrm>
            <a:off x="288000" y="1728000"/>
            <a:ext cx="7272000" cy="4896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23880" y="1581120"/>
            <a:ext cx="7617960" cy="34200"/>
          </a:xfrm>
          <a:prstGeom prst="rect">
            <a:avLst/>
          </a:prstGeom>
          <a:solidFill>
            <a:srgbClr val="33cccc"/>
          </a:solidFill>
          <a:ln>
            <a:noFill/>
          </a:ln>
        </p:spPr>
        <p:style>
          <a:lnRef idx="0"/>
          <a:fillRef idx="0"/>
          <a:effectRef idx="0"/>
          <a:fontRef idx="minor"/>
        </p:style>
      </p:sp>
      <p:sp>
        <p:nvSpPr>
          <p:cNvPr id="85" name="CustomShape 2"/>
          <p:cNvSpPr/>
          <p:nvPr/>
        </p:nvSpPr>
        <p:spPr>
          <a:xfrm>
            <a:off x="1371600" y="1143000"/>
            <a:ext cx="7770240" cy="45936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Hadoop Architecture (Staging)</a:t>
            </a:r>
            <a:endParaRPr b="0" lang="en-IN" sz="2400" spc="-1" strike="noStrike">
              <a:latin typeface="Arial"/>
            </a:endParaRPr>
          </a:p>
        </p:txBody>
      </p:sp>
      <p:sp>
        <p:nvSpPr>
          <p:cNvPr id="86" name="CustomShape 3"/>
          <p:cNvSpPr/>
          <p:nvPr/>
        </p:nvSpPr>
        <p:spPr>
          <a:xfrm>
            <a:off x="505800" y="1617840"/>
            <a:ext cx="6866280" cy="4756680"/>
          </a:xfrm>
          <a:prstGeom prst="rect">
            <a:avLst/>
          </a:prstGeom>
          <a:noFill/>
          <a:ln>
            <a:noFill/>
          </a:ln>
        </p:spPr>
        <p:style>
          <a:lnRef idx="0"/>
          <a:fillRef idx="0"/>
          <a:effectRef idx="0"/>
          <a:fontRef idx="minor"/>
        </p:style>
      </p:sp>
      <p:pic>
        <p:nvPicPr>
          <p:cNvPr id="87" name="" descr=""/>
          <p:cNvPicPr/>
          <p:nvPr/>
        </p:nvPicPr>
        <p:blipFill>
          <a:blip r:embed="rId1"/>
          <a:stretch/>
        </p:blipFill>
        <p:spPr>
          <a:xfrm>
            <a:off x="144360" y="2719080"/>
            <a:ext cx="7227720" cy="22482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523880" y="1581120"/>
            <a:ext cx="7617960" cy="34560"/>
          </a:xfrm>
          <a:prstGeom prst="rect">
            <a:avLst/>
          </a:prstGeom>
          <a:solidFill>
            <a:srgbClr val="33cccc"/>
          </a:solidFill>
          <a:ln>
            <a:noFill/>
          </a:ln>
        </p:spPr>
        <p:style>
          <a:lnRef idx="0"/>
          <a:fillRef idx="0"/>
          <a:effectRef idx="0"/>
          <a:fontRef idx="minor"/>
        </p:style>
      </p:sp>
      <p:sp>
        <p:nvSpPr>
          <p:cNvPr id="89" name="CustomShape 2"/>
          <p:cNvSpPr/>
          <p:nvPr/>
        </p:nvSpPr>
        <p:spPr>
          <a:xfrm>
            <a:off x="1371600" y="1143000"/>
            <a:ext cx="7770240" cy="45972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Modules</a:t>
            </a:r>
            <a:endParaRPr b="0" lang="en-IN" sz="2400" spc="-1" strike="noStrike">
              <a:latin typeface="Arial"/>
            </a:endParaRPr>
          </a:p>
        </p:txBody>
      </p:sp>
      <p:sp>
        <p:nvSpPr>
          <p:cNvPr id="90" name="CustomShape 3"/>
          <p:cNvSpPr/>
          <p:nvPr/>
        </p:nvSpPr>
        <p:spPr>
          <a:xfrm>
            <a:off x="533520" y="2678760"/>
            <a:ext cx="6861600" cy="3872160"/>
          </a:xfrm>
          <a:prstGeom prst="rect">
            <a:avLst/>
          </a:prstGeom>
          <a:noFill/>
          <a:ln>
            <a:noFill/>
          </a:ln>
        </p:spPr>
        <p:style>
          <a:lnRef idx="0"/>
          <a:fillRef idx="0"/>
          <a:effectRef idx="0"/>
          <a:fontRef idx="minor"/>
        </p:style>
        <p:txBody>
          <a:bodyPr lIns="90000" rIns="90000" tIns="45000" bIns="45000">
            <a:noAutofit/>
          </a:bodyPr>
          <a:p>
            <a:pPr marL="285840" indent="-284760" algn="just">
              <a:lnSpc>
                <a:spcPct val="150000"/>
              </a:lnSpc>
              <a:buClr>
                <a:srgbClr val="000000"/>
              </a:buClr>
              <a:buFont typeface="Arial"/>
              <a:buChar char="•"/>
            </a:pPr>
            <a:r>
              <a:rPr b="0" lang="en-IN" sz="1800" spc="-1" strike="noStrike">
                <a:solidFill>
                  <a:srgbClr val="000000"/>
                </a:solidFill>
                <a:latin typeface="Calibri"/>
                <a:ea typeface="DejaVu Sans"/>
              </a:rPr>
              <a:t>HDFS replication simulator: To evaluate effect of deployment platform and workload characteristics on data availability.</a:t>
            </a:r>
            <a:endParaRPr b="0" lang="en-IN" sz="1800" spc="-1" strike="noStrike">
              <a:latin typeface="Arial"/>
            </a:endParaRPr>
          </a:p>
          <a:p>
            <a:pPr marL="285840" indent="-284760" algn="just">
              <a:lnSpc>
                <a:spcPct val="150000"/>
              </a:lnSpc>
              <a:buClr>
                <a:srgbClr val="000000"/>
              </a:buClr>
              <a:buFont typeface="Arial"/>
              <a:buChar char="•"/>
            </a:pPr>
            <a:r>
              <a:rPr b="0" lang="en-IN" sz="1800" spc="-1" strike="noStrike">
                <a:solidFill>
                  <a:srgbClr val="000000"/>
                </a:solidFill>
                <a:latin typeface="Calibri"/>
                <a:ea typeface="DejaVu Sans"/>
              </a:rPr>
              <a:t>A new block placement policy and heartbeat mechanism. </a:t>
            </a:r>
            <a:endParaRPr b="0" lang="en-IN" sz="1800" spc="-1" strike="noStrike">
              <a:latin typeface="Arial"/>
            </a:endParaRPr>
          </a:p>
          <a:p>
            <a:pPr marL="285840" indent="-284760" algn="just">
              <a:lnSpc>
                <a:spcPct val="150000"/>
              </a:lnSpc>
              <a:buClr>
                <a:srgbClr val="000000"/>
              </a:buClr>
              <a:buFont typeface="Arial"/>
              <a:buChar char="•"/>
            </a:pPr>
            <a:r>
              <a:rPr b="0" lang="en-IN" sz="1800" spc="-1" strike="noStrike">
                <a:solidFill>
                  <a:srgbClr val="000000"/>
                </a:solidFill>
                <a:latin typeface="Calibri"/>
                <a:ea typeface="DejaVu Sans"/>
              </a:rPr>
              <a:t>Dynamic data storage/transfer mechanism between hot and cold zones.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523880" y="1581120"/>
            <a:ext cx="7617960" cy="34560"/>
          </a:xfrm>
          <a:prstGeom prst="rect">
            <a:avLst/>
          </a:prstGeom>
          <a:solidFill>
            <a:srgbClr val="33cccc"/>
          </a:solidFill>
          <a:ln>
            <a:noFill/>
          </a:ln>
        </p:spPr>
        <p:style>
          <a:lnRef idx="0"/>
          <a:fillRef idx="0"/>
          <a:effectRef idx="0"/>
          <a:fontRef idx="minor"/>
        </p:style>
      </p:sp>
      <p:sp>
        <p:nvSpPr>
          <p:cNvPr id="92" name="CustomShape 2"/>
          <p:cNvSpPr/>
          <p:nvPr/>
        </p:nvSpPr>
        <p:spPr>
          <a:xfrm>
            <a:off x="1371600" y="1143000"/>
            <a:ext cx="7770240" cy="45972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Actual Hadoop Architecture</a:t>
            </a:r>
            <a:endParaRPr b="0" lang="en-IN" sz="2400" spc="-1" strike="noStrike">
              <a:latin typeface="Arial"/>
            </a:endParaRPr>
          </a:p>
        </p:txBody>
      </p:sp>
      <p:pic>
        <p:nvPicPr>
          <p:cNvPr id="93" name="" descr=""/>
          <p:cNvPicPr/>
          <p:nvPr/>
        </p:nvPicPr>
        <p:blipFill>
          <a:blip r:embed="rId1"/>
          <a:stretch/>
        </p:blipFill>
        <p:spPr>
          <a:xfrm>
            <a:off x="288000" y="1728000"/>
            <a:ext cx="7272000" cy="4896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523880" y="1581120"/>
            <a:ext cx="7617960" cy="34560"/>
          </a:xfrm>
          <a:prstGeom prst="rect">
            <a:avLst/>
          </a:prstGeom>
          <a:solidFill>
            <a:srgbClr val="33cccc"/>
          </a:solidFill>
          <a:ln>
            <a:noFill/>
          </a:ln>
        </p:spPr>
        <p:style>
          <a:lnRef idx="0"/>
          <a:fillRef idx="0"/>
          <a:effectRef idx="0"/>
          <a:fontRef idx="minor"/>
        </p:style>
      </p:sp>
      <p:sp>
        <p:nvSpPr>
          <p:cNvPr id="95" name="CustomShape 2"/>
          <p:cNvSpPr/>
          <p:nvPr/>
        </p:nvSpPr>
        <p:spPr>
          <a:xfrm>
            <a:off x="1371600" y="1143000"/>
            <a:ext cx="7770240" cy="45972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Policy and Algorithm 1 of 2 (Infrequent Transfer)</a:t>
            </a:r>
            <a:endParaRPr b="0" lang="en-IN" sz="2400" spc="-1" strike="noStrike">
              <a:latin typeface="Arial"/>
            </a:endParaRPr>
          </a:p>
        </p:txBody>
      </p:sp>
      <p:pic>
        <p:nvPicPr>
          <p:cNvPr id="96" name="" descr=""/>
          <p:cNvPicPr/>
          <p:nvPr/>
        </p:nvPicPr>
        <p:blipFill>
          <a:blip r:embed="rId1"/>
          <a:stretch/>
        </p:blipFill>
        <p:spPr>
          <a:xfrm>
            <a:off x="238680" y="1656000"/>
            <a:ext cx="7536600" cy="4967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523880" y="1581120"/>
            <a:ext cx="7617960" cy="34560"/>
          </a:xfrm>
          <a:prstGeom prst="rect">
            <a:avLst/>
          </a:prstGeom>
          <a:solidFill>
            <a:srgbClr val="33cccc"/>
          </a:solidFill>
          <a:ln>
            <a:noFill/>
          </a:ln>
        </p:spPr>
        <p:style>
          <a:lnRef idx="0"/>
          <a:fillRef idx="0"/>
          <a:effectRef idx="0"/>
          <a:fontRef idx="minor"/>
        </p:style>
      </p:sp>
      <p:sp>
        <p:nvSpPr>
          <p:cNvPr id="98" name="CustomShape 2"/>
          <p:cNvSpPr/>
          <p:nvPr/>
        </p:nvSpPr>
        <p:spPr>
          <a:xfrm>
            <a:off x="1371600" y="1143000"/>
            <a:ext cx="7770240" cy="45972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Policy and Algorithm 2 of 2 (Frequent Transfer)</a:t>
            </a:r>
            <a:endParaRPr b="0" lang="en-IN" sz="2400" spc="-1" strike="noStrike">
              <a:latin typeface="Arial"/>
            </a:endParaRPr>
          </a:p>
        </p:txBody>
      </p:sp>
      <p:pic>
        <p:nvPicPr>
          <p:cNvPr id="99" name="" descr=""/>
          <p:cNvPicPr/>
          <p:nvPr/>
        </p:nvPicPr>
        <p:blipFill>
          <a:blip r:embed="rId1"/>
          <a:stretch/>
        </p:blipFill>
        <p:spPr>
          <a:xfrm>
            <a:off x="166680" y="1656000"/>
            <a:ext cx="7536600" cy="49798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23880" y="1581120"/>
            <a:ext cx="7617960" cy="34560"/>
          </a:xfrm>
          <a:prstGeom prst="rect">
            <a:avLst/>
          </a:prstGeom>
          <a:solidFill>
            <a:srgbClr val="33cccc"/>
          </a:solidFill>
          <a:ln>
            <a:noFill/>
          </a:ln>
        </p:spPr>
        <p:style>
          <a:lnRef idx="0"/>
          <a:fillRef idx="0"/>
          <a:effectRef idx="0"/>
          <a:fontRef idx="minor"/>
        </p:style>
      </p:sp>
      <p:sp>
        <p:nvSpPr>
          <p:cNvPr id="101" name="CustomShape 2"/>
          <p:cNvSpPr/>
          <p:nvPr/>
        </p:nvSpPr>
        <p:spPr>
          <a:xfrm>
            <a:off x="1371600" y="1143000"/>
            <a:ext cx="7770240" cy="45972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Technologies Used</a:t>
            </a:r>
            <a:endParaRPr b="0" lang="en-IN" sz="2400" spc="-1" strike="noStrike">
              <a:latin typeface="Arial"/>
            </a:endParaRPr>
          </a:p>
        </p:txBody>
      </p:sp>
      <p:sp>
        <p:nvSpPr>
          <p:cNvPr id="102" name="CustomShape 3"/>
          <p:cNvSpPr/>
          <p:nvPr/>
        </p:nvSpPr>
        <p:spPr>
          <a:xfrm>
            <a:off x="480960" y="1728000"/>
            <a:ext cx="6861600" cy="4722120"/>
          </a:xfrm>
          <a:prstGeom prst="rect">
            <a:avLst/>
          </a:prstGeom>
          <a:noFill/>
          <a:ln>
            <a:noFill/>
          </a:ln>
        </p:spPr>
        <p:style>
          <a:lnRef idx="0"/>
          <a:fillRef idx="0"/>
          <a:effectRef idx="0"/>
          <a:fontRef idx="minor"/>
        </p:style>
        <p:txBody>
          <a:bodyPr lIns="90000" rIns="90000" tIns="45000" bIns="45000" anchor="ctr">
            <a:noAutofit/>
          </a:bodyPr>
          <a:p>
            <a:pPr marL="285840" indent="-284760" algn="just">
              <a:lnSpc>
                <a:spcPct val="100000"/>
              </a:lnSpc>
              <a:buClr>
                <a:srgbClr val="000000"/>
              </a:buClr>
              <a:buFont typeface="Arial"/>
              <a:buChar char="•"/>
            </a:pPr>
            <a:r>
              <a:rPr b="0" lang="en-IN" sz="1800" spc="-1" strike="noStrike">
                <a:solidFill>
                  <a:srgbClr val="000000"/>
                </a:solidFill>
                <a:latin typeface="Arial"/>
                <a:ea typeface="Arial"/>
              </a:rPr>
              <a:t>HDFS replication simulator</a:t>
            </a:r>
            <a:endParaRPr b="0" lang="en-IN" sz="1800" spc="-1" strike="noStrike">
              <a:latin typeface="Arial"/>
            </a:endParaRPr>
          </a:p>
          <a:p>
            <a:pPr algn="just">
              <a:lnSpc>
                <a:spcPct val="100000"/>
              </a:lnSpc>
            </a:pPr>
            <a:endParaRPr b="0" lang="en-IN" sz="1800" spc="-1" strike="noStrike">
              <a:latin typeface="Arial"/>
            </a:endParaRPr>
          </a:p>
          <a:p>
            <a:pPr marL="285840" indent="-284760" algn="just">
              <a:lnSpc>
                <a:spcPct val="100000"/>
              </a:lnSpc>
              <a:buClr>
                <a:srgbClr val="000000"/>
              </a:buClr>
              <a:buFont typeface="Arial"/>
              <a:buChar char="•"/>
            </a:pPr>
            <a:r>
              <a:rPr b="0" lang="en-IN" sz="1800" spc="-1" strike="noStrike">
                <a:solidFill>
                  <a:srgbClr val="000000"/>
                </a:solidFill>
                <a:latin typeface="Arial"/>
                <a:ea typeface="Arial"/>
              </a:rPr>
              <a:t>Java</a:t>
            </a:r>
            <a:endParaRPr b="0" lang="en-IN" sz="1800" spc="-1" strike="noStrike">
              <a:latin typeface="Arial"/>
            </a:endParaRPr>
          </a:p>
          <a:p>
            <a:pPr algn="just">
              <a:lnSpc>
                <a:spcPct val="100000"/>
              </a:lnSpc>
            </a:pPr>
            <a:endParaRPr b="0" lang="en-IN" sz="1800" spc="-1" strike="noStrike">
              <a:latin typeface="Arial"/>
            </a:endParaRPr>
          </a:p>
          <a:p>
            <a:pPr marL="285840" indent="-284760" algn="just">
              <a:lnSpc>
                <a:spcPct val="100000"/>
              </a:lnSpc>
              <a:buClr>
                <a:srgbClr val="000000"/>
              </a:buClr>
              <a:buFont typeface="Arial"/>
              <a:buChar char="•"/>
            </a:pPr>
            <a:r>
              <a:rPr b="0" lang="en-IN" sz="1800" spc="-1" strike="noStrike">
                <a:solidFill>
                  <a:srgbClr val="000000"/>
                </a:solidFill>
                <a:latin typeface="Arial"/>
                <a:ea typeface="Arial"/>
              </a:rPr>
              <a:t>Draw.io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2847600" y="3352680"/>
            <a:ext cx="2921760" cy="705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4000" spc="-1" strike="noStrike">
                <a:solidFill>
                  <a:srgbClr val="ff0000"/>
                </a:solidFill>
                <a:latin typeface="Times New Roman"/>
                <a:ea typeface="Trebuchet MS"/>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523880" y="1581120"/>
            <a:ext cx="7617960" cy="34200"/>
          </a:xfrm>
          <a:prstGeom prst="rect">
            <a:avLst/>
          </a:prstGeom>
          <a:solidFill>
            <a:srgbClr val="33cccc"/>
          </a:solidFill>
          <a:ln>
            <a:noFill/>
          </a:ln>
        </p:spPr>
        <p:style>
          <a:lnRef idx="0"/>
          <a:fillRef idx="0"/>
          <a:effectRef idx="0"/>
          <a:fontRef idx="minor"/>
        </p:style>
      </p:sp>
      <p:sp>
        <p:nvSpPr>
          <p:cNvPr id="56" name="CustomShape 2"/>
          <p:cNvSpPr/>
          <p:nvPr/>
        </p:nvSpPr>
        <p:spPr>
          <a:xfrm>
            <a:off x="2666880" y="1143000"/>
            <a:ext cx="6474960" cy="45936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57" name="CustomShape 3"/>
          <p:cNvSpPr/>
          <p:nvPr/>
        </p:nvSpPr>
        <p:spPr>
          <a:xfrm>
            <a:off x="173160" y="1767960"/>
            <a:ext cx="7455240" cy="428328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Abstract:</a:t>
            </a:r>
            <a:endParaRPr b="0" lang="en-IN" sz="2400" spc="-1" strike="noStrike">
              <a:latin typeface="Arial"/>
            </a:endParaRPr>
          </a:p>
          <a:p>
            <a:pPr marL="527040" indent="-284760">
              <a:lnSpc>
                <a:spcPct val="150000"/>
              </a:lnSpc>
              <a:buClr>
                <a:srgbClr val="0033cc"/>
              </a:buClr>
              <a:buFont typeface="Arial"/>
              <a:buChar char="•"/>
            </a:pPr>
            <a:r>
              <a:rPr b="0" lang="en-IN" sz="1800" spc="-1" strike="noStrike">
                <a:solidFill>
                  <a:srgbClr val="000000"/>
                </a:solidFill>
                <a:latin typeface="Calibri"/>
                <a:ea typeface="Trebuchet MS"/>
              </a:rPr>
              <a:t>With growth of big data, the need for distributed computing and clusters is higher than ever.</a:t>
            </a:r>
            <a:endParaRPr b="0" lang="en-IN" sz="1800" spc="-1" strike="noStrike">
              <a:latin typeface="Arial"/>
            </a:endParaRPr>
          </a:p>
          <a:p>
            <a:pPr marL="527040" indent="-284760">
              <a:lnSpc>
                <a:spcPct val="150000"/>
              </a:lnSpc>
              <a:buClr>
                <a:srgbClr val="0033cc"/>
              </a:buClr>
              <a:buFont typeface="Arial"/>
              <a:buChar char="•"/>
            </a:pPr>
            <a:r>
              <a:rPr b="0" lang="en-IN" sz="1800" spc="-1" strike="noStrike">
                <a:solidFill>
                  <a:srgbClr val="000000"/>
                </a:solidFill>
                <a:latin typeface="Calibri"/>
                <a:ea typeface="Trebuchet MS"/>
              </a:rPr>
              <a:t>By using distributed computing, tasks can be split and processed in parallel. But the energy consumed by clusters to compute is high.</a:t>
            </a:r>
            <a:endParaRPr b="0" lang="en-IN" sz="1800" spc="-1" strike="noStrike">
              <a:latin typeface="Arial"/>
            </a:endParaRPr>
          </a:p>
          <a:p>
            <a:pPr marL="527040" indent="-284760">
              <a:lnSpc>
                <a:spcPct val="150000"/>
              </a:lnSpc>
              <a:buClr>
                <a:srgbClr val="0033cc"/>
              </a:buClr>
              <a:buFont typeface="Arial"/>
              <a:buChar char="•"/>
            </a:pPr>
            <a:r>
              <a:rPr b="0" lang="en-IN" sz="1800" spc="-1" strike="noStrike">
                <a:solidFill>
                  <a:srgbClr val="000000"/>
                </a:solidFill>
                <a:latin typeface="Calibri"/>
                <a:ea typeface="Trebuchet MS"/>
              </a:rPr>
              <a:t>Almost 55% of resources aren’t used in clusters. They remain in their idle state, wasting a lot of energy.</a:t>
            </a:r>
            <a:endParaRPr b="0" lang="en-IN" sz="1800" spc="-1" strike="noStrike">
              <a:latin typeface="Arial"/>
            </a:endParaRPr>
          </a:p>
          <a:p>
            <a:pPr marL="527040" indent="-284760">
              <a:lnSpc>
                <a:spcPct val="150000"/>
              </a:lnSpc>
              <a:buClr>
                <a:srgbClr val="0033cc"/>
              </a:buClr>
              <a:buFont typeface="Arial"/>
              <a:buChar char="•"/>
            </a:pPr>
            <a:r>
              <a:rPr b="0" lang="en-IN" sz="1800" spc="-1" strike="noStrike">
                <a:solidFill>
                  <a:srgbClr val="000000"/>
                </a:solidFill>
                <a:latin typeface="Calibri"/>
                <a:ea typeface="Trebuchet MS"/>
              </a:rPr>
              <a:t>Our project aims to conserve energy in these clusters.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523880" y="1581120"/>
            <a:ext cx="7617960" cy="34200"/>
          </a:xfrm>
          <a:prstGeom prst="rect">
            <a:avLst/>
          </a:prstGeom>
          <a:solidFill>
            <a:srgbClr val="33cccc"/>
          </a:solidFill>
          <a:ln>
            <a:noFill/>
          </a:ln>
        </p:spPr>
        <p:style>
          <a:lnRef idx="0"/>
          <a:fillRef idx="0"/>
          <a:effectRef idx="0"/>
          <a:fontRef idx="minor"/>
        </p:style>
      </p:sp>
      <p:sp>
        <p:nvSpPr>
          <p:cNvPr id="59" name="CustomShape 2"/>
          <p:cNvSpPr/>
          <p:nvPr/>
        </p:nvSpPr>
        <p:spPr>
          <a:xfrm>
            <a:off x="2666880" y="1143000"/>
            <a:ext cx="6474960" cy="45936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60" name="CustomShape 3"/>
          <p:cNvSpPr/>
          <p:nvPr/>
        </p:nvSpPr>
        <p:spPr>
          <a:xfrm>
            <a:off x="0" y="1617840"/>
            <a:ext cx="7702920" cy="433440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Scope:</a:t>
            </a:r>
            <a:endParaRPr b="0" lang="en-IN" sz="2400" spc="-1" strike="noStrike">
              <a:latin typeface="Arial"/>
            </a:endParaRPr>
          </a:p>
          <a:p>
            <a:pPr marL="527040" indent="-284760">
              <a:lnSpc>
                <a:spcPct val="150000"/>
              </a:lnSpc>
              <a:buClr>
                <a:srgbClr val="0033cc"/>
              </a:buClr>
              <a:buFont typeface="Arial"/>
              <a:buChar char="•"/>
            </a:pPr>
            <a:r>
              <a:rPr b="0" lang="en-IN" sz="1800" spc="-1" strike="noStrike">
                <a:solidFill>
                  <a:srgbClr val="000000"/>
                </a:solidFill>
                <a:latin typeface="Calibri"/>
                <a:ea typeface="Trebuchet MS"/>
              </a:rPr>
              <a:t>The scope of this project is to reduce energy consumption in HDFS. We will simulate various conditions to devise effective means of energy conservation.</a:t>
            </a:r>
            <a:endParaRPr b="0" lang="en-IN" sz="1800" spc="-1" strike="noStrike">
              <a:latin typeface="Arial"/>
            </a:endParaRPr>
          </a:p>
          <a:p>
            <a:pPr marL="527040" indent="-284760">
              <a:lnSpc>
                <a:spcPct val="150000"/>
              </a:lnSpc>
              <a:buClr>
                <a:srgbClr val="0033cc"/>
              </a:buClr>
              <a:buFont typeface="Arial"/>
              <a:buChar char="•"/>
            </a:pPr>
            <a:r>
              <a:rPr b="0" lang="en-IN" sz="1800" spc="-1" strike="noStrike">
                <a:solidFill>
                  <a:srgbClr val="000000"/>
                </a:solidFill>
                <a:latin typeface="Calibri"/>
                <a:ea typeface="Trebuchet MS"/>
              </a:rPr>
              <a:t>This project will not involve working on the Hadoop codebase. </a:t>
            </a:r>
            <a:endParaRPr b="0" lang="en-IN" sz="1800" spc="-1" strike="noStrike">
              <a:latin typeface="Arial"/>
            </a:endParaRPr>
          </a:p>
          <a:p>
            <a:pPr marL="527040" indent="-284760">
              <a:lnSpc>
                <a:spcPct val="150000"/>
              </a:lnSpc>
              <a:buClr>
                <a:srgbClr val="0033cc"/>
              </a:buClr>
              <a:buFont typeface="Arial"/>
              <a:buChar char="•"/>
            </a:pPr>
            <a:r>
              <a:rPr b="0" lang="en-IN" sz="1800" spc="-1" strike="noStrike">
                <a:solidFill>
                  <a:srgbClr val="000000"/>
                </a:solidFill>
                <a:latin typeface="Calibri"/>
                <a:ea typeface="Trebuchet MS"/>
              </a:rPr>
              <a:t>Project will use simulation software to test HDFS power consumptions and further analysis will be done on the same.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523880" y="1581120"/>
            <a:ext cx="7617960" cy="34200"/>
          </a:xfrm>
          <a:prstGeom prst="rect">
            <a:avLst/>
          </a:prstGeom>
          <a:solidFill>
            <a:srgbClr val="33cccc"/>
          </a:solidFill>
          <a:ln>
            <a:noFill/>
          </a:ln>
        </p:spPr>
        <p:style>
          <a:lnRef idx="0"/>
          <a:fillRef idx="0"/>
          <a:effectRef idx="0"/>
          <a:fontRef idx="minor"/>
        </p:style>
      </p:sp>
      <p:sp>
        <p:nvSpPr>
          <p:cNvPr id="62" name="CustomShape 2"/>
          <p:cNvSpPr/>
          <p:nvPr/>
        </p:nvSpPr>
        <p:spPr>
          <a:xfrm>
            <a:off x="2666880" y="1143000"/>
            <a:ext cx="6474960" cy="45936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3" name="CustomShape 3"/>
          <p:cNvSpPr/>
          <p:nvPr/>
        </p:nvSpPr>
        <p:spPr>
          <a:xfrm>
            <a:off x="360000" y="1656000"/>
            <a:ext cx="7484760" cy="483840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4760">
              <a:lnSpc>
                <a:spcPct val="150000"/>
              </a:lnSpc>
              <a:buClr>
                <a:srgbClr val="0033cc"/>
              </a:buClr>
              <a:buFont typeface="Arial"/>
              <a:buChar char="•"/>
            </a:pPr>
            <a:r>
              <a:rPr b="1" lang="en-IN" sz="1400" spc="-1" strike="noStrike">
                <a:solidFill>
                  <a:srgbClr val="ff0000"/>
                </a:solidFill>
                <a:latin typeface="Calibri"/>
                <a:ea typeface="Trebuchet MS"/>
              </a:rPr>
              <a:t>Dynamic Energy Efficient Data Placement and Cluster Reconfiguration Algorithm for MapReduce Framework. N. Maheshwari, R. Nanduri, V. Varma</a:t>
            </a:r>
            <a:br/>
            <a:r>
              <a:rPr b="0" lang="en-IN" sz="1400" spc="-1" strike="noStrike">
                <a:solidFill>
                  <a:srgbClr val="000000"/>
                </a:solidFill>
                <a:latin typeface="Calibri"/>
                <a:ea typeface="DejaVu Sans"/>
              </a:rPr>
              <a:t>This paper discusses energy </a:t>
            </a:r>
            <a:r>
              <a:rPr b="1" i="1" lang="en-IN" sz="1400" spc="-1" strike="noStrike">
                <a:solidFill>
                  <a:srgbClr val="000000"/>
                </a:solidFill>
                <a:latin typeface="Calibri"/>
                <a:ea typeface="DejaVu Sans"/>
              </a:rPr>
              <a:t>efficient data placement</a:t>
            </a:r>
            <a:r>
              <a:rPr b="0" lang="en-IN" sz="1400" spc="-1" strike="noStrike">
                <a:solidFill>
                  <a:srgbClr val="000000"/>
                </a:solidFill>
                <a:latin typeface="Calibri"/>
                <a:ea typeface="DejaVu Sans"/>
              </a:rPr>
              <a:t> and </a:t>
            </a:r>
            <a:r>
              <a:rPr b="1" i="1" lang="en-IN" sz="1400" spc="-1" strike="noStrike">
                <a:solidFill>
                  <a:srgbClr val="000000"/>
                </a:solidFill>
                <a:latin typeface="Calibri"/>
                <a:ea typeface="DejaVu Sans"/>
              </a:rPr>
              <a:t>cluster reconfiguration(balancing)</a:t>
            </a:r>
            <a:r>
              <a:rPr b="0" lang="en-IN" sz="1400" spc="-1" strike="noStrike">
                <a:solidFill>
                  <a:srgbClr val="000000"/>
                </a:solidFill>
                <a:latin typeface="Calibri"/>
                <a:ea typeface="DejaVu Sans"/>
              </a:rPr>
              <a:t> which dynamically scales clusters in accordance to the workload imposed on it.</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methodology requires frequent dynamic reconfiguration of the cluster. This is a resource heavy operation.</a:t>
            </a:r>
            <a:endParaRPr b="0" lang="en-IN" sz="1400" spc="-1" strike="noStrike">
              <a:latin typeface="Arial"/>
            </a:endParaRPr>
          </a:p>
          <a:p>
            <a:pPr marL="527040" indent="-284760">
              <a:lnSpc>
                <a:spcPct val="150000"/>
              </a:lnSpc>
              <a:buClr>
                <a:srgbClr val="0033cc"/>
              </a:buClr>
              <a:buFont typeface="Arial"/>
              <a:buChar char="•"/>
            </a:pPr>
            <a:r>
              <a:rPr b="1" lang="en-IN" sz="1400" spc="-1" strike="noStrike">
                <a:solidFill>
                  <a:srgbClr val="ff0000"/>
                </a:solidFill>
                <a:latin typeface="Calibri"/>
                <a:ea typeface="Trebuchet MS"/>
              </a:rPr>
              <a:t>GreenHDFS: Towards An Energy-Conserving, Storage-Efficient, Hybrid Hadoop Compute Cluster. R. T. Kaushik, M. Bhandarkar</a:t>
            </a:r>
            <a:br/>
            <a:r>
              <a:rPr b="0" lang="en-IN" sz="1400" spc="-1" strike="noStrike">
                <a:solidFill>
                  <a:srgbClr val="000000"/>
                </a:solidFill>
                <a:latin typeface="Calibri"/>
                <a:ea typeface="Trebuchet MS"/>
              </a:rPr>
              <a:t>This paper describes the concept of using </a:t>
            </a:r>
            <a:r>
              <a:rPr b="1" i="1" lang="en-IN" sz="1400" spc="-1" strike="noStrike">
                <a:solidFill>
                  <a:srgbClr val="000000"/>
                </a:solidFill>
                <a:latin typeface="Calibri"/>
                <a:ea typeface="Trebuchet MS"/>
              </a:rPr>
              <a:t>"Hot and Cold zones"</a:t>
            </a:r>
            <a:r>
              <a:rPr b="0" lang="en-IN" sz="1400" spc="-1" strike="noStrike">
                <a:solidFill>
                  <a:srgbClr val="000000"/>
                </a:solidFill>
                <a:latin typeface="Calibri"/>
                <a:ea typeface="Trebuchet MS"/>
              </a:rPr>
              <a:t>, where Hot Zones have high computational hardware and contain data that is frequently used. Cold Zones have larger disks and energy conserving hardware which store large amounts of data that are not frequently used.</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There is no dynamic policy to shift data among Zones. Scaling zones is also an issue.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523880" y="1581120"/>
            <a:ext cx="7617960" cy="34200"/>
          </a:xfrm>
          <a:prstGeom prst="rect">
            <a:avLst/>
          </a:prstGeom>
          <a:solidFill>
            <a:srgbClr val="33cccc"/>
          </a:solidFill>
          <a:ln>
            <a:noFill/>
          </a:ln>
        </p:spPr>
        <p:style>
          <a:lnRef idx="0"/>
          <a:fillRef idx="0"/>
          <a:effectRef idx="0"/>
          <a:fontRef idx="minor"/>
        </p:style>
      </p:sp>
      <p:sp>
        <p:nvSpPr>
          <p:cNvPr id="65" name="CustomShape 2"/>
          <p:cNvSpPr/>
          <p:nvPr/>
        </p:nvSpPr>
        <p:spPr>
          <a:xfrm>
            <a:off x="2666880" y="1143000"/>
            <a:ext cx="6474960" cy="45936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6" name="CustomShape 3"/>
          <p:cNvSpPr/>
          <p:nvPr/>
        </p:nvSpPr>
        <p:spPr>
          <a:xfrm>
            <a:off x="360000" y="1656000"/>
            <a:ext cx="7484760" cy="483840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4760">
              <a:lnSpc>
                <a:spcPct val="150000"/>
              </a:lnSpc>
              <a:buClr>
                <a:srgbClr val="0033cc"/>
              </a:buClr>
              <a:buFont typeface="Arial,Sans-Serif"/>
              <a:buChar char="•"/>
            </a:pPr>
            <a:r>
              <a:rPr b="1" lang="en-IN" sz="1400" spc="-1" strike="noStrike">
                <a:solidFill>
                  <a:srgbClr val="ff0000"/>
                </a:solidFill>
                <a:latin typeface="Calibri"/>
                <a:ea typeface="Trebuchet MS"/>
              </a:rPr>
              <a:t>Hybrid HDFS: Decreasing Energy Consumption and Speeding up Hadoop using SSDs. I. Polato, F. Kon, D. Barbosa and A. Hindle</a:t>
            </a:r>
            <a:br/>
            <a:r>
              <a:rPr b="0" lang="en-IN" sz="1400" spc="-1" strike="noStrike">
                <a:solidFill>
                  <a:srgbClr val="000000"/>
                </a:solidFill>
                <a:latin typeface="Calibri"/>
                <a:ea typeface="Arial"/>
              </a:rPr>
              <a:t>This paper describes the use of </a:t>
            </a:r>
            <a:r>
              <a:rPr b="1" i="1" lang="en-IN" sz="1400" spc="-1" strike="noStrike">
                <a:solidFill>
                  <a:srgbClr val="000000"/>
                </a:solidFill>
                <a:latin typeface="Calibri"/>
                <a:ea typeface="Arial"/>
              </a:rPr>
              <a:t>different types of disks</a:t>
            </a:r>
            <a:r>
              <a:rPr b="0" lang="en-IN" sz="1400" spc="-1" strike="noStrike">
                <a:solidFill>
                  <a:srgbClr val="000000"/>
                </a:solidFill>
                <a:latin typeface="Calibri"/>
                <a:ea typeface="Arial"/>
              </a:rPr>
              <a:t> to improve energy and compute efficiency. The file system is split into two storage zones, one </a:t>
            </a:r>
            <a:r>
              <a:rPr b="1" i="1" lang="en-IN" sz="1400" spc="-1" strike="noStrike">
                <a:solidFill>
                  <a:srgbClr val="000000"/>
                </a:solidFill>
                <a:latin typeface="Calibri"/>
                <a:ea typeface="Arial"/>
              </a:rPr>
              <a:t>using SSD and the other with HD.</a:t>
            </a:r>
            <a:r>
              <a:rPr b="0" lang="en-IN" sz="1400" spc="-1" strike="noStrike">
                <a:solidFill>
                  <a:srgbClr val="000000"/>
                </a:solidFill>
                <a:latin typeface="Calibri"/>
                <a:ea typeface="Arial"/>
              </a:rPr>
              <a:t> A predefined policy determines which zone a block is stored in.</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requires a lot of manual configuration and policies for storage must be updated frequently. These processes are not dynamic.</a:t>
            </a:r>
            <a:endParaRPr b="0" lang="en-IN" sz="1400" spc="-1" strike="noStrike">
              <a:latin typeface="Arial"/>
            </a:endParaRPr>
          </a:p>
          <a:p>
            <a:pPr marL="527040" indent="-284760">
              <a:lnSpc>
                <a:spcPct val="150000"/>
              </a:lnSpc>
              <a:buClr>
                <a:srgbClr val="0033cc"/>
              </a:buClr>
              <a:buFont typeface="Arial,Sans-Serif"/>
              <a:buChar char="•"/>
            </a:pPr>
            <a:r>
              <a:rPr b="1" lang="en-IN" sz="1400" spc="-1" strike="noStrike">
                <a:solidFill>
                  <a:srgbClr val="ff0000"/>
                </a:solidFill>
                <a:latin typeface="Calibri"/>
                <a:ea typeface="Trebuchet MS"/>
              </a:rPr>
              <a:t>Scheduling and Energy Efficiency Improvement Techniques for Hadoop Map-reduce. N. Tiwari</a:t>
            </a:r>
            <a:br/>
            <a:r>
              <a:rPr b="0" lang="en-IN" sz="1400" spc="-1" strike="noStrike">
                <a:solidFill>
                  <a:srgbClr val="000000"/>
                </a:solidFill>
                <a:latin typeface="Calibri"/>
                <a:ea typeface="Arial"/>
              </a:rPr>
              <a:t>This paper discusses various </a:t>
            </a:r>
            <a:r>
              <a:rPr b="1" i="1" lang="en-IN" sz="1400" spc="-1" strike="noStrike">
                <a:solidFill>
                  <a:srgbClr val="000000"/>
                </a:solidFill>
                <a:latin typeface="Calibri"/>
                <a:ea typeface="Arial"/>
              </a:rPr>
              <a:t>scheduling algorithms</a:t>
            </a:r>
            <a:r>
              <a:rPr b="0" lang="en-IN" sz="1400" spc="-1" strike="noStrike">
                <a:solidFill>
                  <a:srgbClr val="000000"/>
                </a:solidFill>
                <a:latin typeface="Calibri"/>
                <a:ea typeface="Arial"/>
              </a:rPr>
              <a:t> to save energy for MapReduce tasks. A few algorithms discussed are Delay algorithm, Constraint scheduling algorithm, schedulability test algorithm.</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All algorithms discussed work on Map Reduce layer (Application) of Hadoop, it does not help with energy conservation at the HDFS (Storage) layer.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1523880" y="1581120"/>
            <a:ext cx="7617960" cy="34560"/>
          </a:xfrm>
          <a:prstGeom prst="rect">
            <a:avLst/>
          </a:prstGeom>
          <a:solidFill>
            <a:srgbClr val="33cccc"/>
          </a:solidFill>
          <a:ln>
            <a:noFill/>
          </a:ln>
        </p:spPr>
        <p:style>
          <a:lnRef idx="0"/>
          <a:fillRef idx="0"/>
          <a:effectRef idx="0"/>
          <a:fontRef idx="minor"/>
        </p:style>
      </p:sp>
      <p:sp>
        <p:nvSpPr>
          <p:cNvPr id="68" name="CustomShape 2"/>
          <p:cNvSpPr/>
          <p:nvPr/>
        </p:nvSpPr>
        <p:spPr>
          <a:xfrm>
            <a:off x="1371600" y="1143000"/>
            <a:ext cx="7770240" cy="45972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User Characteristics</a:t>
            </a:r>
            <a:endParaRPr b="0" lang="en-IN" sz="2400" spc="-1" strike="noStrike">
              <a:latin typeface="Arial"/>
            </a:endParaRPr>
          </a:p>
        </p:txBody>
      </p:sp>
      <p:sp>
        <p:nvSpPr>
          <p:cNvPr id="69" name="CustomShape 3"/>
          <p:cNvSpPr/>
          <p:nvPr/>
        </p:nvSpPr>
        <p:spPr>
          <a:xfrm>
            <a:off x="516960" y="2133720"/>
            <a:ext cx="7003440" cy="3731040"/>
          </a:xfrm>
          <a:prstGeom prst="rect">
            <a:avLst/>
          </a:prstGeom>
          <a:noFill/>
          <a:ln>
            <a:noFill/>
          </a:ln>
        </p:spPr>
        <p:style>
          <a:lnRef idx="0"/>
          <a:fillRef idx="0"/>
          <a:effectRef idx="0"/>
          <a:fontRef idx="minor"/>
        </p:style>
        <p:txBody>
          <a:bodyPr lIns="90000" rIns="90000" tIns="45000" bIns="45000" anchor="ctr">
            <a:noAutofit/>
          </a:bodyPr>
          <a:p>
            <a:pPr marL="285840" indent="-284760" algn="just">
              <a:lnSpc>
                <a:spcPct val="100000"/>
              </a:lnSpc>
              <a:buClr>
                <a:srgbClr val="000000"/>
              </a:buClr>
              <a:buFont typeface="Arial"/>
              <a:buChar char="•"/>
            </a:pPr>
            <a:r>
              <a:rPr b="0" lang="en-IN" sz="1800" spc="-1" strike="noStrike">
                <a:solidFill>
                  <a:srgbClr val="000000"/>
                </a:solidFill>
                <a:latin typeface="Calibri"/>
                <a:ea typeface="Arial"/>
              </a:rPr>
              <a:t>Companies running large scale Hadoop clusters would find it beneficial to adapt our model.</a:t>
            </a:r>
            <a:endParaRPr b="0" lang="en-IN" sz="1800" spc="-1" strike="noStrike">
              <a:latin typeface="Arial"/>
            </a:endParaRPr>
          </a:p>
          <a:p>
            <a:pPr algn="just">
              <a:lnSpc>
                <a:spcPct val="100000"/>
              </a:lnSpc>
            </a:pPr>
            <a:endParaRPr b="0" lang="en-IN" sz="1800" spc="-1" strike="noStrike">
              <a:latin typeface="Arial"/>
            </a:endParaRPr>
          </a:p>
          <a:p>
            <a:pPr marL="285840" indent="-284760" algn="just">
              <a:lnSpc>
                <a:spcPct val="100000"/>
              </a:lnSpc>
              <a:buClr>
                <a:srgbClr val="000000"/>
              </a:buClr>
              <a:buFont typeface="Arial"/>
              <a:buChar char="•"/>
            </a:pPr>
            <a:r>
              <a:rPr b="0" lang="en-IN" sz="1800" spc="-1" strike="noStrike">
                <a:solidFill>
                  <a:srgbClr val="000000"/>
                </a:solidFill>
                <a:latin typeface="Calibri"/>
                <a:ea typeface="Arial"/>
              </a:rPr>
              <a:t>Several types of data streaming into a large amount of servers.</a:t>
            </a:r>
            <a:endParaRPr b="0" lang="en-IN" sz="1800" spc="-1" strike="noStrike">
              <a:latin typeface="Arial"/>
            </a:endParaRPr>
          </a:p>
          <a:p>
            <a:pPr algn="just">
              <a:lnSpc>
                <a:spcPct val="100000"/>
              </a:lnSpc>
            </a:pPr>
            <a:endParaRPr b="0" lang="en-IN" sz="1800" spc="-1" strike="noStrike">
              <a:latin typeface="Arial"/>
            </a:endParaRPr>
          </a:p>
          <a:p>
            <a:pPr marL="285840" indent="-284760" algn="just">
              <a:lnSpc>
                <a:spcPct val="100000"/>
              </a:lnSpc>
              <a:buClr>
                <a:srgbClr val="000000"/>
              </a:buClr>
              <a:buFont typeface="Arial"/>
              <a:buChar char="•"/>
            </a:pPr>
            <a:r>
              <a:rPr b="0" lang="en-IN" sz="1800" spc="-1" strike="noStrike">
                <a:solidFill>
                  <a:srgbClr val="000000"/>
                </a:solidFill>
                <a:latin typeface="Calibri"/>
                <a:ea typeface="Arial"/>
              </a:rPr>
              <a:t>Server running/maintenance power costs substantial</a:t>
            </a:r>
            <a:endParaRPr b="0" lang="en-IN" sz="1800" spc="-1" strike="noStrike">
              <a:latin typeface="Arial"/>
            </a:endParaRPr>
          </a:p>
          <a:p>
            <a:pPr algn="just">
              <a:lnSpc>
                <a:spcPct val="100000"/>
              </a:lnSpc>
            </a:pPr>
            <a:endParaRPr b="0" lang="en-IN" sz="1800" spc="-1" strike="noStrike">
              <a:latin typeface="Arial"/>
            </a:endParaRPr>
          </a:p>
          <a:p>
            <a:pPr marL="285840" indent="-284760" algn="just">
              <a:lnSpc>
                <a:spcPct val="100000"/>
              </a:lnSpc>
              <a:buClr>
                <a:srgbClr val="000000"/>
              </a:buClr>
              <a:buFont typeface="Arial"/>
              <a:buChar char="•"/>
            </a:pPr>
            <a:r>
              <a:rPr b="0" lang="en-IN" sz="1800" spc="-1" strike="noStrike">
                <a:solidFill>
                  <a:srgbClr val="000000"/>
                </a:solidFill>
                <a:latin typeface="Calibri"/>
                <a:ea typeface="Arial"/>
              </a:rPr>
              <a:t>Big Data servers have constant middle to high resource utilization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523880" y="1581120"/>
            <a:ext cx="7617960" cy="34560"/>
          </a:xfrm>
          <a:prstGeom prst="rect">
            <a:avLst/>
          </a:prstGeom>
          <a:solidFill>
            <a:srgbClr val="33cccc"/>
          </a:solidFill>
          <a:ln>
            <a:noFill/>
          </a:ln>
        </p:spPr>
        <p:style>
          <a:lnRef idx="0"/>
          <a:fillRef idx="0"/>
          <a:effectRef idx="0"/>
          <a:fontRef idx="minor"/>
        </p:style>
      </p:sp>
      <p:sp>
        <p:nvSpPr>
          <p:cNvPr id="71" name="CustomShape 2"/>
          <p:cNvSpPr/>
          <p:nvPr/>
        </p:nvSpPr>
        <p:spPr>
          <a:xfrm>
            <a:off x="1371600" y="1143000"/>
            <a:ext cx="7770240" cy="45972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2" name="CustomShape 3"/>
          <p:cNvSpPr/>
          <p:nvPr/>
        </p:nvSpPr>
        <p:spPr>
          <a:xfrm>
            <a:off x="590760" y="1989360"/>
            <a:ext cx="7531560" cy="466272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DejaVu Sans"/>
              </a:rPr>
              <a:t>Legal Implications:</a:t>
            </a:r>
            <a:endParaRPr b="0" lang="en-IN" sz="2400" spc="-1" strike="noStrike">
              <a:latin typeface="Arial"/>
            </a:endParaRPr>
          </a:p>
          <a:p>
            <a:pPr marL="720">
              <a:lnSpc>
                <a:spcPct val="150000"/>
              </a:lnSpc>
            </a:pPr>
            <a:r>
              <a:rPr b="0" lang="en-IN" sz="1800" spc="-1" strike="noStrike">
                <a:solidFill>
                  <a:srgbClr val="000000"/>
                </a:solidFill>
                <a:latin typeface="Calibri"/>
                <a:ea typeface="DejaVu Sans"/>
              </a:rPr>
              <a:t>All software, tools and frameworks used are open source and have no legal implications</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Software Dependencies:</a:t>
            </a:r>
            <a:endParaRPr b="0" lang="en-IN" sz="2400" spc="-1" strike="noStrike">
              <a:latin typeface="Arial"/>
            </a:endParaRPr>
          </a:p>
          <a:p>
            <a:pPr marL="286560" indent="-284760">
              <a:lnSpc>
                <a:spcPct val="150000"/>
              </a:lnSpc>
              <a:buClr>
                <a:srgbClr val="0033cc"/>
              </a:buClr>
              <a:buFont typeface="Arial"/>
              <a:buChar char="•"/>
            </a:pPr>
            <a:r>
              <a:rPr b="0" lang="en-IN" sz="1800" spc="-1" strike="noStrike">
                <a:solidFill>
                  <a:srgbClr val="000000"/>
                </a:solidFill>
                <a:latin typeface="Calibri"/>
                <a:ea typeface="Trebuchet MS"/>
              </a:rPr>
              <a:t>Java environment with IDE.</a:t>
            </a:r>
            <a:endParaRPr b="0" lang="en-IN" sz="1800" spc="-1" strike="noStrike">
              <a:latin typeface="Arial"/>
            </a:endParaRPr>
          </a:p>
          <a:p>
            <a:pPr marL="286560" indent="-284760">
              <a:lnSpc>
                <a:spcPct val="150000"/>
              </a:lnSpc>
              <a:buClr>
                <a:srgbClr val="0033cc"/>
              </a:buClr>
              <a:buFont typeface="Arial"/>
              <a:buChar char="•"/>
            </a:pPr>
            <a:r>
              <a:rPr b="0" lang="en-IN" sz="1800" spc="-1" strike="noStrike">
                <a:solidFill>
                  <a:srgbClr val="000000"/>
                </a:solidFill>
                <a:latin typeface="Calibri"/>
                <a:ea typeface="Trebuchet MS"/>
              </a:rPr>
              <a:t>HDFS-Sim setup. </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Hardware Dependencies:</a:t>
            </a:r>
            <a:endParaRPr b="0" lang="en-IN" sz="2400" spc="-1" strike="noStrike">
              <a:latin typeface="Arial"/>
            </a:endParaRPr>
          </a:p>
          <a:p>
            <a:pPr marL="286560" indent="-284760">
              <a:lnSpc>
                <a:spcPct val="150000"/>
              </a:lnSpc>
              <a:buClr>
                <a:srgbClr val="0033cc"/>
              </a:buClr>
              <a:buFont typeface="Arial,Sans-Serif"/>
              <a:buChar char="•"/>
            </a:pPr>
            <a:r>
              <a:rPr b="0" lang="en-IN" sz="1800" spc="-1" strike="noStrike">
                <a:solidFill>
                  <a:srgbClr val="000000"/>
                </a:solidFill>
                <a:latin typeface="Calibri"/>
                <a:ea typeface="Arial"/>
              </a:rPr>
              <a:t>Systems used have a minimum of Intel i5 cores with 8 GB ram and sufficient storage space. </a:t>
            </a:r>
            <a:br/>
            <a:r>
              <a:rPr b="0" lang="en-IN" sz="1800" spc="-1" strike="noStrike">
                <a:solidFill>
                  <a:srgbClr val="000000"/>
                </a:solidFill>
                <a:latin typeface="Calibri"/>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523880" y="1581120"/>
            <a:ext cx="7617960" cy="34560"/>
          </a:xfrm>
          <a:prstGeom prst="rect">
            <a:avLst/>
          </a:prstGeom>
          <a:solidFill>
            <a:srgbClr val="33cccc"/>
          </a:solidFill>
          <a:ln>
            <a:noFill/>
          </a:ln>
        </p:spPr>
        <p:style>
          <a:lnRef idx="0"/>
          <a:fillRef idx="0"/>
          <a:effectRef idx="0"/>
          <a:fontRef idx="minor"/>
        </p:style>
      </p:sp>
      <p:sp>
        <p:nvSpPr>
          <p:cNvPr id="74" name="CustomShape 2"/>
          <p:cNvSpPr/>
          <p:nvPr/>
        </p:nvSpPr>
        <p:spPr>
          <a:xfrm>
            <a:off x="1371600" y="1143000"/>
            <a:ext cx="7770240" cy="45972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5" name="CustomShape 3"/>
          <p:cNvSpPr/>
          <p:nvPr/>
        </p:nvSpPr>
        <p:spPr>
          <a:xfrm>
            <a:off x="590760" y="1791360"/>
            <a:ext cx="7003440" cy="367920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Trebuchet MS"/>
              </a:rPr>
              <a:t>Risks</a:t>
            </a:r>
            <a:endParaRPr b="0" lang="en-IN" sz="2400" spc="-1" strike="noStrike">
              <a:latin typeface="Arial"/>
            </a:endParaRPr>
          </a:p>
          <a:p>
            <a:pPr marL="286560" indent="-284760">
              <a:lnSpc>
                <a:spcPct val="150000"/>
              </a:lnSpc>
              <a:buClr>
                <a:srgbClr val="0033cc"/>
              </a:buClr>
              <a:buFont typeface="Arial"/>
              <a:buChar char="•"/>
            </a:pPr>
            <a:r>
              <a:rPr b="0" lang="en-IN" sz="1800" spc="-1" strike="noStrike">
                <a:solidFill>
                  <a:srgbClr val="000000"/>
                </a:solidFill>
                <a:latin typeface="Calibri"/>
                <a:ea typeface="Trebuchet MS"/>
              </a:rPr>
              <a:t>Algorithms works only in theory but not in real-world scenarios.</a:t>
            </a:r>
            <a:endParaRPr b="0" lang="en-IN" sz="1800" spc="-1" strike="noStrike">
              <a:latin typeface="Arial"/>
            </a:endParaRPr>
          </a:p>
          <a:p>
            <a:pPr marL="286560" indent="-284760">
              <a:lnSpc>
                <a:spcPct val="150000"/>
              </a:lnSpc>
              <a:buClr>
                <a:srgbClr val="0033cc"/>
              </a:buClr>
              <a:buFont typeface="Arial"/>
              <a:buChar char="•"/>
            </a:pPr>
            <a:r>
              <a:rPr b="0" lang="en-IN" sz="1800" spc="-1" strike="noStrike">
                <a:solidFill>
                  <a:srgbClr val="000000"/>
                </a:solidFill>
                <a:latin typeface="Calibri"/>
                <a:ea typeface="Trebuchet MS"/>
              </a:rPr>
              <a:t>Failure of integration of algorithm with Hadoop code base.</a:t>
            </a:r>
            <a:endParaRPr b="0" lang="en-IN" sz="1800" spc="-1" strike="noStrike">
              <a:latin typeface="Arial"/>
            </a:endParaRPr>
          </a:p>
          <a:p>
            <a:pPr marL="286560" indent="-284760">
              <a:lnSpc>
                <a:spcPct val="150000"/>
              </a:lnSpc>
              <a:buClr>
                <a:srgbClr val="0033cc"/>
              </a:buClr>
              <a:buFont typeface="Arial"/>
              <a:buChar char="•"/>
            </a:pPr>
            <a:r>
              <a:rPr b="0" lang="en-IN" sz="1800" spc="-1" strike="noStrike">
                <a:solidFill>
                  <a:srgbClr val="000000"/>
                </a:solidFill>
                <a:latin typeface="Calibri"/>
                <a:ea typeface="Trebuchet MS"/>
              </a:rPr>
              <a:t>Simulator cannot measure energy consumption for our setup.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581120"/>
            <a:ext cx="7617960" cy="34200"/>
          </a:xfrm>
          <a:prstGeom prst="rect">
            <a:avLst/>
          </a:prstGeom>
          <a:solidFill>
            <a:srgbClr val="33cccc"/>
          </a:solidFill>
          <a:ln>
            <a:noFill/>
          </a:ln>
        </p:spPr>
        <p:style>
          <a:lnRef idx="0"/>
          <a:fillRef idx="0"/>
          <a:effectRef idx="0"/>
          <a:fontRef idx="minor"/>
        </p:style>
      </p:sp>
      <p:sp>
        <p:nvSpPr>
          <p:cNvPr id="77" name="CustomShape 2"/>
          <p:cNvSpPr/>
          <p:nvPr/>
        </p:nvSpPr>
        <p:spPr>
          <a:xfrm>
            <a:off x="1371600" y="1143000"/>
            <a:ext cx="7770240" cy="459360"/>
          </a:xfrm>
          <a:prstGeom prst="rect">
            <a:avLst/>
          </a:prstGeom>
          <a:noFill/>
          <a:ln>
            <a:noFill/>
          </a:ln>
        </p:spPr>
        <p:style>
          <a:lnRef idx="0"/>
          <a:fillRef idx="0"/>
          <a:effectRef idx="0"/>
          <a:fontRef idx="minor"/>
        </p:style>
        <p:txBody>
          <a:bodyPr lIns="90000" rIns="90000" tIns="45000" bIns="45000">
            <a:noAutofit/>
          </a:bodyPr>
          <a:p>
            <a:pPr marL="343080" indent="-34056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78" name="CustomShape 3"/>
          <p:cNvSpPr/>
          <p:nvPr/>
        </p:nvSpPr>
        <p:spPr>
          <a:xfrm>
            <a:off x="505800" y="1617840"/>
            <a:ext cx="6866280" cy="4756680"/>
          </a:xfrm>
          <a:prstGeom prst="rect">
            <a:avLst/>
          </a:prstGeom>
          <a:noFill/>
          <a:ln>
            <a:noFill/>
          </a:ln>
        </p:spPr>
        <p:style>
          <a:lnRef idx="0"/>
          <a:fillRef idx="0"/>
          <a:effectRef idx="0"/>
          <a:fontRef idx="minor"/>
        </p:style>
      </p:sp>
      <p:pic>
        <p:nvPicPr>
          <p:cNvPr id="79" name="" descr=""/>
          <p:cNvPicPr/>
          <p:nvPr/>
        </p:nvPicPr>
        <p:blipFill>
          <a:blip r:embed="rId1"/>
          <a:stretch/>
        </p:blipFill>
        <p:spPr>
          <a:xfrm>
            <a:off x="288000" y="1900800"/>
            <a:ext cx="7140600" cy="4578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TotalTime>
  <Application>LibreOffice/6.4.1.2$Linux_X86_64 LibreOffice_project/40$Build-2</Application>
  <Words>203</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2020-03-21T13:48:20Z</dcterms:modified>
  <cp:revision>384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