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8" r:id="rId9"/>
    <p:sldId id="269" r:id="rId10"/>
    <p:sldId id="275" r:id="rId11"/>
    <p:sldId id="270" r:id="rId12"/>
    <p:sldId id="261" r:id="rId13"/>
    <p:sldId id="274" r:id="rId14"/>
    <p:sldId id="273" r:id="rId15"/>
    <p:sldId id="271" r:id="rId16"/>
    <p:sldId id="262" r:id="rId17"/>
    <p:sldId id="272" r:id="rId18"/>
    <p:sldId id="264" r:id="rId19"/>
  </p:sldIdLst>
  <p:sldSz cx="9144000" cy="6858000" type="screen4x3"/>
  <p:notesSz cx="6797675" cy="987425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92079720" val="976" rev64="64" revOS="3"/>
      <pr:smFileRevision xmlns:pr="smNativeData" xmlns:p14="http://schemas.microsoft.com/office/powerpoint/2010/main" xmlns="" dt="1592079720" val="0"/>
      <pr:guideOptions xmlns:pr="smNativeData" xmlns:p14="http://schemas.microsoft.com/office/powerpoint/2010/main" xmlns="" dt="159207972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02" d="100"/>
          <a:sy n="102" d="100"/>
        </p:scale>
        <p:origin x="1710" y="21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Ph8AANopAADWPAAAEAAAACYAAAAIAAAAPQ8AAAAAAAA="/>
              </a:ext>
            </a:extLst>
          </p:cNvSpPr>
          <p:nvPr>
            <p:ph type="body"/>
          </p:nvPr>
        </p:nvSpPr>
        <p:spPr>
          <a:xfrm>
            <a:off x="756285" y="5078730"/>
            <a:ext cx="6047105" cy="481076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notes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C4UAABJAwAAEAAAACYAAAAIAAAAPQ8AAAAAAAA="/>
              </a:ext>
            </a:extLst>
          </p:cNvSpPr>
          <p:nvPr>
            <p:ph type="hdr"/>
          </p:nvPr>
        </p:nvSpPr>
        <p:spPr>
          <a:xfrm>
            <a:off x="0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&lt;header&gt;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aym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AAAAAIEuAABJAwAAEAAAACYAAAAIAAAAPQ8AAAAAAAA="/>
              </a:ext>
            </a:extLst>
          </p:cNvSpPr>
          <p:nvPr>
            <p:ph type="dt"/>
          </p:nvPr>
        </p:nvSpPr>
        <p:spPr>
          <a:xfrm>
            <a:off x="4279265" y="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&lt;date/time&gt;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C4i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fD4AAC4UAADFQQAAEAAAACYAAAAIAAAAvQ8AAAAAAAA="/>
              </a:ext>
            </a:extLst>
          </p:cNvSpPr>
          <p:nvPr>
            <p:ph type="ftr"/>
          </p:nvPr>
        </p:nvSpPr>
        <p:spPr>
          <a:xfrm>
            <a:off x="0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&lt;footer&gt;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KT4L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GgAAfD4AAIEuAADFQQAAEAAAACYAAAAIAAAAvQ8AAAAAAAA="/>
              </a:ext>
            </a:extLst>
          </p:cNvSpPr>
          <p:nvPr>
            <p:ph type="sldNum"/>
          </p:nvPr>
        </p:nvSpPr>
        <p:spPr>
          <a:xfrm>
            <a:off x="4279265" y="10157460"/>
            <a:ext cx="3280410" cy="534035"/>
          </a:xfrm>
          <a:prstGeom prst="rect">
            <a:avLst/>
          </a:prstGeo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fld id="{21394B34-7ACC-6CBD-8281-8CE805CF74D9}" type="slidenum">
              <a:rPr lang="en-in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>‹#›</a:t>
            </a:fld>
            <a:endParaRPr lang="en-in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in" sz="20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7D937825-6B90-C68E-DE2B-9DDB366528C8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12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15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4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16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vBAAA2xwAAKIlAAAuOAAAEAAAACYAAAAIAAAAPQ8AAAAAAAA="/>
              </a:ext>
            </a:extLst>
          </p:cNvSpPr>
          <p:nvPr>
            <p:ph type="body"/>
          </p:nvPr>
        </p:nvSpPr>
        <p:spPr>
          <a:xfrm>
            <a:off x="680085" y="4690745"/>
            <a:ext cx="5437505" cy="44418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vFwAAsTkAAM0pAAC6PAAAEAAAACYAAAAIAAAA//////////8="/>
              </a:ext>
            </a:extLst>
          </p:cNvSpPr>
          <p:nvPr/>
        </p:nvSpPr>
        <p:spPr>
          <a:xfrm>
            <a:off x="3850005" y="9378315"/>
            <a:ext cx="2945130" cy="493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b"/>
          <a:lstStyle/>
          <a:p>
            <a:pPr algn="r">
              <a:lnSpc>
                <a:spcPct val="100000"/>
              </a:lnSpc>
              <a:defRPr lang="en-us"/>
            </a:pPr>
            <a:fld id="{213CD1A1-EFCC-6927-8284-19729FCA744C}" type="slidenum">
              <a:rPr lang="en-in" sz="1400">
                <a:solidFill>
                  <a:srgbClr val="000000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>17</a:t>
            </a:fld>
            <a:endParaRPr lang="en-in" sz="1400">
              <a:solidFill>
                <a:srgbClr val="000000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pic>
        <p:nvPicPr>
          <p:cNvPr id="5" name="Picture 4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3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gwAAN8JAAB0Kw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0" y="1604645"/>
            <a:ext cx="4984750" cy="39770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XIgAAEAAAACYAAAAIAAAAvYAAAAAAAAA="/>
              </a:ext>
            </a:extLst>
          </p:cNvSpPr>
          <p:nvPr>
            <p:ph type="subTitle"/>
          </p:nvPr>
        </p:nvSpPr>
        <p:spPr>
          <a:xfrm>
            <a:off x="457200" y="1604645"/>
            <a:ext cx="8228965" cy="397764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DNV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A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BWIgAAEAAAACYAAAAIAAAAvYAAAAAAAAA="/>
              </a:ext>
            </a:extLst>
          </p:cNvSpPr>
          <p:nvPr>
            <p:ph type="subTitle"/>
          </p:nvPr>
        </p:nvSpPr>
        <p:spPr>
          <a:xfrm>
            <a:off x="457200" y="273685"/>
            <a:ext cx="82289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in"/>
            </a:lvl1pPr>
            <a:lvl2pPr>
              <a:defRPr lang="en-in"/>
            </a:lvl2pPr>
            <a:lvl3pPr>
              <a:defRPr lang="en-in"/>
            </a:lvl3pPr>
            <a:lvl4pPr>
              <a:defRPr lang="en-in"/>
            </a:lvl4pPr>
            <a:lvl5pPr>
              <a:defRPr lang="en-in"/>
            </a:lvl5pPr>
            <a:lvl6pPr>
              <a:defRPr lang="en-in"/>
            </a:lvl6pPr>
            <a:lvl7pPr>
              <a:defRPr lang="en-in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IQb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BWIg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BWIg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pxYAAHU1AABSIgAAEAAAACYAAAAIAAAAPQAAAAAAAAA="/>
              </a:ext>
            </a:extLst>
          </p:cNvSpPr>
          <p:nvPr>
            <p:ph/>
          </p:nvPr>
        </p:nvSpPr>
        <p:spPr>
          <a:xfrm>
            <a:off x="4674235" y="368236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in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IQbAACKFQAAEAAAACYAAAAIAAAAPQAAAAAAAAA="/>
              </a:ext>
            </a:extLst>
          </p:cNvSpPr>
          <p:nvPr>
            <p:ph/>
          </p:nvPr>
        </p:nvSpPr>
        <p:spPr>
          <a:xfrm>
            <a:off x="457200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BHAAA3wkAAHU1AACKFQAAEAAAACYAAAAIAAAAPQAAAAAAAAA="/>
              </a:ext>
            </a:extLst>
          </p:cNvSpPr>
          <p:nvPr>
            <p:ph/>
          </p:nvPr>
        </p:nvSpPr>
        <p:spPr>
          <a:xfrm>
            <a:off x="4674235" y="1604645"/>
            <a:ext cx="40157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pxYAAG81AABSIgAAEAAAACYAAAAIAAAAPQAAAAAAAAA="/>
              </a:ext>
            </a:extLst>
          </p:cNvSpPr>
          <p:nvPr>
            <p:ph/>
          </p:nvPr>
        </p:nvSpPr>
        <p:spPr>
          <a:xfrm>
            <a:off x="457200" y="3682365"/>
            <a:ext cx="82289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1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Mj///8+OAAAbyoAABAAAAAmAAAACAAAAP//////////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-35560"/>
            <a:ext cx="9142730" cy="6933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AAAAA8AAAAOYIAABQCAAAEAAAACYAAAAIAAAA//////////8="/>
              </a:ext>
            </a:extLst>
          </p:cNvSpPr>
          <p:nvPr/>
        </p:nvSpPr>
        <p:spPr>
          <a:xfrm>
            <a:off x="0" y="152400"/>
            <a:ext cx="1446530" cy="1198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  <a:p>
            <a:pPr>
              <a:lnSpc>
                <a:spcPct val="100000"/>
              </a:lnSpc>
              <a:defRPr lang="en-us"/>
            </a:pPr>
            <a:endParaRPr/>
          </a:p>
        </p:txBody>
      </p:sp>
      <p:pic>
        <p:nvPicPr>
          <p:cNvPr id="4" name="Google Shape;13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gHbMC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wEAANoAAABxBgAA0wYAABAAAAAmAAAACAAAAP//////////"/>
              </a:ext>
            </a:extLst>
          </p:cNvPicPr>
          <p:nvPr/>
        </p:nvPicPr>
        <p:blipFill>
          <a:blip r:embed="rId15"/>
          <a:stretch>
            <a:fillRect/>
          </a:stretch>
        </p:blipFill>
        <p:spPr>
          <a:xfrm>
            <a:off x="179705" y="138430"/>
            <a:ext cx="867410" cy="9709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Google Shape;15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BAAAKMAAACXGgAAuQYAABAAAAAmAAAACAAAAP//////////"/>
              </a:ext>
            </a:extLst>
          </p:cNvPicPr>
          <p:nvPr/>
        </p:nvPicPr>
        <p:blipFill>
          <a:blip r:embed="rId16"/>
          <a:stretch>
            <a:fillRect/>
          </a:stretch>
        </p:blipFill>
        <p:spPr>
          <a:xfrm>
            <a:off x="2702560" y="103505"/>
            <a:ext cx="161988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6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mRoAAKgAAACOJAAAuwYAABAAAAAmAAAACAAAAP//////////"/>
              </a:ext>
            </a:extLst>
          </p:cNvPicPr>
          <p:nvPr/>
        </p:nvPicPr>
        <p:blipFill>
          <a:blip r:embed="rId17"/>
          <a:stretch>
            <a:fillRect/>
          </a:stretch>
        </p:blipFill>
        <p:spPr>
          <a:xfrm>
            <a:off x="4323715" y="106680"/>
            <a:ext cx="1618615" cy="98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Google Shape;17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cSQAALgAAABmLgAAzgYAABAAAAAmAAAACAAAAP//////////"/>
              </a:ext>
            </a:extLst>
          </p:cNvPicPr>
          <p:nvPr/>
        </p:nvPicPr>
        <p:blipFill>
          <a:blip r:embed="rId18"/>
          <a:stretch>
            <a:fillRect/>
          </a:stretch>
        </p:blipFill>
        <p:spPr>
          <a:xfrm>
            <a:off x="5923915" y="11684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Google Shape;18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S4AALAAAAA+OAAAxgYAABAAAAAmAAAACAAAAP//////////"/>
              </a:ext>
            </a:extLst>
          </p:cNvPicPr>
          <p:nvPr/>
        </p:nvPicPr>
        <p:blipFill>
          <a:blip r:embed="rId19"/>
          <a:stretch>
            <a:fillRect/>
          </a:stretch>
        </p:blipFill>
        <p:spPr>
          <a:xfrm>
            <a:off x="7524115" y="111760"/>
            <a:ext cx="1618615" cy="989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Google Shape;19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AcAAKEAAAB2EQAAtgYAABAAAAAmAAAACAAAAP//////////"/>
              </a:ext>
            </a:extLst>
          </p:cNvPicPr>
          <p:nvPr/>
        </p:nvPicPr>
        <p:blipFill>
          <a:blip r:embed="rId20"/>
          <a:stretch>
            <a:fillRect/>
          </a:stretch>
        </p:blipFill>
        <p:spPr>
          <a:xfrm>
            <a:off x="1219200" y="102235"/>
            <a:ext cx="1619250" cy="988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Google Shape;20;p2"/>
          <p:cNvPicPr>
            <a:extLst>
              <a:ext uri="smNativeData">
                <pr:smNativeData xmlns:pr="smNativeData" xmlns:p14="http://schemas.microsoft.com/office/powerpoint/2010/main" xmlns="" val="SMDATA_15_aDXl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i4AANgJAAApOAAAYSkAABAAAAAmAAAACAAAAP//////////"/>
              </a:ext>
            </a:extLst>
          </p:cNvPicPr>
          <p:nvPr/>
        </p:nvPicPr>
        <p:blipFill>
          <a:blip r:embed="rId21"/>
          <a:stretch>
            <a:fillRect/>
          </a:stretch>
        </p:blipFill>
        <p:spPr>
          <a:xfrm>
            <a:off x="7529830" y="1600200"/>
            <a:ext cx="1599565" cy="51263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rwEAAG81AAC6CAAAEAAAACYAAAAIAAAAvQ8AAP8fAAA=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title text format</a:t>
            </a:r>
          </a:p>
        </p:txBody>
      </p:sp>
      <p:sp>
        <p:nvSpPr>
          <p:cNvPr id="12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aDXl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3wkAAG81AABWIgAAEAAAACYAAAAIAAAAPQ8AAP8f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in"/>
            </a:pPr>
            <a:r>
              <a:t>Click to edit the outline text format</a:t>
            </a:r>
          </a:p>
          <a:p>
            <a:pPr lvl="1">
              <a:defRPr lang="en-in"/>
            </a:pPr>
            <a:r>
              <a:t>Second Outline Level</a:t>
            </a:r>
          </a:p>
          <a:p>
            <a:pPr lvl="2">
              <a:defRPr lang="en-in"/>
            </a:pPr>
            <a:r>
              <a:t>Third Outline Level</a:t>
            </a:r>
          </a:p>
          <a:p>
            <a:pPr lvl="3">
              <a:defRPr lang="en-in"/>
            </a:pPr>
            <a:r>
              <a:t>Fourth Outline Level</a:t>
            </a:r>
          </a:p>
          <a:p>
            <a:pPr lvl="4">
              <a:defRPr lang="en-in"/>
            </a:pPr>
            <a:r>
              <a:t>Fifth Outline Level</a:t>
            </a:r>
          </a:p>
          <a:p>
            <a:pPr lvl="5">
              <a:defRPr lang="en-in"/>
            </a:pPr>
            <a:r>
              <a:t>Sixth Outline Level</a:t>
            </a:r>
          </a:p>
          <a:p>
            <a:pPr lvl="6">
              <a:defRPr lang="en-in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in" sz="4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ts val="1440"/>
        <a:buFont typeface="StarSymbol" charset="0"/>
        <a:buChar char=""/>
        <a:tabLst/>
        <a:defRPr lang="en-i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2100"/>
        <a:buFont typeface="StarSymbol" charset="0"/>
        <a:buChar char=""/>
        <a:tabLst/>
        <a:defRPr lang="en-i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080"/>
        <a:buFont typeface="StarSymbol" charset="0"/>
        <a:buChar char=""/>
        <a:tabLst/>
        <a:defRPr lang="en-i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1500"/>
        <a:buFont typeface="StarSymbol" charset="0"/>
        <a:buChar char="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Pts val="900"/>
        <a:buFont typeface="StarSymbol" charset="0"/>
        <a:buChar char=""/>
        <a:tabLst/>
        <a:defRPr lang="en-i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1" charset="0"/>
          <a:cs typeface="DejaVu Sans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QibAU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lAQAAowsAALQ0AACZEgAAEAAAACYAAAAIAAAA//////////8="/>
              </a:ext>
            </a:extLst>
          </p:cNvSpPr>
          <p:nvPr/>
        </p:nvSpPr>
        <p:spPr>
          <a:xfrm>
            <a:off x="267335" y="1891665"/>
            <a:ext cx="8300085" cy="1131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36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Final Mini Project Demonstration</a:t>
            </a:r>
          </a:p>
          <a:p>
            <a:pPr algn="ctr">
              <a:lnSpc>
                <a:spcPct val="100000"/>
              </a:lnSpc>
              <a:defRPr lang="en-us"/>
            </a:pPr>
            <a:r>
              <a:rPr lang="en-in" sz="3600" dirty="0" smtClean="0">
                <a:solidFill>
                  <a:srgbClr val="FF0000"/>
                </a:solidFill>
                <a:latin typeface="Trebuchet MS" charset="0"/>
                <a:ea typeface="DejaVu Sans" pitchFamily="1" charset="0"/>
                <a:cs typeface="DejaVu Sans" pitchFamily="1" charset="0"/>
              </a:rPr>
              <a:t>UE18CS257F</a:t>
            </a:r>
            <a:endParaRPr lang="en-in" sz="3600" dirty="0">
              <a:solidFill>
                <a:srgbClr val="FF0000"/>
              </a:solidFill>
              <a:latin typeface="Trebuchet MS" charset="0"/>
              <a:ea typeface="DejaVu Sans" pitchFamily="1" charset="0"/>
              <a:cs typeface="DejaVu Sans" pitchFamily="1" charset="0"/>
            </a:endParaRPr>
          </a:p>
          <a:p>
            <a:pPr>
              <a:lnSpc>
                <a:spcPct val="100000"/>
              </a:lnSpc>
              <a:defRPr lang="en-us"/>
            </a:pPr>
            <a:endParaRPr lang="en-in" sz="3600" dirty="0">
              <a:solidFill>
                <a:srgbClr val="FF0000"/>
              </a:solidFill>
              <a:latin typeface="Trebuchet MS" charset="0"/>
              <a:ea typeface="DejaVu Sans" pitchFamily="1" charset="0"/>
              <a:cs typeface="DejaVu Sans" pitchFamily="1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wbVm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IAgAAtBUAAI42AACnIgAAAAAAACYAAAAIAAAA//////////8="/>
              </a:ext>
            </a:extLst>
          </p:cNvSpPr>
          <p:nvPr/>
        </p:nvSpPr>
        <p:spPr>
          <a:xfrm>
            <a:off x="411480" y="3124200"/>
            <a:ext cx="8456930" cy="3276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Title    :  </a:t>
            </a:r>
            <a:r>
              <a:rPr lang="en-in" dirty="0" smtClean="0">
                <a:latin typeface="+mn-lt"/>
              </a:rPr>
              <a:t>Energy </a:t>
            </a:r>
            <a:r>
              <a:rPr lang="en-in" dirty="0">
                <a:latin typeface="+mn-lt"/>
              </a:rPr>
              <a:t>efficiency for HDFS</a:t>
            </a:r>
            <a:r>
              <a:rPr lang="en-in" dirty="0">
                <a:latin typeface="+mn-lt"/>
                <a:ea typeface="Trebuchet MS" charset="0"/>
              </a:rPr>
              <a:t>  </a:t>
            </a: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/>
            </a:r>
            <a:b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</a:br>
            <a:endParaRPr lang="en-in" dirty="0">
              <a:solidFill>
                <a:srgbClr val="0070C0"/>
              </a:solidFill>
              <a:latin typeface="+mn-lt"/>
              <a:ea typeface="Trebuchet MS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ID       :  </a:t>
            </a:r>
            <a:r>
              <a:rPr lang="en-in" dirty="0" smtClean="0">
                <a:latin typeface="+mn-lt"/>
              </a:rPr>
              <a:t>MPW20HLP03</a:t>
            </a: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  <a:latin typeface="+mn-lt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Guide :  </a:t>
            </a:r>
            <a:r>
              <a:rPr lang="en-in" dirty="0" err="1">
                <a:latin typeface="+mn-lt"/>
              </a:rPr>
              <a:t>Prof.</a:t>
            </a:r>
            <a:r>
              <a:rPr lang="en-in" dirty="0">
                <a:latin typeface="+mn-lt"/>
              </a:rPr>
              <a:t> H L </a:t>
            </a:r>
            <a:r>
              <a:rPr lang="en-in" dirty="0" err="1">
                <a:latin typeface="+mn-lt"/>
              </a:rPr>
              <a:t>Phalachandra</a:t>
            </a:r>
            <a:endParaRPr lang="en-in" dirty="0">
              <a:latin typeface="+mn-lt"/>
            </a:endParaRPr>
          </a:p>
          <a:p>
            <a:pPr>
              <a:lnSpc>
                <a:spcPct val="100000"/>
              </a:lnSpc>
              <a:defRPr lang="en-us"/>
            </a:pPr>
            <a:endParaRPr lang="en-in" dirty="0" smtClean="0">
              <a:solidFill>
                <a:srgbClr val="0070C0"/>
              </a:solidFill>
              <a:latin typeface="+mn-lt"/>
              <a:ea typeface="Trebuchet MS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Project </a:t>
            </a:r>
            <a:r>
              <a:rPr lang="en-in" dirty="0">
                <a:solidFill>
                  <a:srgbClr val="0070C0"/>
                </a:solidFill>
                <a:latin typeface="+mn-lt"/>
                <a:ea typeface="Trebuchet MS" charset="0"/>
              </a:rPr>
              <a:t>Team </a:t>
            </a:r>
            <a:r>
              <a:rPr lang="en-in" dirty="0" smtClean="0">
                <a:solidFill>
                  <a:srgbClr val="0070C0"/>
                </a:solidFill>
                <a:latin typeface="+mn-lt"/>
                <a:ea typeface="Trebuchet MS" charset="0"/>
              </a:rPr>
              <a:t> : </a:t>
            </a:r>
            <a:endParaRPr dirty="0" smtClean="0">
              <a:solidFill>
                <a:srgbClr val="0070C0"/>
              </a:solidFill>
              <a:latin typeface="+mn-lt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smtClean="0">
                <a:latin typeface="+mn-lt"/>
              </a:rPr>
              <a:t>Abhishek </a:t>
            </a:r>
            <a:r>
              <a:rPr lang="en-in" dirty="0">
                <a:latin typeface="+mn-lt"/>
              </a:rPr>
              <a:t>Das (PES1201800177) </a:t>
            </a:r>
            <a:endParaRPr lang="en-in" dirty="0" smtClean="0">
              <a:latin typeface="+mn-lt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smtClean="0">
                <a:latin typeface="+mn-lt"/>
              </a:rPr>
              <a:t>N </a:t>
            </a:r>
            <a:r>
              <a:rPr lang="en-in" dirty="0" err="1">
                <a:latin typeface="+mn-lt"/>
              </a:rPr>
              <a:t>Sanketh</a:t>
            </a:r>
            <a:r>
              <a:rPr lang="en-in" dirty="0">
                <a:latin typeface="+mn-lt"/>
              </a:rPr>
              <a:t> Reddy (PES1201800389)</a:t>
            </a:r>
            <a:r>
              <a:rPr lang="en-in" dirty="0">
                <a:latin typeface="+mn-lt"/>
                <a:ea typeface="Arial" pitchFamily="2" charset="0"/>
              </a:rPr>
              <a:t> </a:t>
            </a:r>
            <a:endParaRPr lang="en-in" dirty="0" smtClean="0">
              <a:latin typeface="+mn-lt"/>
              <a:ea typeface="Arial" pitchFamily="2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  <a:defRPr lang="en-us"/>
            </a:pPr>
            <a:r>
              <a:rPr lang="en-in" dirty="0" err="1" smtClean="0">
                <a:latin typeface="+mn-lt"/>
              </a:rPr>
              <a:t>Bhargav</a:t>
            </a:r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SNV (PES1201800308)</a:t>
            </a: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defRPr lang="en-us"/>
            </a:pP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Custom Zone Layout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6710"/>
            <a:ext cx="7763934" cy="465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35" t="28167" r="-1" b="34336"/>
          <a:stretch/>
        </p:blipFill>
        <p:spPr>
          <a:xfrm>
            <a:off x="3999345" y="4488874"/>
            <a:ext cx="618836" cy="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137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Alternate 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684443"/>
            <a:ext cx="7179733" cy="4644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35" t="28167" r="7488" b="31089"/>
          <a:stretch/>
        </p:blipFill>
        <p:spPr>
          <a:xfrm>
            <a:off x="3500584" y="4572001"/>
            <a:ext cx="544943" cy="1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9309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Technologies Used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wAwAAQAsAAGgtAABOKAAAEAAAACYAAAAIAAAA//////////8="/>
              </a:ext>
            </a:extLst>
          </p:cNvSpPr>
          <p:nvPr/>
        </p:nvSpPr>
        <p:spPr>
          <a:xfrm>
            <a:off x="518160" y="1828800"/>
            <a:ext cx="6863080" cy="375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HDFS replication simulator</a:t>
            </a:r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</a:t>
            </a:r>
            <a:r>
              <a:rPr lang="en-IN" sz="2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Java</a:t>
            </a: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 Hadoop</a:t>
            </a: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Vagrant, Virtual Box</a:t>
            </a:r>
            <a:endParaRPr lang="en-IN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4040">
              <a:buClr>
                <a:srgbClr val="000000"/>
              </a:buClr>
              <a:buFont typeface="Arial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Draw.io</a:t>
            </a:r>
            <a:endParaRPr lang="en-IN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2162175" y="30353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Project</a:t>
            </a:r>
            <a:b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</a:b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</a:rPr>
              <a:t>Demo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2002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2162175" y="30353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Evaluation Results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1673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Energy consumed in a single life cycle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28800"/>
            <a:ext cx="7210425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380200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defRPr lang="en-us"/>
            </a:pPr>
            <a:r>
              <a:rPr lang="en-IN" sz="2400" dirty="0">
                <a:solidFill>
                  <a:srgbClr val="FF0000"/>
                </a:solidFill>
                <a:latin typeface="Trebuchet MS" charset="0"/>
                <a:ea typeface="Trebuchet MS" charset="0"/>
              </a:rPr>
              <a:t>Energy v/s Hot Zone Percentage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334260"/>
            <a:ext cx="3904085" cy="369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13385" y="1918365"/>
            <a:ext cx="43395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graph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shows how the total energy consumed varies when we vary the Hot-Zone percentage in the cluster.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Here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there is a sudden drop in the energy consumption </a:t>
            </a:r>
            <a:r>
              <a:rPr lang="en-IN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at around, Hot Zone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% = 30 because, a minimum of about 30% of the cluster must belong to the hot zone to handle peak workloads, else it defaults to the default Hadoop configuration (no hot/cold zone).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second dip at HZ% 100 is because there are no HDDs in the cluster, this indicates that all the nodes in the cluster make use of SSDs, thus saving a significant amount of energy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Scalability of 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2054859"/>
            <a:ext cx="4114800" cy="389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70" y="2042160"/>
            <a:ext cx="4431030" cy="3910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66798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EEQAAoBQAAH8jAAD5GAAAEAAAACYAAAAIAAAA//////////8="/>
              </a:ext>
            </a:extLst>
          </p:cNvSpPr>
          <p:nvPr/>
        </p:nvSpPr>
        <p:spPr>
          <a:xfrm>
            <a:off x="2958177" y="2493818"/>
            <a:ext cx="2922905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0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Thank </a:t>
            </a:r>
            <a:r>
              <a:rPr lang="en-in" sz="40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You</a:t>
            </a:r>
          </a:p>
          <a:p>
            <a:pPr algn="ctr">
              <a:lnSpc>
                <a:spcPct val="100000"/>
              </a:lnSpc>
              <a:defRPr lang="en-us"/>
            </a:pPr>
            <a:endParaRPr lang="en-IN" sz="4000" dirty="0">
              <a:solidFill>
                <a:srgbClr val="FF0000"/>
              </a:solidFill>
              <a:latin typeface="Trebuchet MS" charset="0"/>
              <a:ea typeface="Trebuchet MS" charset="0"/>
            </a:endParaRPr>
          </a:p>
          <a:p>
            <a:pPr algn="ctr">
              <a:lnSpc>
                <a:spcPct val="100000"/>
              </a:lnSpc>
              <a:defRPr lang="en-us"/>
            </a:pPr>
            <a:r>
              <a:rPr lang="en-IN" sz="40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Any Questions?</a:t>
            </a:r>
            <a:endParaRPr lang="en-in" sz="40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Project Abstract and Scope 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93132" y="1617980"/>
            <a:ext cx="7280487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In our project, we propose a more </a:t>
            </a:r>
            <a:r>
              <a:rPr lang="en-US" sz="2000" dirty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dynamic approach to Hadoop Distributed File Systems (HDFS) that provides an energy efficient paradigm for clusters using </a:t>
            </a: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HDFS.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project does not involve working on the actual Hadoop codebase. Instead, we work with a simulator which handles the default </a:t>
            </a:r>
            <a:r>
              <a:rPr lang="en-US" sz="2000" dirty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policies of </a:t>
            </a: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HDFS and accurately simulates its functioning.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oEAAACAcAAD44AADdCQAAEAAAACYAAAAIAAAA//////////8="/>
              </a:ext>
            </a:extLst>
          </p:cNvSpPr>
          <p:nvPr/>
        </p:nvSpPr>
        <p:spPr>
          <a:xfrm>
            <a:off x="2667000" y="1143000"/>
            <a:ext cx="647573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Approach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135466" y="1617980"/>
            <a:ext cx="7238153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defRPr lang="en-us"/>
            </a:pP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Design approach followed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We implemented a custom zone layout over Hadoop clusters. The cluster was split into two zones, the Hot zone and the Cold Zone. </a:t>
            </a:r>
          </a:p>
          <a:p>
            <a:pPr>
              <a:defRPr lang="en-us"/>
            </a:pP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To set up our working environment, we set up a simulator to handle the functioning of HDFS. </a:t>
            </a: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>
              <a:defRPr lang="en-us"/>
            </a:pP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Benefits and drawbacks</a:t>
            </a:r>
            <a:endParaRPr lang="en-US" sz="24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use of a simulator helped us avoid physical hardware setup. This type of real world setup would be infeasible. 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/>
            </a:pPr>
            <a:r>
              <a:rPr lang="en-US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However, the simulator does not take into account real world issues.</a:t>
            </a:r>
            <a:endParaRPr lang="en-US" sz="2000" dirty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BwAACAcAAD44AADeCQAAEAAAACYAAAAIAAAA//////////8="/>
              </a:ext>
            </a:extLst>
          </p:cNvSpPr>
          <p:nvPr/>
        </p:nvSpPr>
        <p:spPr>
          <a:xfrm>
            <a:off x="1184275" y="1143000"/>
            <a:ext cx="7958455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Constraints, Assumptions &amp; Dependencies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Xl5f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9AkAAFwtAAACJwAAEAAAACYAAAAIAAAA//////////8="/>
              </a:ext>
            </a:extLst>
          </p:cNvSpPr>
          <p:nvPr/>
        </p:nvSpPr>
        <p:spPr>
          <a:xfrm>
            <a:off x="177800" y="1617980"/>
            <a:ext cx="7195820" cy="4723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Constraints</a:t>
            </a:r>
            <a:endParaRPr lang="en-IN" sz="20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original simulator could not measure energy consumption. Hence, additional modules to measure power were setup.</a:t>
            </a: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0070C0"/>
                </a:solidFill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Assumptions</a:t>
            </a:r>
            <a:endParaRPr lang="en-IN" sz="2000" dirty="0" smtClean="0">
              <a:solidFill>
                <a:srgbClr val="0070C0"/>
              </a:solidFill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n-us"/>
            </a:pP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The values assigned to power consuming events in the simulator are assumed to be close to real world values</a:t>
            </a:r>
            <a:r>
              <a:rPr lang="en-IN" sz="2000" dirty="0" smtClean="0">
                <a:latin typeface="Calibri" panose="020F0502020204030204" pitchFamily="34" charset="0"/>
                <a:ea typeface="Trebuchet MS" charset="0"/>
                <a:cs typeface="Calibri" panose="020F0502020204030204" pitchFamily="34" charset="0"/>
              </a:rPr>
              <a:t>.</a:t>
            </a:r>
            <a:endParaRPr lang="en-IN" sz="2000" dirty="0" smtClean="0">
              <a:latin typeface="Calibri" panose="020F0502020204030204" pitchFamily="34" charset="0"/>
              <a:ea typeface="Trebuchet MS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524000" y="2844800"/>
            <a:ext cx="4460662" cy="167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lang="en-us"/>
            </a:pPr>
            <a:r>
              <a:rPr lang="en-in" sz="4400" dirty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Design </a:t>
            </a:r>
            <a:r>
              <a:rPr lang="en-in" sz="4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Description</a:t>
            </a:r>
            <a:endParaRPr lang="en-in" sz="4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New/Modified Policies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276226" y="1684867"/>
            <a:ext cx="7467600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</a:t>
            </a:r>
            <a:r>
              <a:rPr lang="en-IN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block placement policy and heartbeat </a:t>
            </a: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mechanism have been devised. 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Blocks are placed strategically in an energy efficient manner. Nodes that are not active (Cold nodes) are put to sleep and hence do not have a heartbeat like the other active nodes.</a:t>
            </a:r>
            <a:endParaRPr lang="en-IN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Dynamic data storage/transfer mechanism between hot and cold </a:t>
            </a: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zones using a transition script. 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and when data turns cold/hot, the blocks are transferred across zones. 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Customized block balancers for each zone.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Custom block balancers work on each zone to keep data fault tolerant and strategically placed</a:t>
            </a: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813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Custom Zone Layout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6710"/>
            <a:ext cx="7763934" cy="4655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35" t="28167" r="-1" b="34336"/>
          <a:stretch/>
        </p:blipFill>
        <p:spPr>
          <a:xfrm>
            <a:off x="3999345" y="4488874"/>
            <a:ext cx="618836" cy="1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527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6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161926" y="1808692"/>
            <a:ext cx="7600950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Cluster and Zone creation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cluster is brought into an active state and </a:t>
            </a: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Hot, Cold Zones are created. </a:t>
            </a:r>
            <a:endParaRPr lang="en-IN" sz="2000" spc="-1" dirty="0" smtClean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percentage of Hot Zone is pre determined based off the number of nodes with SSDs as a storage device.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Initial Block Distribution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New data on entering the cluster is distributed among the hot nodes.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These blocks are placed such that minimum number of nodes are used to store maximum number of blocks along with replicas.</a:t>
            </a:r>
          </a:p>
        </p:txBody>
      </p:sp>
    </p:spTree>
    <p:extLst>
      <p:ext uri="{BB962C8B-B14F-4D97-AF65-F5344CB8AC3E}">
        <p14:creationId xmlns:p14="http://schemas.microsoft.com/office/powerpoint/2010/main" val="224057046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:p14="http://schemas.microsoft.com/office/powerpoint/2010/main" xmlns="" val="SMDATA_13_aDXlXhMAAAAlAAAAZAAAAA0AAAAAkAAAAEgAAACQAAAASAAAAAAAAAAAAAAAAAAAAAEAAABQAAAAAAAAAAAA4D8AAAAAAADgPwAAAAAAAOA/AAAAAAAA4D8AAAAAAADgPwAAAAAAAOA/AAAAAAAA4D8AAAAAAADgPwAAAAAAAOA/AAAAAAAA4D8CAAAAjAAAAAEAAAAAAAAAM8z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zzMwA////AQAAAAAAAAAAAAAAAAAAAAAAAAAAAAAAAAAAAAAAAAAAAAAAAn9/fwDu7OEDzMzMAMDA/wB/f38AAAAAAAAAAAAAAAAAAAAAAAAAAAAhAAAAGAAAABQAAABgCQAAugkAAD44AADyCQAAEAAAACYAAAAIAAAA//////////8="/>
              </a:ext>
            </a:extLst>
          </p:cNvSpPr>
          <p:nvPr/>
        </p:nvSpPr>
        <p:spPr>
          <a:xfrm>
            <a:off x="1524000" y="1581150"/>
            <a:ext cx="7618730" cy="3556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CAcAAD44AADeCQAAEAAAACYAAAAIAAAA//////////8="/>
              </a:ext>
            </a:extLst>
          </p:cNvSpPr>
          <p:nvPr/>
        </p:nvSpPr>
        <p:spPr>
          <a:xfrm>
            <a:off x="1371600" y="1143000"/>
            <a:ext cx="7771130" cy="461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00000"/>
              </a:lnSpc>
              <a:defRPr lang="en-us"/>
            </a:pPr>
            <a:r>
              <a:rPr lang="en-in" sz="2400" dirty="0" smtClean="0">
                <a:solidFill>
                  <a:srgbClr val="FF0000"/>
                </a:solidFill>
                <a:latin typeface="Trebuchet MS" charset="0"/>
                <a:ea typeface="Trebuchet MS" charset="0"/>
                <a:cs typeface="DejaVu Sans" pitchFamily="1" charset="0"/>
              </a:rPr>
              <a:t>Algorithm</a:t>
            </a:r>
            <a:endParaRPr lang="en-in" sz="2400" dirty="0">
              <a:solidFill>
                <a:srgbClr val="FF0000"/>
              </a:solidFill>
              <a:latin typeface="Trebuchet MS" charset="0"/>
              <a:ea typeface="Trebuchet MS" charset="0"/>
              <a:cs typeface="DejaVu Sans" pitchFamily="1" charset="0"/>
            </a:endParaRPr>
          </a:p>
        </p:txBody>
      </p:sp>
      <p:sp>
        <p:nvSpPr>
          <p:cNvPr id="6" name="CustomShape 3"/>
          <p:cNvSpPr>
            <a:extLst>
              <a:ext uri="smNativeData">
                <pr:smNativeData xmlns:pr="smNativeData" xmlns:p14="http://schemas.microsoft.com/office/powerpoint/2010/main" xmlns="" val="SMDATA_13_aDXlXhMAAAAlAAAAZAAAAA0AAAAAjgAAAEcAAACOAAAARw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AwAAIA0AAEUuAAAWJAAAEAAAACYAAAAIAAAA//////////8="/>
              </a:ext>
            </a:extLst>
          </p:cNvSpPr>
          <p:nvPr/>
        </p:nvSpPr>
        <p:spPr>
          <a:xfrm>
            <a:off x="142876" y="1770592"/>
            <a:ext cx="7896224" cy="46143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 Transfer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blocks in the hot zone are unused over time, they turn cold.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 transition script recognises cold blocks and moves them to the cold zone. Likewise, if a cold block is accessed frequently, it is moved to the hot zone.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IN" sz="2400" spc="-1" dirty="0" smtClean="0">
                <a:solidFill>
                  <a:srgbClr val="0070C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Block Balancing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 blocks are transferred between zones, they need to be replicated. The hot and cold zone have different replication factors. Usually with the cold zone having 2/3</a:t>
            </a:r>
            <a:r>
              <a:rPr lang="en-IN" sz="2000" spc="-1" baseline="30000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rd</a:t>
            </a: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the value of hot zone.</a:t>
            </a:r>
          </a:p>
          <a:p>
            <a:pPr marL="744750" lvl="1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spc="-1" dirty="0" smtClean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 accommodate different replication factors in zones, different block balancers are employed.</a:t>
            </a:r>
          </a:p>
        </p:txBody>
      </p:sp>
    </p:spTree>
    <p:extLst>
      <p:ext uri="{BB962C8B-B14F-4D97-AF65-F5344CB8AC3E}">
        <p14:creationId xmlns:p14="http://schemas.microsoft.com/office/powerpoint/2010/main" val="314837053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657</Words>
  <Application>Microsoft Office PowerPoint</Application>
  <PresentationFormat>On-screen Show (4:3)</PresentationFormat>
  <Paragraphs>83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SimSun</vt:lpstr>
      <vt:lpstr>Arial</vt:lpstr>
      <vt:lpstr>Calibri</vt:lpstr>
      <vt:lpstr>DejaVu Sans</vt:lpstr>
      <vt:lpstr>StarSymbol</vt:lpstr>
      <vt:lpstr>Times New Roman</vt:lpstr>
      <vt:lpstr>Trebuchet MS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Abhishek Das</dc:creator>
  <cp:keywords/>
  <dc:description/>
  <cp:lastModifiedBy>Abhishek Das</cp:lastModifiedBy>
  <cp:revision>31</cp:revision>
  <dcterms:created xsi:type="dcterms:W3CDTF">2020-06-14T01:46:06Z</dcterms:created>
  <dcterms:modified xsi:type="dcterms:W3CDTF">2020-06-17T17:35:34Z</dcterms:modified>
</cp:coreProperties>
</file>