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53AD9DD-D8E6-4B4C-A103-838AA11E126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04" name="CustomShape 2"/>
          <p:cNvSpPr/>
          <p:nvPr/>
        </p:nvSpPr>
        <p:spPr>
          <a:xfrm>
            <a:off x="3849840" y="9378360"/>
            <a:ext cx="294516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838B0C8-9907-4D5B-AA00-CB524156EF64}"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06" name="CustomShape 2"/>
          <p:cNvSpPr/>
          <p:nvPr/>
        </p:nvSpPr>
        <p:spPr>
          <a:xfrm>
            <a:off x="3849840" y="9378360"/>
            <a:ext cx="294516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01A2A8A-1BE9-48DC-B0B6-01FDC068254D}"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08"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93D7812-2EE9-4694-8CF8-B8D8DC65AE5E}"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10"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F8C0071-C147-4A5D-9B71-1F26D5630B66}"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12"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02428D1-754D-47B7-9163-21AB3486F938}"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14"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4D63ED-8221-4259-BC64-78E3F2BA4C52}"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0400" y="4690800"/>
            <a:ext cx="5436720" cy="4441680"/>
          </a:xfrm>
          <a:prstGeom prst="rect">
            <a:avLst/>
          </a:prstGeom>
        </p:spPr>
        <p:txBody>
          <a:bodyPr lIns="0" rIns="0" tIns="0" bIns="0">
            <a:noAutofit/>
          </a:bodyPr>
          <a:p>
            <a:endParaRPr b="0" lang="en-IN" sz="2000" spc="-1" strike="noStrike">
              <a:latin typeface="Arial"/>
            </a:endParaRPr>
          </a:p>
        </p:txBody>
      </p:sp>
      <p:sp>
        <p:nvSpPr>
          <p:cNvPr id="102" name="CustomShape 2"/>
          <p:cNvSpPr/>
          <p:nvPr/>
        </p:nvSpPr>
        <p:spPr>
          <a:xfrm>
            <a:off x="3849840" y="9378360"/>
            <a:ext cx="294516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ADC9F34-84F7-4DF8-91EA-22A8BA539DAF}"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2560" cy="6932880"/>
          </a:xfrm>
          <a:prstGeom prst="rect">
            <a:avLst/>
          </a:prstGeom>
          <a:ln>
            <a:noFill/>
          </a:ln>
        </p:spPr>
      </p:pic>
      <p:sp>
        <p:nvSpPr>
          <p:cNvPr id="1" name="CustomShape 1"/>
          <p:cNvSpPr/>
          <p:nvPr/>
        </p:nvSpPr>
        <p:spPr>
          <a:xfrm>
            <a:off x="0" y="152280"/>
            <a:ext cx="1446480" cy="119880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7240" cy="970560"/>
          </a:xfrm>
          <a:prstGeom prst="rect">
            <a:avLst/>
          </a:prstGeom>
          <a:ln>
            <a:noFill/>
          </a:ln>
        </p:spPr>
      </p:pic>
      <p:pic>
        <p:nvPicPr>
          <p:cNvPr id="3" name="Google Shape;15;p2" descr=""/>
          <p:cNvPicPr/>
          <p:nvPr/>
        </p:nvPicPr>
        <p:blipFill>
          <a:blip r:embed="rId4"/>
          <a:stretch/>
        </p:blipFill>
        <p:spPr>
          <a:xfrm>
            <a:off x="2702520" y="103320"/>
            <a:ext cx="1619640" cy="989280"/>
          </a:xfrm>
          <a:prstGeom prst="rect">
            <a:avLst/>
          </a:prstGeom>
          <a:ln>
            <a:noFill/>
          </a:ln>
        </p:spPr>
      </p:pic>
      <p:pic>
        <p:nvPicPr>
          <p:cNvPr id="4" name="Google Shape;16;p2" descr=""/>
          <p:cNvPicPr/>
          <p:nvPr/>
        </p:nvPicPr>
        <p:blipFill>
          <a:blip r:embed="rId5"/>
          <a:stretch/>
        </p:blipFill>
        <p:spPr>
          <a:xfrm>
            <a:off x="4323600" y="106560"/>
            <a:ext cx="1618560" cy="987120"/>
          </a:xfrm>
          <a:prstGeom prst="rect">
            <a:avLst/>
          </a:prstGeom>
          <a:ln>
            <a:noFill/>
          </a:ln>
        </p:spPr>
      </p:pic>
      <p:pic>
        <p:nvPicPr>
          <p:cNvPr id="5" name="Google Shape;17;p2" descr=""/>
          <p:cNvPicPr/>
          <p:nvPr/>
        </p:nvPicPr>
        <p:blipFill>
          <a:blip r:embed="rId6"/>
          <a:stretch/>
        </p:blipFill>
        <p:spPr>
          <a:xfrm>
            <a:off x="5923800" y="117000"/>
            <a:ext cx="1618560" cy="988560"/>
          </a:xfrm>
          <a:prstGeom prst="rect">
            <a:avLst/>
          </a:prstGeom>
          <a:ln>
            <a:noFill/>
          </a:ln>
        </p:spPr>
      </p:pic>
      <p:pic>
        <p:nvPicPr>
          <p:cNvPr id="6" name="Google Shape;18;p2" descr=""/>
          <p:cNvPicPr/>
          <p:nvPr/>
        </p:nvPicPr>
        <p:blipFill>
          <a:blip r:embed="rId7"/>
          <a:stretch/>
        </p:blipFill>
        <p:spPr>
          <a:xfrm>
            <a:off x="7524000" y="111960"/>
            <a:ext cx="1618560" cy="988560"/>
          </a:xfrm>
          <a:prstGeom prst="rect">
            <a:avLst/>
          </a:prstGeom>
          <a:ln>
            <a:noFill/>
          </a:ln>
        </p:spPr>
      </p:pic>
      <p:pic>
        <p:nvPicPr>
          <p:cNvPr id="7" name="Google Shape;19;p2" descr=""/>
          <p:cNvPicPr/>
          <p:nvPr/>
        </p:nvPicPr>
        <p:blipFill>
          <a:blip r:embed="rId8"/>
          <a:stretch/>
        </p:blipFill>
        <p:spPr>
          <a:xfrm>
            <a:off x="1219320" y="102240"/>
            <a:ext cx="1618560" cy="988560"/>
          </a:xfrm>
          <a:prstGeom prst="rect">
            <a:avLst/>
          </a:prstGeom>
          <a:ln>
            <a:noFill/>
          </a:ln>
        </p:spPr>
      </p:pic>
      <p:pic>
        <p:nvPicPr>
          <p:cNvPr id="8" name="Google Shape;20;p2" descr=""/>
          <p:cNvPicPr/>
          <p:nvPr/>
        </p:nvPicPr>
        <p:blipFill>
          <a:blip r:embed="rId9"/>
          <a:stretch/>
        </p:blipFill>
        <p:spPr>
          <a:xfrm>
            <a:off x="7530120" y="1600200"/>
            <a:ext cx="1598760" cy="512568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413000" y="2228400"/>
            <a:ext cx="6310440" cy="7066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ff0000"/>
                </a:solidFill>
                <a:latin typeface="Calibri"/>
                <a:ea typeface="Trebuchet MS"/>
              </a:rPr>
              <a:t>Mini Project Progress Review #2</a:t>
            </a:r>
            <a:endParaRPr b="0" lang="en-IN" sz="3600" spc="-1" strike="noStrike">
              <a:latin typeface="Arial"/>
            </a:endParaRPr>
          </a:p>
          <a:p>
            <a:pPr algn="ctr">
              <a:lnSpc>
                <a:spcPct val="100000"/>
              </a:lnSpc>
            </a:pPr>
            <a:endParaRPr b="0" lang="en-IN" sz="3600" spc="-1" strike="noStrike">
              <a:latin typeface="Arial"/>
            </a:endParaRPr>
          </a:p>
        </p:txBody>
      </p:sp>
      <p:sp>
        <p:nvSpPr>
          <p:cNvPr id="54" name="CustomShape 2"/>
          <p:cNvSpPr/>
          <p:nvPr/>
        </p:nvSpPr>
        <p:spPr>
          <a:xfrm>
            <a:off x="345600" y="3850560"/>
            <a:ext cx="8456760" cy="200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33cc"/>
                </a:solidFill>
                <a:latin typeface="Calibri"/>
                <a:ea typeface="DejaVu Sans"/>
              </a:rPr>
              <a:t>Project Title: </a:t>
            </a:r>
            <a:r>
              <a:rPr b="0" lang="en-IN" sz="2000" spc="-1" strike="noStrike">
                <a:solidFill>
                  <a:srgbClr val="000000"/>
                </a:solidFill>
                <a:latin typeface="Calibri"/>
                <a:ea typeface="DejaVu Sans"/>
              </a:rPr>
              <a:t>Energy efficiency for HDFS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ID: </a:t>
            </a:r>
            <a:r>
              <a:rPr b="0" lang="en-IN" sz="2000" spc="-1" strike="noStrike">
                <a:solidFill>
                  <a:srgbClr val="000000"/>
                </a:solidFill>
                <a:latin typeface="Calibri"/>
                <a:ea typeface="DejaVu Sans"/>
              </a:rPr>
              <a:t>MPW20HLP03     </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Guide: </a:t>
            </a:r>
            <a:r>
              <a:rPr b="0" lang="en-IN" sz="2000" spc="-1" strike="noStrike">
                <a:solidFill>
                  <a:srgbClr val="000000"/>
                </a:solidFill>
                <a:latin typeface="Calibri"/>
                <a:ea typeface="DejaVu Sans"/>
              </a:rPr>
              <a:t>Prof. H L Phalachandra</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Team: </a:t>
            </a:r>
            <a:r>
              <a:rPr b="0" lang="en-IN" sz="2000" spc="-1" strike="noStrike">
                <a:solidFill>
                  <a:srgbClr val="000000"/>
                </a:solidFill>
                <a:latin typeface="Calibri"/>
                <a:ea typeface="DejaVu Sans"/>
              </a:rPr>
              <a:t>Abhishek Das (PES1201800177) </a:t>
            </a:r>
            <a:br/>
            <a:r>
              <a:rPr b="0" lang="en-IN" sz="2000" spc="-1" strike="noStrike">
                <a:solidFill>
                  <a:srgbClr val="000000"/>
                </a:solidFill>
                <a:latin typeface="Calibri"/>
                <a:ea typeface="DejaVu Sans"/>
              </a:rPr>
              <a:t>N Sanketh Reddy </a:t>
            </a:r>
            <a:r>
              <a:rPr b="0" lang="en-IN" sz="2000" spc="-1" strike="noStrike">
                <a:solidFill>
                  <a:srgbClr val="000000"/>
                </a:solidFill>
                <a:latin typeface="Arial"/>
                <a:ea typeface="Arial"/>
              </a:rPr>
              <a:t>(PES1201800389)</a:t>
            </a:r>
            <a:r>
              <a:rPr b="0" lang="en-IN" sz="2000" spc="-1" strike="noStrike">
                <a:solidFill>
                  <a:srgbClr val="000000"/>
                </a:solidFill>
                <a:latin typeface="Calibri"/>
                <a:ea typeface="Arial"/>
              </a:rPr>
              <a:t> </a:t>
            </a:r>
            <a:br/>
            <a:r>
              <a:rPr b="0" lang="en-IN" sz="2000" spc="-1" strike="noStrike">
                <a:solidFill>
                  <a:srgbClr val="000000"/>
                </a:solidFill>
                <a:latin typeface="Calibri"/>
                <a:ea typeface="DejaVu Sans"/>
              </a:rPr>
              <a:t>Bhargav SNV </a:t>
            </a:r>
            <a:r>
              <a:rPr b="0" lang="en-IN" sz="2000" spc="-1" strike="noStrike">
                <a:solidFill>
                  <a:srgbClr val="000000"/>
                </a:solidFill>
                <a:latin typeface="Arial"/>
                <a:ea typeface="Arial"/>
              </a:rPr>
              <a:t>(PES1201800308)</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81" name="CustomShape 2"/>
          <p:cNvSpPr/>
          <p:nvPr/>
        </p:nvSpPr>
        <p:spPr>
          <a:xfrm>
            <a:off x="1371600" y="1143000"/>
            <a:ext cx="777096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82" name="CustomShape 3"/>
          <p:cNvSpPr/>
          <p:nvPr/>
        </p:nvSpPr>
        <p:spPr>
          <a:xfrm>
            <a:off x="505800" y="1617840"/>
            <a:ext cx="6867000" cy="4757400"/>
          </a:xfrm>
          <a:prstGeom prst="rect">
            <a:avLst/>
          </a:prstGeom>
          <a:noFill/>
          <a:ln>
            <a:noFill/>
          </a:ln>
        </p:spPr>
        <p:style>
          <a:lnRef idx="0"/>
          <a:fillRef idx="0"/>
          <a:effectRef idx="0"/>
          <a:fontRef idx="minor"/>
        </p:style>
      </p:sp>
      <p:pic>
        <p:nvPicPr>
          <p:cNvPr id="83" name="" descr=""/>
          <p:cNvPicPr/>
          <p:nvPr/>
        </p:nvPicPr>
        <p:blipFill>
          <a:blip r:embed="rId1"/>
          <a:stretch/>
        </p:blipFill>
        <p:spPr>
          <a:xfrm>
            <a:off x="648000" y="1722600"/>
            <a:ext cx="6159960" cy="4829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85" name="CustomShape 2"/>
          <p:cNvSpPr/>
          <p:nvPr/>
        </p:nvSpPr>
        <p:spPr>
          <a:xfrm>
            <a:off x="1371600" y="1143000"/>
            <a:ext cx="777096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Hadoop Architecture (Staging)</a:t>
            </a:r>
            <a:endParaRPr b="0" lang="en-IN" sz="2400" spc="-1" strike="noStrike">
              <a:latin typeface="Arial"/>
            </a:endParaRPr>
          </a:p>
        </p:txBody>
      </p:sp>
      <p:sp>
        <p:nvSpPr>
          <p:cNvPr id="86" name="CustomShape 3"/>
          <p:cNvSpPr/>
          <p:nvPr/>
        </p:nvSpPr>
        <p:spPr>
          <a:xfrm>
            <a:off x="505800" y="1617840"/>
            <a:ext cx="6867000" cy="4757400"/>
          </a:xfrm>
          <a:prstGeom prst="rect">
            <a:avLst/>
          </a:prstGeom>
          <a:noFill/>
          <a:ln>
            <a:noFill/>
          </a:ln>
        </p:spPr>
        <p:style>
          <a:lnRef idx="0"/>
          <a:fillRef idx="0"/>
          <a:effectRef idx="0"/>
          <a:fontRef idx="minor"/>
        </p:style>
      </p:sp>
      <p:pic>
        <p:nvPicPr>
          <p:cNvPr id="87" name="" descr=""/>
          <p:cNvPicPr/>
          <p:nvPr/>
        </p:nvPicPr>
        <p:blipFill>
          <a:blip r:embed="rId1"/>
          <a:stretch/>
        </p:blipFill>
        <p:spPr>
          <a:xfrm>
            <a:off x="144360" y="2719080"/>
            <a:ext cx="7228440" cy="2248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89"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Modules</a:t>
            </a:r>
            <a:endParaRPr b="0" lang="en-IN" sz="2400" spc="-1" strike="noStrike">
              <a:latin typeface="Arial"/>
            </a:endParaRPr>
          </a:p>
        </p:txBody>
      </p:sp>
      <p:sp>
        <p:nvSpPr>
          <p:cNvPr id="90" name="CustomShape 3"/>
          <p:cNvSpPr/>
          <p:nvPr/>
        </p:nvSpPr>
        <p:spPr>
          <a:xfrm>
            <a:off x="533520" y="2678760"/>
            <a:ext cx="6862320" cy="3872880"/>
          </a:xfrm>
          <a:prstGeom prst="rect">
            <a:avLst/>
          </a:prstGeom>
          <a:noFill/>
          <a:ln>
            <a:noFill/>
          </a:ln>
        </p:spPr>
        <p:style>
          <a:lnRef idx="0"/>
          <a:fillRef idx="0"/>
          <a:effectRef idx="0"/>
          <a:fontRef idx="minor"/>
        </p:style>
        <p:txBody>
          <a:bodyPr lIns="90000" rIns="90000" tIns="45000" bIns="45000">
            <a:noAutofit/>
          </a:bodyPr>
          <a:p>
            <a:pPr marL="285840" indent="-285480" algn="just">
              <a:lnSpc>
                <a:spcPct val="150000"/>
              </a:lnSpc>
              <a:buClr>
                <a:srgbClr val="000000"/>
              </a:buClr>
              <a:buFont typeface="Arial"/>
              <a:buChar char="•"/>
            </a:pPr>
            <a:r>
              <a:rPr b="0" lang="en-IN" sz="1800" spc="-1" strike="noStrike">
                <a:solidFill>
                  <a:srgbClr val="000000"/>
                </a:solidFill>
                <a:latin typeface="Calibri"/>
                <a:ea typeface="DejaVu Sans"/>
              </a:rPr>
              <a:t>HDFS replication simulator: To evaluate effect of deployment platform and workload characteristics on data availability.</a:t>
            </a:r>
            <a:endParaRPr b="0" lang="en-IN" sz="1800" spc="-1" strike="noStrike">
              <a:latin typeface="Arial"/>
            </a:endParaRPr>
          </a:p>
          <a:p>
            <a:pPr marL="285840" indent="-285480" algn="just">
              <a:lnSpc>
                <a:spcPct val="150000"/>
              </a:lnSpc>
              <a:buClr>
                <a:srgbClr val="000000"/>
              </a:buClr>
              <a:buFont typeface="Arial"/>
              <a:buChar char="•"/>
            </a:pPr>
            <a:r>
              <a:rPr b="0" lang="en-IN" sz="1800" spc="-1" strike="noStrike">
                <a:solidFill>
                  <a:srgbClr val="000000"/>
                </a:solidFill>
                <a:latin typeface="Calibri"/>
                <a:ea typeface="DejaVu Sans"/>
              </a:rPr>
              <a:t>A new block placement policy and heartbeat mechanism. </a:t>
            </a:r>
            <a:endParaRPr b="0" lang="en-IN" sz="1800" spc="-1" strike="noStrike">
              <a:latin typeface="Arial"/>
            </a:endParaRPr>
          </a:p>
          <a:p>
            <a:pPr marL="285840" indent="-285480" algn="just">
              <a:lnSpc>
                <a:spcPct val="150000"/>
              </a:lnSpc>
              <a:buClr>
                <a:srgbClr val="000000"/>
              </a:buClr>
              <a:buFont typeface="Arial"/>
              <a:buChar char="•"/>
            </a:pPr>
            <a:r>
              <a:rPr b="0" lang="en-IN" sz="1800" spc="-1" strike="noStrike">
                <a:solidFill>
                  <a:srgbClr val="000000"/>
                </a:solidFill>
                <a:latin typeface="Calibri"/>
                <a:ea typeface="DejaVu Sans"/>
              </a:rPr>
              <a:t>Dynamic data storage/transfer mechanism between hot and cold zones.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92"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3" name="" descr=""/>
          <p:cNvPicPr/>
          <p:nvPr/>
        </p:nvPicPr>
        <p:blipFill>
          <a:blip r:embed="rId1"/>
          <a:stretch/>
        </p:blipFill>
        <p:spPr>
          <a:xfrm>
            <a:off x="238680" y="1656000"/>
            <a:ext cx="7537320" cy="4968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95"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96" name="" descr=""/>
          <p:cNvPicPr/>
          <p:nvPr/>
        </p:nvPicPr>
        <p:blipFill>
          <a:blip r:embed="rId1"/>
          <a:stretch/>
        </p:blipFill>
        <p:spPr>
          <a:xfrm>
            <a:off x="166680" y="1656000"/>
            <a:ext cx="7537320" cy="4980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98"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Technologies Used</a:t>
            </a:r>
            <a:endParaRPr b="0" lang="en-IN" sz="2400" spc="-1" strike="noStrike">
              <a:latin typeface="Arial"/>
            </a:endParaRPr>
          </a:p>
        </p:txBody>
      </p:sp>
      <p:sp>
        <p:nvSpPr>
          <p:cNvPr id="99" name="CustomShape 3"/>
          <p:cNvSpPr/>
          <p:nvPr/>
        </p:nvSpPr>
        <p:spPr>
          <a:xfrm>
            <a:off x="480960" y="1728000"/>
            <a:ext cx="6862320" cy="4722840"/>
          </a:xfrm>
          <a:prstGeom prst="rect">
            <a:avLst/>
          </a:prstGeom>
          <a:noFill/>
          <a:ln>
            <a:noFill/>
          </a:ln>
        </p:spPr>
        <p:style>
          <a:lnRef idx="0"/>
          <a:fillRef idx="0"/>
          <a:effectRef idx="0"/>
          <a:fontRef idx="minor"/>
        </p:style>
        <p:txBody>
          <a:bodyPr lIns="90000" rIns="90000" tIns="45000" bIns="45000" anchor="ctr">
            <a:noAutofit/>
          </a:bodyPr>
          <a:p>
            <a:pPr marL="285840" indent="-285480" algn="just">
              <a:lnSpc>
                <a:spcPct val="100000"/>
              </a:lnSpc>
              <a:buClr>
                <a:srgbClr val="000000"/>
              </a:buClr>
              <a:buFont typeface="Arial"/>
              <a:buChar char="•"/>
            </a:pPr>
            <a:r>
              <a:rPr b="0" lang="en-IN" sz="1800" spc="-1" strike="noStrike">
                <a:solidFill>
                  <a:srgbClr val="000000"/>
                </a:solidFill>
                <a:latin typeface="Arial"/>
                <a:ea typeface="Arial"/>
              </a:rPr>
              <a:t>HDFS replication simulator</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Arial"/>
                <a:ea typeface="Arial"/>
              </a:rPr>
              <a:t>Java</a:t>
            </a:r>
            <a:endParaRPr b="0" lang="en-IN" sz="1800" spc="-1" strike="noStrike">
              <a:latin typeface="Arial"/>
            </a:endParaRPr>
          </a:p>
          <a:p>
            <a:pPr marL="285840" indent="-285480" algn="just">
              <a:lnSpc>
                <a:spcPct val="100000"/>
              </a:lnSpc>
              <a:buClr>
                <a:srgbClr val="000000"/>
              </a:buClr>
              <a:buFont typeface="Arial"/>
              <a:buChar char="•"/>
            </a:pP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Arial"/>
                <a:ea typeface="Arial"/>
              </a:rPr>
              <a:t>Draw.io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47600" y="3352680"/>
            <a:ext cx="2922480" cy="706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imes New Roman"/>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57" name="CustomShape 3"/>
          <p:cNvSpPr/>
          <p:nvPr/>
        </p:nvSpPr>
        <p:spPr>
          <a:xfrm>
            <a:off x="173160" y="1767960"/>
            <a:ext cx="7455960" cy="428400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Abstract:</a:t>
            </a:r>
            <a:endParaRPr b="0" lang="en-IN" sz="24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With growth of big data, the need for distributed computing and clusters is higher than ever.</a:t>
            </a:r>
            <a:endParaRPr b="0" lang="en-IN" sz="18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By using distributed computing, tasks can be split and processed in parallel. But the energy consumed by clusters to compute is high.</a:t>
            </a:r>
            <a:endParaRPr b="0" lang="en-IN" sz="18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Almost 55% of resources aren’t used in clusters. They remain in their idle state, wasting a lot of energy.</a:t>
            </a:r>
            <a:endParaRPr b="0" lang="en-IN" sz="18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Our project aims to conserve energy in these clusters.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59"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60" name="CustomShape 3"/>
          <p:cNvSpPr/>
          <p:nvPr/>
        </p:nvSpPr>
        <p:spPr>
          <a:xfrm>
            <a:off x="0" y="1617840"/>
            <a:ext cx="7703640" cy="433512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Scope:</a:t>
            </a:r>
            <a:endParaRPr b="0" lang="en-IN" sz="24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The scope of this project is to reduce energy consumption in HDFS. We will simulate various conditions to devise effective means of energy conservation.</a:t>
            </a:r>
            <a:endParaRPr b="0" lang="en-IN" sz="18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This project will not involve working on the Hadoop codebase. </a:t>
            </a:r>
            <a:endParaRPr b="0" lang="en-IN" sz="1800" spc="-1" strike="noStrike">
              <a:latin typeface="Arial"/>
            </a:endParaRPr>
          </a:p>
          <a:p>
            <a:pPr marL="527040" indent="-285480">
              <a:lnSpc>
                <a:spcPct val="150000"/>
              </a:lnSpc>
              <a:buClr>
                <a:srgbClr val="0033cc"/>
              </a:buClr>
              <a:buFont typeface="Arial"/>
              <a:buChar char="•"/>
            </a:pPr>
            <a:r>
              <a:rPr b="0" lang="en-IN" sz="1800" spc="-1" strike="noStrike">
                <a:solidFill>
                  <a:srgbClr val="000000"/>
                </a:solidFill>
                <a:latin typeface="Calibri"/>
                <a:ea typeface="Trebuchet MS"/>
              </a:rPr>
              <a:t>Project will use simulation software to test HDFS power consumptions and further analysis will be done on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62"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3" name="CustomShape 3"/>
          <p:cNvSpPr/>
          <p:nvPr/>
        </p:nvSpPr>
        <p:spPr>
          <a:xfrm>
            <a:off x="360000" y="1656000"/>
            <a:ext cx="7485480" cy="483912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5480">
              <a:lnSpc>
                <a:spcPct val="150000"/>
              </a:lnSpc>
              <a:buClr>
                <a:srgbClr val="0033cc"/>
              </a:buClr>
              <a:buFont typeface="Arial"/>
              <a:buChar char="•"/>
            </a:pPr>
            <a:r>
              <a:rPr b="1" lang="en-IN" sz="1400" spc="-1" strike="noStrike">
                <a:solidFill>
                  <a:srgbClr val="ff0000"/>
                </a:solidFill>
                <a:latin typeface="Calibri"/>
                <a:ea typeface="Trebuchet MS"/>
              </a:rPr>
              <a:t>Dynamic Energy Efficient Data Placement and Cluster Reconfiguration Algorithm for MapReduce Framework. N. Maheshwari, R. Nanduri, V. Varma</a:t>
            </a:r>
            <a:br/>
            <a:r>
              <a:rPr b="0" lang="en-IN" sz="1400" spc="-1" strike="noStrike">
                <a:solidFill>
                  <a:srgbClr val="000000"/>
                </a:solidFill>
                <a:latin typeface="Calibri"/>
                <a:ea typeface="DejaVu Sans"/>
              </a:rPr>
              <a:t>This paper discusses energy </a:t>
            </a:r>
            <a:r>
              <a:rPr b="1" i="1" lang="en-IN" sz="1400" spc="-1" strike="noStrike">
                <a:solidFill>
                  <a:srgbClr val="000000"/>
                </a:solidFill>
                <a:latin typeface="Calibri"/>
                <a:ea typeface="DejaVu Sans"/>
              </a:rPr>
              <a:t>efficient data placement</a:t>
            </a:r>
            <a:r>
              <a:rPr b="0" lang="en-IN" sz="1400" spc="-1" strike="noStrike">
                <a:solidFill>
                  <a:srgbClr val="000000"/>
                </a:solidFill>
                <a:latin typeface="Calibri"/>
                <a:ea typeface="DejaVu Sans"/>
              </a:rPr>
              <a:t> and </a:t>
            </a:r>
            <a:r>
              <a:rPr b="1" i="1" lang="en-IN" sz="1400" spc="-1" strike="noStrike">
                <a:solidFill>
                  <a:srgbClr val="000000"/>
                </a:solidFill>
                <a:latin typeface="Calibri"/>
                <a:ea typeface="DejaVu Sans"/>
              </a:rPr>
              <a:t>cluster reconfiguration(balancing)</a:t>
            </a:r>
            <a:r>
              <a:rPr b="0" lang="en-IN" sz="1400" spc="-1" strike="noStrike">
                <a:solidFill>
                  <a:srgbClr val="000000"/>
                </a:solidFill>
                <a:latin typeface="Calibri"/>
                <a:ea typeface="DejaVu Sans"/>
              </a:rPr>
              <a:t> which dynamically scales clusters in accordance to the workload imposed on it.</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methodology requires frequent dynamic reconfiguration of the cluster. This is a resource heavy operation.</a:t>
            </a:r>
            <a:endParaRPr b="0" lang="en-IN" sz="1400" spc="-1" strike="noStrike">
              <a:latin typeface="Arial"/>
            </a:endParaRPr>
          </a:p>
          <a:p>
            <a:pPr marL="527040" indent="-285480">
              <a:lnSpc>
                <a:spcPct val="150000"/>
              </a:lnSpc>
              <a:buClr>
                <a:srgbClr val="0033cc"/>
              </a:buClr>
              <a:buFont typeface="Arial"/>
              <a:buChar char="•"/>
            </a:pPr>
            <a:r>
              <a:rPr b="1" lang="en-IN" sz="1400" spc="-1" strike="noStrike">
                <a:solidFill>
                  <a:srgbClr val="ff0000"/>
                </a:solidFill>
                <a:latin typeface="Calibri"/>
                <a:ea typeface="Trebuchet MS"/>
              </a:rPr>
              <a:t>GreenHDFS: Towards An Energy-Conserving, Storage-Efficient, Hybrid Hadoop Compute Cluster. R. T. Kaushik, M. Bhandarkar</a:t>
            </a:r>
            <a:br/>
            <a:r>
              <a:rPr b="0" lang="en-IN" sz="1400" spc="-1" strike="noStrike">
                <a:solidFill>
                  <a:srgbClr val="000000"/>
                </a:solidFill>
                <a:latin typeface="Calibri"/>
                <a:ea typeface="Trebuchet MS"/>
              </a:rPr>
              <a:t>This paper describes the concept of using </a:t>
            </a:r>
            <a:r>
              <a:rPr b="1" i="1" lang="en-IN" sz="1400" spc="-1" strike="noStrike">
                <a:solidFill>
                  <a:srgbClr val="000000"/>
                </a:solidFill>
                <a:latin typeface="Calibri"/>
                <a:ea typeface="Trebuchet MS"/>
              </a:rPr>
              <a:t>"Hot and Cold zones"</a:t>
            </a:r>
            <a:r>
              <a:rPr b="0" lang="en-IN" sz="1400" spc="-1" strike="noStrike">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There is no dynamic policy to shift data among Zones. Scaling zones is also an issue.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65"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6" name="CustomShape 3"/>
          <p:cNvSpPr/>
          <p:nvPr/>
        </p:nvSpPr>
        <p:spPr>
          <a:xfrm>
            <a:off x="360000" y="1656000"/>
            <a:ext cx="7485480" cy="483912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5480">
              <a:lnSpc>
                <a:spcPct val="150000"/>
              </a:lnSpc>
              <a:buClr>
                <a:srgbClr val="0033cc"/>
              </a:buClr>
              <a:buFont typeface="Arial,Sans-Serif"/>
              <a:buChar char="•"/>
            </a:pPr>
            <a:r>
              <a:rPr b="1" lang="en-IN" sz="1400" spc="-1" strike="noStrike">
                <a:solidFill>
                  <a:srgbClr val="ff0000"/>
                </a:solidFill>
                <a:latin typeface="Calibri"/>
                <a:ea typeface="Trebuchet MS"/>
              </a:rPr>
              <a:t>Hybrid HDFS: Decreasing Energy Consumption and Speeding up Hadoop using SSDs. I. Polato, F. Kon, D. Barbosa and A. Hindle</a:t>
            </a:r>
            <a:br/>
            <a:r>
              <a:rPr b="0" lang="en-IN" sz="1400" spc="-1" strike="noStrike">
                <a:solidFill>
                  <a:srgbClr val="000000"/>
                </a:solidFill>
                <a:latin typeface="Calibri"/>
                <a:ea typeface="Arial"/>
              </a:rPr>
              <a:t>This paper describes the use of </a:t>
            </a:r>
            <a:r>
              <a:rPr b="1" i="1" lang="en-IN" sz="1400" spc="-1" strike="noStrike">
                <a:solidFill>
                  <a:srgbClr val="000000"/>
                </a:solidFill>
                <a:latin typeface="Calibri"/>
                <a:ea typeface="Arial"/>
              </a:rPr>
              <a:t>different types of disks</a:t>
            </a:r>
            <a:r>
              <a:rPr b="0" lang="en-IN" sz="1400" spc="-1" strike="noStrike">
                <a:solidFill>
                  <a:srgbClr val="000000"/>
                </a:solidFill>
                <a:latin typeface="Calibri"/>
                <a:ea typeface="Arial"/>
              </a:rPr>
              <a:t> to improve energy and compute efficiency. The file system is split into two storage zones, one </a:t>
            </a:r>
            <a:r>
              <a:rPr b="1" i="1" lang="en-IN" sz="1400" spc="-1" strike="noStrike">
                <a:solidFill>
                  <a:srgbClr val="000000"/>
                </a:solidFill>
                <a:latin typeface="Calibri"/>
                <a:ea typeface="Arial"/>
              </a:rPr>
              <a:t>using SSD and the other with HD.</a:t>
            </a:r>
            <a:r>
              <a:rPr b="0" lang="en-IN" sz="1400" spc="-1" strike="noStrike">
                <a:solidFill>
                  <a:srgbClr val="000000"/>
                </a:solidFill>
                <a:latin typeface="Calibri"/>
                <a:ea typeface="Arial"/>
              </a:rPr>
              <a:t> A predefined policy determines which zone a block is stored in.</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requires a lot of manual configuration and policies for storage must be updated frequently. These processes are not dynamic.</a:t>
            </a:r>
            <a:endParaRPr b="0" lang="en-IN" sz="1400" spc="-1" strike="noStrike">
              <a:latin typeface="Arial"/>
            </a:endParaRPr>
          </a:p>
          <a:p>
            <a:pPr marL="527040" indent="-285480">
              <a:lnSpc>
                <a:spcPct val="150000"/>
              </a:lnSpc>
              <a:buClr>
                <a:srgbClr val="0033cc"/>
              </a:buClr>
              <a:buFont typeface="Arial,Sans-Serif"/>
              <a:buChar char="•"/>
            </a:pPr>
            <a:r>
              <a:rPr b="1" lang="en-IN" sz="1400" spc="-1" strike="noStrike">
                <a:solidFill>
                  <a:srgbClr val="ff0000"/>
                </a:solidFill>
                <a:latin typeface="Calibri"/>
                <a:ea typeface="Trebuchet MS"/>
              </a:rPr>
              <a:t>Scheduling and Energy Efficiency Improvement Techniques for Hadoop Map-reduce. N. Tiwari</a:t>
            </a:r>
            <a:br/>
            <a:r>
              <a:rPr b="0" lang="en-IN" sz="1400" spc="-1" strike="noStrike">
                <a:solidFill>
                  <a:srgbClr val="000000"/>
                </a:solidFill>
                <a:latin typeface="Calibri"/>
                <a:ea typeface="Arial"/>
              </a:rPr>
              <a:t>This paper discusses various </a:t>
            </a:r>
            <a:r>
              <a:rPr b="1" i="1" lang="en-IN" sz="1400" spc="-1" strike="noStrike">
                <a:solidFill>
                  <a:srgbClr val="000000"/>
                </a:solidFill>
                <a:latin typeface="Calibri"/>
                <a:ea typeface="Arial"/>
              </a:rPr>
              <a:t>scheduling algorithms</a:t>
            </a:r>
            <a:r>
              <a:rPr b="0" lang="en-IN" sz="1400" spc="-1" strike="noStrike">
                <a:solidFill>
                  <a:srgbClr val="000000"/>
                </a:solidFill>
                <a:latin typeface="Calibri"/>
                <a:ea typeface="Arial"/>
              </a:rPr>
              <a:t> to save energy for MapReduce tasks. A few algorithms discussed are Delay algorithm, Constraint scheduling algorithm, schedulability test algorithm.</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All algorithms discussed work on Map Reduce layer (Application) of Hadoop, it does not help with energy conservation at the HDFS (Storage) layer.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68"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User Characteristics</a:t>
            </a:r>
            <a:endParaRPr b="0" lang="en-IN" sz="2400" spc="-1" strike="noStrike">
              <a:latin typeface="Arial"/>
            </a:endParaRPr>
          </a:p>
        </p:txBody>
      </p:sp>
      <p:sp>
        <p:nvSpPr>
          <p:cNvPr id="69" name="CustomShape 3"/>
          <p:cNvSpPr/>
          <p:nvPr/>
        </p:nvSpPr>
        <p:spPr>
          <a:xfrm>
            <a:off x="516960" y="2133720"/>
            <a:ext cx="7004160" cy="3731760"/>
          </a:xfrm>
          <a:prstGeom prst="rect">
            <a:avLst/>
          </a:prstGeom>
          <a:noFill/>
          <a:ln>
            <a:noFill/>
          </a:ln>
        </p:spPr>
        <p:style>
          <a:lnRef idx="0"/>
          <a:fillRef idx="0"/>
          <a:effectRef idx="0"/>
          <a:fontRef idx="minor"/>
        </p:style>
        <p:txBody>
          <a:bodyPr lIns="90000" rIns="90000" tIns="45000" bIns="45000" anchor="ctr">
            <a:noAutofit/>
          </a:bodyPr>
          <a:p>
            <a:pPr marL="285840" indent="-285480" algn="just">
              <a:lnSpc>
                <a:spcPct val="100000"/>
              </a:lnSpc>
              <a:buClr>
                <a:srgbClr val="000000"/>
              </a:buClr>
              <a:buFont typeface="Arial"/>
              <a:buChar char="•"/>
            </a:pPr>
            <a:r>
              <a:rPr b="0" lang="en-IN" sz="1800" spc="-1" strike="noStrike">
                <a:solidFill>
                  <a:srgbClr val="000000"/>
                </a:solidFill>
                <a:latin typeface="Calibri"/>
                <a:ea typeface="Arial"/>
              </a:rPr>
              <a:t>Companies running large scale Hadoop clusters would find it beneficial to adapt our model.</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alibri"/>
                <a:ea typeface="Arial"/>
              </a:rPr>
              <a:t>Several types of data streaming into a large amount of servers.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alibri"/>
                <a:ea typeface="Arial"/>
              </a:rPr>
              <a:t>Server running/maintenance power costs substantial</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alibri"/>
                <a:ea typeface="Arial"/>
              </a:rPr>
              <a:t>Big Data servers have constant middle to high resource utilization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71"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2" name="CustomShape 3"/>
          <p:cNvSpPr/>
          <p:nvPr/>
        </p:nvSpPr>
        <p:spPr>
          <a:xfrm>
            <a:off x="590760" y="1989360"/>
            <a:ext cx="7532280" cy="466344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DejaVu Sans"/>
              </a:rPr>
              <a:t>Legal Implications:</a:t>
            </a:r>
            <a:endParaRPr b="0" lang="en-IN" sz="2400" spc="-1" strike="noStrike">
              <a:latin typeface="Arial"/>
            </a:endParaRPr>
          </a:p>
          <a:p>
            <a:pPr marL="720">
              <a:lnSpc>
                <a:spcPct val="150000"/>
              </a:lnSpc>
            </a:pPr>
            <a:r>
              <a:rPr b="0" lang="en-IN" sz="1800" spc="-1" strike="noStrike">
                <a:solidFill>
                  <a:srgbClr val="000000"/>
                </a:solidFill>
                <a:latin typeface="Calibri"/>
                <a:ea typeface="DejaVu Sans"/>
              </a:rPr>
              <a:t>All software, tools and frameworks used are open source and have no legal implications</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Software Dependencies:</a:t>
            </a:r>
            <a:endParaRPr b="0" lang="en-IN" sz="2400" spc="-1" strike="noStrike">
              <a:latin typeface="Arial"/>
            </a:endParaRPr>
          </a:p>
          <a:p>
            <a:pPr marL="286560" indent="-285480">
              <a:lnSpc>
                <a:spcPct val="150000"/>
              </a:lnSpc>
              <a:buClr>
                <a:srgbClr val="0033cc"/>
              </a:buClr>
              <a:buFont typeface="Arial"/>
              <a:buChar char="•"/>
            </a:pPr>
            <a:r>
              <a:rPr b="0" lang="en-IN" sz="1800" spc="-1" strike="noStrike">
                <a:solidFill>
                  <a:srgbClr val="000000"/>
                </a:solidFill>
                <a:latin typeface="Calibri"/>
                <a:ea typeface="Trebuchet MS"/>
              </a:rPr>
              <a:t>Java environment with IDE.</a:t>
            </a:r>
            <a:endParaRPr b="0" lang="en-IN" sz="1800" spc="-1" strike="noStrike">
              <a:latin typeface="Arial"/>
            </a:endParaRPr>
          </a:p>
          <a:p>
            <a:pPr marL="286560" indent="-285480">
              <a:lnSpc>
                <a:spcPct val="150000"/>
              </a:lnSpc>
              <a:buClr>
                <a:srgbClr val="0033cc"/>
              </a:buClr>
              <a:buFont typeface="Arial"/>
              <a:buChar char="•"/>
            </a:pPr>
            <a:r>
              <a:rPr b="0" lang="en-IN" sz="1800" spc="-1" strike="noStrike">
                <a:solidFill>
                  <a:srgbClr val="000000"/>
                </a:solidFill>
                <a:latin typeface="Calibri"/>
                <a:ea typeface="Trebuchet MS"/>
              </a:rPr>
              <a:t>HDFS-Sim setup. </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Hardware Dependencies:</a:t>
            </a:r>
            <a:endParaRPr b="0" lang="en-IN" sz="2400" spc="-1" strike="noStrike">
              <a:latin typeface="Arial"/>
            </a:endParaRPr>
          </a:p>
          <a:p>
            <a:pPr marL="286560" indent="-285480">
              <a:lnSpc>
                <a:spcPct val="150000"/>
              </a:lnSpc>
              <a:buClr>
                <a:srgbClr val="0033cc"/>
              </a:buClr>
              <a:buFont typeface="Arial,Sans-Serif"/>
              <a:buChar char="•"/>
            </a:pPr>
            <a:r>
              <a:rPr b="0" lang="en-IN" sz="1800" spc="-1" strike="noStrike">
                <a:solidFill>
                  <a:srgbClr val="000000"/>
                </a:solidFill>
                <a:latin typeface="Calibri"/>
                <a:ea typeface="Arial"/>
              </a:rPr>
              <a:t>Systems used have a minimum of Intel i5 cores with 8 GB ram and sufficient storage space. </a:t>
            </a:r>
            <a:br/>
            <a:r>
              <a:rPr b="0" lang="en-IN" sz="1800" spc="-1" strike="noStrike">
                <a:solidFill>
                  <a:srgbClr val="000000"/>
                </a:solidFill>
                <a:latin typeface="Calibr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74"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5" name="CustomShape 3"/>
          <p:cNvSpPr/>
          <p:nvPr/>
        </p:nvSpPr>
        <p:spPr>
          <a:xfrm>
            <a:off x="590760" y="1791360"/>
            <a:ext cx="7004160" cy="367992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Trebuchet MS"/>
              </a:rPr>
              <a:t>Risks</a:t>
            </a:r>
            <a:endParaRPr b="0" lang="en-IN" sz="2400" spc="-1" strike="noStrike">
              <a:latin typeface="Arial"/>
            </a:endParaRPr>
          </a:p>
          <a:p>
            <a:pPr marL="286560" indent="-285480">
              <a:lnSpc>
                <a:spcPct val="150000"/>
              </a:lnSpc>
              <a:buClr>
                <a:srgbClr val="0033cc"/>
              </a:buClr>
              <a:buFont typeface="Arial"/>
              <a:buChar char="•"/>
            </a:pPr>
            <a:r>
              <a:rPr b="0" lang="en-IN" sz="1800" spc="-1" strike="noStrike">
                <a:solidFill>
                  <a:srgbClr val="000000"/>
                </a:solidFill>
                <a:latin typeface="Calibri"/>
                <a:ea typeface="Trebuchet MS"/>
              </a:rPr>
              <a:t>Algorithms works only in theory but not in real-world scenarios.</a:t>
            </a:r>
            <a:endParaRPr b="0" lang="en-IN" sz="1800" spc="-1" strike="noStrike">
              <a:latin typeface="Arial"/>
            </a:endParaRPr>
          </a:p>
          <a:p>
            <a:pPr marL="286560" indent="-285480">
              <a:lnSpc>
                <a:spcPct val="150000"/>
              </a:lnSpc>
              <a:buClr>
                <a:srgbClr val="0033cc"/>
              </a:buClr>
              <a:buFont typeface="Arial"/>
              <a:buChar char="•"/>
            </a:pPr>
            <a:r>
              <a:rPr b="0" lang="en-IN" sz="1800" spc="-1" strike="noStrike">
                <a:solidFill>
                  <a:srgbClr val="000000"/>
                </a:solidFill>
                <a:latin typeface="Calibri"/>
                <a:ea typeface="Trebuchet MS"/>
              </a:rPr>
              <a:t>Failure of integration of algorithm with Hadoop code base.</a:t>
            </a:r>
            <a:endParaRPr b="0" lang="en-IN" sz="1800" spc="-1" strike="noStrike">
              <a:latin typeface="Arial"/>
            </a:endParaRPr>
          </a:p>
          <a:p>
            <a:pPr marL="286560" indent="-285480">
              <a:lnSpc>
                <a:spcPct val="150000"/>
              </a:lnSpc>
              <a:buClr>
                <a:srgbClr val="0033cc"/>
              </a:buClr>
              <a:buFont typeface="Arial"/>
              <a:buChar char="•"/>
            </a:pPr>
            <a:r>
              <a:rPr b="0" lang="en-IN" sz="1800" spc="-1" strike="noStrike">
                <a:solidFill>
                  <a:srgbClr val="000000"/>
                </a:solidFill>
                <a:latin typeface="Calibri"/>
                <a:ea typeface="Trebuchet MS"/>
              </a:rPr>
              <a:t>Simulator cannot measure energy consumption for our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77" name="CustomShape 2"/>
          <p:cNvSpPr/>
          <p:nvPr/>
        </p:nvSpPr>
        <p:spPr>
          <a:xfrm>
            <a:off x="1371600" y="1143000"/>
            <a:ext cx="7770960" cy="460080"/>
          </a:xfrm>
          <a:prstGeom prst="rect">
            <a:avLst/>
          </a:prstGeom>
          <a:noFill/>
          <a:ln>
            <a:noFill/>
          </a:ln>
        </p:spPr>
        <p:style>
          <a:lnRef idx="0"/>
          <a:fillRef idx="0"/>
          <a:effectRef idx="0"/>
          <a:fontRef idx="minor"/>
        </p:style>
        <p:txBody>
          <a:bodyPr lIns="90000" rIns="90000" tIns="45000" bIns="45000">
            <a:noAutofit/>
          </a:bodyPr>
          <a:p>
            <a:pPr marL="343080" indent="-34128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78" name="CustomShape 3"/>
          <p:cNvSpPr/>
          <p:nvPr/>
        </p:nvSpPr>
        <p:spPr>
          <a:xfrm>
            <a:off x="505800" y="1617840"/>
            <a:ext cx="6867000" cy="4757400"/>
          </a:xfrm>
          <a:prstGeom prst="rect">
            <a:avLst/>
          </a:prstGeom>
          <a:noFill/>
          <a:ln>
            <a:noFill/>
          </a:ln>
        </p:spPr>
        <p:style>
          <a:lnRef idx="0"/>
          <a:fillRef idx="0"/>
          <a:effectRef idx="0"/>
          <a:fontRef idx="minor"/>
        </p:style>
      </p:sp>
      <p:pic>
        <p:nvPicPr>
          <p:cNvPr id="79" name="" descr=""/>
          <p:cNvPicPr/>
          <p:nvPr/>
        </p:nvPicPr>
        <p:blipFill>
          <a:blip r:embed="rId1"/>
          <a:stretch/>
        </p:blipFill>
        <p:spPr>
          <a:xfrm>
            <a:off x="288000" y="1900800"/>
            <a:ext cx="7141320" cy="4579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LibreOffice/6.4.1.2$Linux_X86_64 LibreOffice_project/40$Build-2</Application>
  <Words>203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2020-03-18T12:53:08Z</dcterms:modified>
  <cp:revision>382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