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8" r:id="rId9"/>
    <p:sldId id="269" r:id="rId10"/>
    <p:sldId id="275" r:id="rId11"/>
    <p:sldId id="270" r:id="rId12"/>
    <p:sldId id="261" r:id="rId13"/>
    <p:sldId id="274" r:id="rId14"/>
    <p:sldId id="273" r:id="rId15"/>
    <p:sldId id="271" r:id="rId16"/>
    <p:sldId id="262" r:id="rId17"/>
    <p:sldId id="272" r:id="rId18"/>
    <p:sldId id="264" r:id="rId19"/>
  </p:sldIdLst>
  <p:sldSz cx="9144000" cy="6858000" type="screen4x3"/>
  <p:notesSz cx="6797675" cy="987425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14="http://schemas.microsoft.com/office/powerpoint/2010/main" xmlns:pr="smNativeData" dt="1592079720" val="976" rev64="64" revOS="3"/>
      <pr:smFileRevision xmlns="" xmlns:p14="http://schemas.microsoft.com/office/powerpoint/2010/main" xmlns:pr="smNativeData" dt="1592079720" val="0"/>
      <pr:guideOptions xmlns="" xmlns:p14="http://schemas.microsoft.com/office/powerpoint/2010/main" xmlns:pr="smNativeData" dt="1592079720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6" d="100"/>
        <a:sy n="26" d="100"/>
      </p:scale>
      <p:origin x="0" y="0"/>
    </p:cViewPr>
  </p:sorterViewPr>
  <p:notesViewPr>
    <p:cSldViewPr snapToGrid="0">
      <p:cViewPr>
        <p:scale>
          <a:sx n="102" d="100"/>
          <a:sy n="102" d="100"/>
        </p:scale>
        <p:origin x="1710" y="21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nBAAAPh8AANopAADW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7105" cy="481076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r>
              <a:t>Click to edit the notes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C4UAABJAwAAEAAAACYAAAAIAAAAPQ8AAAAAAAA="/>
              </a:ext>
            </a:extLst>
          </p:cNvSpPr>
          <p:nvPr>
            <p:ph type="hdr"/>
          </p:nvPr>
        </p:nvSpPr>
        <p:spPr>
          <a:xfrm>
            <a:off x="0" y="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&lt;header&gt;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Xaym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GgAAAAAAAIEuAABJAwAAEAAAACYAAAAIAAAAPQ8AAAAAAAA="/>
              </a:ext>
            </a:extLst>
          </p:cNvSpPr>
          <p:nvPr>
            <p:ph type="dt"/>
          </p:nvPr>
        </p:nvSpPr>
        <p:spPr>
          <a:xfrm>
            <a:off x="4279265" y="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&lt;date/time&gt;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C4iA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fD4AAC4UAADFQQAAEAAAACYAAAAIAAAAvQ8AAAAAAAA="/>
              </a:ext>
            </a:extLst>
          </p:cNvSpPr>
          <p:nvPr>
            <p:ph type="ftr"/>
          </p:nvPr>
        </p:nvSpPr>
        <p:spPr>
          <a:xfrm>
            <a:off x="0" y="1015746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&lt;footer&gt;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KT4L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GgAAfD4AAIEuAADFQQAAEAAAACYAAAAIAAAAvQ8AAAAAAAA="/>
              </a:ext>
            </a:extLst>
          </p:cNvSpPr>
          <p:nvPr>
            <p:ph type="sldNum"/>
          </p:nvPr>
        </p:nvSpPr>
        <p:spPr>
          <a:xfrm>
            <a:off x="4279265" y="1015746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fld id="{21394B34-7ACC-6CBD-8281-8CE805CF74D9}" type="slidenum"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‹#›</a:t>
            </a:fld>
            <a:endParaRPr lang="en-in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7D937825-6B90-C68E-DE2B-9DDB366528C8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12</a:t>
            </a:fld>
            <a:endParaRPr lang="en-in" sz="1400">
              <a:solidFill>
                <a:srgbClr val="000000"/>
              </a:solidFill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213CD1A1-EFCC-6927-8284-19729FCA744C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15</a:t>
            </a:fld>
            <a:endParaRPr lang="en-in" sz="1400">
              <a:solidFill>
                <a:srgbClr val="000000"/>
              </a:solidFill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4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213CD1A1-EFCC-6927-8284-19729FCA744C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16</a:t>
            </a:fld>
            <a:endParaRPr lang="en-in" sz="1400">
              <a:solidFill>
                <a:srgbClr val="000000"/>
              </a:solidFill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213CD1A1-EFCC-6927-8284-19729FCA744C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17</a:t>
            </a:fld>
            <a:endParaRPr lang="en-in" sz="1400">
              <a:solidFill>
                <a:srgbClr val="000000"/>
              </a:solidFill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8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G81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pxYAAHU1AABSIgAAEAAAACYAAAAIAAAAPQAAAAAAAAA="/>
              </a:ext>
            </a:extLst>
          </p:cNvSpPr>
          <p:nvPr>
            <p:ph/>
          </p:nvPr>
        </p:nvSpPr>
        <p:spPr>
          <a:xfrm>
            <a:off x="4674235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IQb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pic>
        <p:nvPicPr>
          <p:cNvPr id="5" name="Picture 42"/>
          <p:cNvPicPr>
            <a:extLst>
              <a:ext uri="smNativeData">
                <pr:smNativeData xmlns="" xmlns:p14="http://schemas.microsoft.com/office/powerpoint/2010/main"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gwAAN8JAAB0KwAAVi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0" y="1604645"/>
            <a:ext cx="4984750" cy="39770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43"/>
          <p:cNvPicPr>
            <a:extLst>
              <a:ext uri="smNativeData">
                <pr:smNativeData xmlns="" xmlns:p14="http://schemas.microsoft.com/office/powerpoint/2010/main"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gwAAN8JAAB0KwAAVi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0" y="1604645"/>
            <a:ext cx="4984750" cy="39770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XIgAAEAAAACYAAAAIAAAAvYAAAAAAAAA="/>
              </a:ext>
            </a:extLst>
          </p:cNvSpPr>
          <p:nvPr>
            <p:ph type="subTitle"/>
          </p:nvPr>
        </p:nvSpPr>
        <p:spPr>
          <a:xfrm>
            <a:off x="457200" y="1604645"/>
            <a:ext cx="8228965" cy="397764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DNVA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BWIg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BWIg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BWIgAAEAAAACYAAAAIAAAAvYAAAAAAAAA="/>
              </a:ext>
            </a:extLst>
          </p:cNvSpPr>
          <p:nvPr>
            <p:ph type="subTitle"/>
          </p:nvPr>
        </p:nvSpPr>
        <p:spPr>
          <a:xfrm>
            <a:off x="457200" y="273685"/>
            <a:ext cx="8228965" cy="530796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in"/>
            </a:lvl1pPr>
            <a:lvl2pPr>
              <a:defRPr lang="en-in"/>
            </a:lvl2pPr>
            <a:lvl3pPr>
              <a:defRPr lang="en-in"/>
            </a:lvl3pPr>
            <a:lvl4pPr>
              <a:defRPr lang="en-in"/>
            </a:lvl4pPr>
            <a:lvl5pPr>
              <a:defRPr lang="en-in"/>
            </a:lvl5pPr>
            <a:lvl6pPr>
              <a:defRPr lang="en-in"/>
            </a:lvl6pPr>
            <a:lvl7pPr>
              <a:defRPr lang="en-in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IQb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BWIg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BWIg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pxYAAHU1AABSIgAAEAAAACYAAAAIAAAAPQAAAAAAAAA="/>
              </a:ext>
            </a:extLst>
          </p:cNvSpPr>
          <p:nvPr>
            <p:ph/>
          </p:nvPr>
        </p:nvSpPr>
        <p:spPr>
          <a:xfrm>
            <a:off x="4674235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G81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;p1"/>
          <p:cNvPicPr>
            <a:extLst>
              <a:ext uri="smNativeData">
                <pr:smNativeData xmlns="" xmlns:p14="http://schemas.microsoft.com/office/powerpoint/2010/main"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Mj///8+OAAAbyoAABAAAAAmAAAACAAAAP//////////"/>
              </a:ext>
            </a:extLst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-35560"/>
            <a:ext cx="9142730" cy="69335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AAAAA8AAAAOYIAABQCAAAEAAAACYAAAAIAAAA//////////8="/>
              </a:ext>
            </a:extLst>
          </p:cNvSpPr>
          <p:nvPr/>
        </p:nvSpPr>
        <p:spPr>
          <a:xfrm>
            <a:off x="0" y="152400"/>
            <a:ext cx="1446530" cy="1198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 lang="en-us"/>
            </a:pPr>
            <a:endParaRPr/>
          </a:p>
          <a:p>
            <a:pPr>
              <a:lnSpc>
                <a:spcPct val="100000"/>
              </a:lnSpc>
              <a:defRPr lang="en-us"/>
            </a:pPr>
            <a:endParaRPr/>
          </a:p>
          <a:p>
            <a:pPr>
              <a:lnSpc>
                <a:spcPct val="100000"/>
              </a:lnSpc>
              <a:defRPr lang="en-us"/>
            </a:pPr>
            <a:endParaRPr/>
          </a:p>
          <a:p>
            <a:pPr>
              <a:lnSpc>
                <a:spcPct val="100000"/>
              </a:lnSpc>
              <a:defRPr lang="en-us"/>
            </a:pPr>
            <a:endParaRPr/>
          </a:p>
        </p:txBody>
      </p:sp>
      <p:pic>
        <p:nvPicPr>
          <p:cNvPr id="4" name="Google Shape;13;p2"/>
          <p:cNvPicPr>
            <a:extLst>
              <a:ext uri="smNativeData">
                <pr:smNativeData xmlns="" xmlns:p14="http://schemas.microsoft.com/office/powerpoint/2010/main"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gHbMC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wEAANoAAABxBgAA0wYAABAAAAAmAAAACAAAAP//////////"/>
              </a:ext>
            </a:extLst>
          </p:cNvPicPr>
          <p:nvPr/>
        </p:nvPicPr>
        <p:blipFill>
          <a:blip r:embed="rId15"/>
          <a:stretch>
            <a:fillRect/>
          </a:stretch>
        </p:blipFill>
        <p:spPr>
          <a:xfrm>
            <a:off x="179705" y="138430"/>
            <a:ext cx="867410" cy="9709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oogle Shape;15;p2"/>
          <p:cNvPicPr>
            <a:extLst>
              <a:ext uri="smNativeData">
                <pr:smNativeData xmlns="" xmlns:p14="http://schemas.microsoft.com/office/powerpoint/2010/main"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oBAAAKMAAACXGgAAuQYAABAAAAAmAAAACAAAAP//////////"/>
              </a:ext>
            </a:extLst>
          </p:cNvPicPr>
          <p:nvPr/>
        </p:nvPicPr>
        <p:blipFill>
          <a:blip r:embed="rId16"/>
          <a:stretch>
            <a:fillRect/>
          </a:stretch>
        </p:blipFill>
        <p:spPr>
          <a:xfrm>
            <a:off x="2702560" y="103505"/>
            <a:ext cx="1619885" cy="989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Google Shape;16;p2"/>
          <p:cNvPicPr>
            <a:extLst>
              <a:ext uri="smNativeData">
                <pr:smNativeData xmlns="" xmlns:p14="http://schemas.microsoft.com/office/powerpoint/2010/main"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mRoAAKgAAACOJAAAuwYAABAAAAAmAAAACAAAAP//////////"/>
              </a:ext>
            </a:extLst>
          </p:cNvPicPr>
          <p:nvPr/>
        </p:nvPicPr>
        <p:blipFill>
          <a:blip r:embed="rId17"/>
          <a:stretch>
            <a:fillRect/>
          </a:stretch>
        </p:blipFill>
        <p:spPr>
          <a:xfrm>
            <a:off x="4323715" y="106680"/>
            <a:ext cx="1618615" cy="987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Google Shape;17;p2"/>
          <p:cNvPicPr>
            <a:extLst>
              <a:ext uri="smNativeData">
                <pr:smNativeData xmlns="" xmlns:p14="http://schemas.microsoft.com/office/powerpoint/2010/main"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cSQAALgAAABmLgAAzgYAABAAAAAmAAAACAAAAP//////////"/>
              </a:ext>
            </a:extLst>
          </p:cNvPicPr>
          <p:nvPr/>
        </p:nvPicPr>
        <p:blipFill>
          <a:blip r:embed="rId18"/>
          <a:stretch>
            <a:fillRect/>
          </a:stretch>
        </p:blipFill>
        <p:spPr>
          <a:xfrm>
            <a:off x="5923915" y="116840"/>
            <a:ext cx="1618615" cy="989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Google Shape;18;p2"/>
          <p:cNvPicPr>
            <a:extLst>
              <a:ext uri="smNativeData">
                <pr:smNativeData xmlns="" xmlns:p14="http://schemas.microsoft.com/office/powerpoint/2010/main"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SS4AALAAAAA+OAAAxgYAABAAAAAmAAAACAAAAP//////////"/>
              </a:ext>
            </a:extLst>
          </p:cNvPicPr>
          <p:nvPr/>
        </p:nvPicPr>
        <p:blipFill>
          <a:blip r:embed="rId19"/>
          <a:stretch>
            <a:fillRect/>
          </a:stretch>
        </p:blipFill>
        <p:spPr>
          <a:xfrm>
            <a:off x="7524115" y="111760"/>
            <a:ext cx="1618615" cy="989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Google Shape;19;p2"/>
          <p:cNvPicPr>
            <a:extLst>
              <a:ext uri="smNativeData">
                <pr:smNativeData xmlns="" xmlns:p14="http://schemas.microsoft.com/office/powerpoint/2010/main"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AcAAKEAAAB2EQAAtgYAABAAAAAmAAAACAAAAP//////////"/>
              </a:ext>
            </a:extLst>
          </p:cNvPicPr>
          <p:nvPr/>
        </p:nvPicPr>
        <p:blipFill>
          <a:blip r:embed="rId20"/>
          <a:stretch>
            <a:fillRect/>
          </a:stretch>
        </p:blipFill>
        <p:spPr>
          <a:xfrm>
            <a:off x="1219200" y="102235"/>
            <a:ext cx="1619250" cy="9886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Google Shape;20;p2"/>
          <p:cNvPicPr>
            <a:extLst>
              <a:ext uri="smNativeData">
                <pr:smNativeData xmlns="" xmlns:p14="http://schemas.microsoft.com/office/powerpoint/2010/main" xmlns:pr="smNativeData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Ui4AANgJAAApOAAAYSkAABAAAAAmAAAACAAAAP//////////"/>
              </a:ext>
            </a:extLst>
          </p:cNvPicPr>
          <p:nvPr/>
        </p:nvPicPr>
        <p:blipFill>
          <a:blip r:embed="rId21"/>
          <a:stretch>
            <a:fillRect/>
          </a:stretch>
        </p:blipFill>
        <p:spPr>
          <a:xfrm>
            <a:off x="7529830" y="1600200"/>
            <a:ext cx="1599565" cy="51263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PlaceHolder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vQ8AAP8fAAA=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in"/>
            </a:pPr>
            <a:r>
              <a:t>Click to edit the title text format</a:t>
            </a:r>
          </a:p>
        </p:txBody>
      </p:sp>
      <p:sp>
        <p:nvSpPr>
          <p:cNvPr id="12" name="PlaceHolder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Q8AAP8fAAA="/>
              </a:ext>
            </a:extLst>
          </p:cNvSpPr>
          <p:nvPr>
            <p:ph type="body"/>
          </p:nvPr>
        </p:nvSpPr>
        <p:spPr>
          <a:xfrm>
            <a:off x="457200" y="1604645"/>
            <a:ext cx="8228965" cy="39770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r>
              <a:t>Click to edit the outline text format</a:t>
            </a:r>
          </a:p>
          <a:p>
            <a:pPr lvl="1">
              <a:defRPr lang="en-in"/>
            </a:pPr>
            <a:r>
              <a:t>Second Outline Level</a:t>
            </a:r>
          </a:p>
          <a:p>
            <a:pPr lvl="2">
              <a:defRPr lang="en-in"/>
            </a:pPr>
            <a:r>
              <a:t>Third Outline Level</a:t>
            </a:r>
          </a:p>
          <a:p>
            <a:pPr lvl="3">
              <a:defRPr lang="en-in"/>
            </a:pPr>
            <a:r>
              <a:t>Fourth Outline Level</a:t>
            </a:r>
          </a:p>
          <a:p>
            <a:pPr lvl="4">
              <a:defRPr lang="en-in"/>
            </a:pPr>
            <a:r>
              <a:t>Fifth Outline Level</a:t>
            </a:r>
          </a:p>
          <a:p>
            <a:pPr lvl="5">
              <a:defRPr lang="en-in"/>
            </a:pPr>
            <a:r>
              <a:t>Sixth Outline Level</a:t>
            </a:r>
          </a:p>
          <a:p>
            <a:pPr lvl="6">
              <a:defRPr lang="en-in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ts val="1440"/>
        <a:buFont typeface="StarSymbol" charset="0"/>
        <a:buChar char=""/>
        <a:tabLst/>
        <a:defRPr lang="en-i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2100"/>
        <a:buFont typeface="StarSymbol" charset="0"/>
        <a:buChar char=""/>
        <a:tabLst/>
        <a:defRPr lang="en-i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1080"/>
        <a:buFont typeface="StarSymbol" charset="0"/>
        <a:buChar char=""/>
        <a:tabLst/>
        <a:defRPr lang="en-i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1500"/>
        <a:buFont typeface="StarSymbol" charset="0"/>
        <a:buChar char="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StarSymbol" charset="0"/>
        <a:buChar char="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StarSymbol" charset="0"/>
        <a:buChar char="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StarSymbol" charset="0"/>
        <a:buChar char="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QibAU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lAQAAowsAALQ0AACZEgAAEAAAACYAAAAIAAAA//////////8="/>
              </a:ext>
            </a:extLst>
          </p:cNvSpPr>
          <p:nvPr/>
        </p:nvSpPr>
        <p:spPr>
          <a:xfrm>
            <a:off x="267335" y="1891665"/>
            <a:ext cx="8300085" cy="1131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3600" dirty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Final Mini Project Demonstration</a:t>
            </a:r>
          </a:p>
          <a:p>
            <a:pPr algn="ctr">
              <a:lnSpc>
                <a:spcPct val="100000"/>
              </a:lnSpc>
              <a:defRPr lang="en-us"/>
            </a:pPr>
            <a:r>
              <a:rPr lang="en-in" sz="3600" dirty="0" smtClean="0">
                <a:solidFill>
                  <a:srgbClr val="FF0000"/>
                </a:solidFill>
                <a:latin typeface="Trebuchet MS" charset="0"/>
                <a:ea typeface="DejaVu Sans" pitchFamily="1" charset="0"/>
                <a:cs typeface="DejaVu Sans" pitchFamily="1" charset="0"/>
              </a:rPr>
              <a:t>UE18CS257F</a:t>
            </a:r>
            <a:endParaRPr lang="en-in" sz="3600" dirty="0">
              <a:solidFill>
                <a:srgbClr val="FF0000"/>
              </a:solidFill>
              <a:latin typeface="Trebuchet MS" charset="0"/>
              <a:ea typeface="DejaVu Sans" pitchFamily="1" charset="0"/>
              <a:cs typeface="DejaVu Sans" pitchFamily="1" charset="0"/>
            </a:endParaRPr>
          </a:p>
          <a:p>
            <a:pPr>
              <a:lnSpc>
                <a:spcPct val="100000"/>
              </a:lnSpc>
              <a:defRPr lang="en-us"/>
            </a:pPr>
            <a:endParaRPr lang="en-in" sz="3600" dirty="0">
              <a:solidFill>
                <a:srgbClr val="FF0000"/>
              </a:solidFill>
              <a:latin typeface="Trebuchet MS" charset="0"/>
              <a:ea typeface="DejaVu Sans" pitchFamily="1" charset="0"/>
              <a:cs typeface="DejaVu Sans" pitchFamily="1" charset="0"/>
            </a:endParaRPr>
          </a:p>
        </p:txBody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wbVmw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IAgAAtBUAAI42AACnIgAAAAAAACYAAAAIAAAA//////////8="/>
              </a:ext>
            </a:extLst>
          </p:cNvSpPr>
          <p:nvPr/>
        </p:nvSpPr>
        <p:spPr>
          <a:xfrm>
            <a:off x="411480" y="3124200"/>
            <a:ext cx="8456930" cy="3276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 lang="en-us"/>
            </a:pP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>Project </a:t>
            </a: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Title    :  </a:t>
            </a:r>
            <a:r>
              <a:rPr lang="en-in" dirty="0" smtClean="0">
                <a:latin typeface="+mn-lt"/>
              </a:rPr>
              <a:t>Energy </a:t>
            </a:r>
            <a:r>
              <a:rPr lang="en-in" dirty="0">
                <a:latin typeface="+mn-lt"/>
              </a:rPr>
              <a:t>efficiency for HDFS</a:t>
            </a:r>
            <a:r>
              <a:rPr lang="en-in" dirty="0">
                <a:latin typeface="+mn-lt"/>
                <a:ea typeface="Trebuchet MS" charset="0"/>
              </a:rPr>
              <a:t>  </a:t>
            </a: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/>
            </a:r>
            <a:b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</a:br>
            <a:endParaRPr lang="en-in" dirty="0">
              <a:solidFill>
                <a:srgbClr val="0070C0"/>
              </a:solidFill>
              <a:latin typeface="+mn-lt"/>
              <a:ea typeface="Trebuchet MS" charset="0"/>
            </a:endParaRPr>
          </a:p>
          <a:p>
            <a:pPr>
              <a:lnSpc>
                <a:spcPct val="100000"/>
              </a:lnSpc>
              <a:defRPr lang="en-us"/>
            </a:pP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>Project </a:t>
            </a: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ID       :  </a:t>
            </a:r>
            <a:r>
              <a:rPr lang="en-in" dirty="0" smtClean="0">
                <a:latin typeface="+mn-lt"/>
              </a:rPr>
              <a:t>MPW20HLP03</a:t>
            </a:r>
          </a:p>
          <a:p>
            <a:pPr>
              <a:lnSpc>
                <a:spcPct val="100000"/>
              </a:lnSpc>
              <a:defRPr lang="en-us"/>
            </a:pPr>
            <a:endParaRPr lang="en-in" dirty="0">
              <a:solidFill>
                <a:srgbClr val="0070C0"/>
              </a:solidFill>
              <a:latin typeface="+mn-lt"/>
            </a:endParaRPr>
          </a:p>
          <a:p>
            <a:pPr>
              <a:lnSpc>
                <a:spcPct val="100000"/>
              </a:lnSpc>
              <a:defRPr lang="en-us"/>
            </a:pP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>Project </a:t>
            </a: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Guide :  </a:t>
            </a:r>
            <a:r>
              <a:rPr lang="en-in" dirty="0" err="1">
                <a:latin typeface="+mn-lt"/>
              </a:rPr>
              <a:t>Prof.</a:t>
            </a:r>
            <a:r>
              <a:rPr lang="en-in" dirty="0">
                <a:latin typeface="+mn-lt"/>
              </a:rPr>
              <a:t> H L </a:t>
            </a:r>
            <a:r>
              <a:rPr lang="en-in" dirty="0" err="1">
                <a:latin typeface="+mn-lt"/>
              </a:rPr>
              <a:t>Phalachandra</a:t>
            </a:r>
            <a:endParaRPr lang="en-in" dirty="0">
              <a:latin typeface="+mn-lt"/>
            </a:endParaRPr>
          </a:p>
          <a:p>
            <a:pPr>
              <a:lnSpc>
                <a:spcPct val="100000"/>
              </a:lnSpc>
              <a:defRPr lang="en-us"/>
            </a:pPr>
            <a:endParaRPr lang="en-in" dirty="0" smtClean="0">
              <a:solidFill>
                <a:srgbClr val="0070C0"/>
              </a:solidFill>
              <a:latin typeface="+mn-lt"/>
              <a:ea typeface="Trebuchet MS" charset="0"/>
            </a:endParaRPr>
          </a:p>
          <a:p>
            <a:pPr>
              <a:lnSpc>
                <a:spcPct val="100000"/>
              </a:lnSpc>
              <a:defRPr lang="en-us"/>
            </a:pP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Project </a:t>
            </a: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>Team </a:t>
            </a: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 : </a:t>
            </a:r>
            <a:endParaRPr dirty="0" smtClean="0">
              <a:solidFill>
                <a:srgbClr val="0070C0"/>
              </a:solidFill>
              <a:latin typeface="+mn-lt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 lang="en-us"/>
            </a:pPr>
            <a:r>
              <a:rPr lang="en-in" dirty="0" smtClean="0">
                <a:latin typeface="+mn-lt"/>
              </a:rPr>
              <a:t>Abhishek </a:t>
            </a:r>
            <a:r>
              <a:rPr lang="en-in" dirty="0">
                <a:latin typeface="+mn-lt"/>
              </a:rPr>
              <a:t>Das (PES1201800177) </a:t>
            </a:r>
            <a:endParaRPr lang="en-in" dirty="0" smtClean="0">
              <a:latin typeface="+mn-lt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 lang="en-us"/>
            </a:pPr>
            <a:r>
              <a:rPr lang="en-in" dirty="0" smtClean="0">
                <a:latin typeface="+mn-lt"/>
              </a:rPr>
              <a:t>N </a:t>
            </a:r>
            <a:r>
              <a:rPr lang="en-in" dirty="0" err="1">
                <a:latin typeface="+mn-lt"/>
              </a:rPr>
              <a:t>Sanketh</a:t>
            </a:r>
            <a:r>
              <a:rPr lang="en-in" dirty="0">
                <a:latin typeface="+mn-lt"/>
              </a:rPr>
              <a:t> Reddy (PES1201800389)</a:t>
            </a:r>
            <a:r>
              <a:rPr lang="en-in" dirty="0">
                <a:latin typeface="+mn-lt"/>
                <a:ea typeface="Arial" pitchFamily="2" charset="0"/>
              </a:rPr>
              <a:t> </a:t>
            </a:r>
            <a:endParaRPr lang="en-in" dirty="0" smtClean="0">
              <a:latin typeface="+mn-lt"/>
              <a:ea typeface="Arial" pitchFamily="2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 lang="en-us"/>
            </a:pPr>
            <a:r>
              <a:rPr lang="en-in" dirty="0" err="1" smtClean="0">
                <a:latin typeface="+mn-lt"/>
              </a:rPr>
              <a:t>Bhargav</a:t>
            </a:r>
            <a:r>
              <a:rPr lang="en-in" dirty="0" smtClean="0">
                <a:latin typeface="+mn-lt"/>
              </a:rPr>
              <a:t> </a:t>
            </a:r>
            <a:r>
              <a:rPr lang="en-in" dirty="0">
                <a:latin typeface="+mn-lt"/>
              </a:rPr>
              <a:t>SNV (PES1201800308)</a:t>
            </a:r>
          </a:p>
          <a:p>
            <a:pPr>
              <a:lnSpc>
                <a:spcPct val="100000"/>
              </a:lnSpc>
              <a:defRPr lang="en-us"/>
            </a:pPr>
            <a:endParaRPr lang="en-in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defRPr lang="en-us"/>
            </a:pP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Custom Zone Layout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16710"/>
            <a:ext cx="7763934" cy="4655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35" t="28167" r="-1" b="34336"/>
          <a:stretch/>
        </p:blipFill>
        <p:spPr>
          <a:xfrm>
            <a:off x="3999345" y="4488874"/>
            <a:ext cx="618836" cy="1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4137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Alternate Algorithm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1684443"/>
            <a:ext cx="7179733" cy="4644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35" t="28167" r="7488" b="31089"/>
          <a:stretch/>
        </p:blipFill>
        <p:spPr>
          <a:xfrm>
            <a:off x="3500584" y="4572001"/>
            <a:ext cx="544943" cy="1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9309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Technologies Used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wAwAAQAsAAGgtAABOKAAAEAAAACYAAAAIAAAA//////////8="/>
              </a:ext>
            </a:extLst>
          </p:cNvSpPr>
          <p:nvPr/>
        </p:nvSpPr>
        <p:spPr>
          <a:xfrm>
            <a:off x="518160" y="1828800"/>
            <a:ext cx="6863080" cy="3752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HDFS replication simulator</a:t>
            </a:r>
            <a:endParaRPr lang="en-IN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</a:t>
            </a: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lang="en-IN" sz="20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Java</a:t>
            </a: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endParaRPr lang="en-IN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Apache Hadoop</a:t>
            </a: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endParaRPr lang="en-IN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Vagrant, Virtual Box</a:t>
            </a:r>
            <a:endParaRPr lang="en-IN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Draw.io</a:t>
            </a:r>
            <a:endParaRPr lang="en-IN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2162175" y="3035300"/>
            <a:ext cx="4460662" cy="1676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Project</a:t>
            </a:r>
            <a:b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</a:br>
            <a: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</a:rPr>
              <a:t>Demo</a:t>
            </a:r>
            <a:endParaRPr lang="en-in" sz="4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2002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2162175" y="3035300"/>
            <a:ext cx="4460662" cy="1676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Evaluation Results</a:t>
            </a:r>
            <a:endParaRPr lang="en-in" sz="4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1673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Energy consumed in a single life cycle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828800"/>
            <a:ext cx="7210425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380200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defRPr lang="en-us"/>
            </a:pPr>
            <a:r>
              <a:rPr lang="en-IN" sz="2400" dirty="0">
                <a:solidFill>
                  <a:srgbClr val="FF0000"/>
                </a:solidFill>
                <a:latin typeface="Trebuchet MS" charset="0"/>
                <a:ea typeface="Trebuchet MS" charset="0"/>
              </a:rPr>
              <a:t>Energy v/s Hot Zone Percentage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334260"/>
            <a:ext cx="3904085" cy="36925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13385" y="1918365"/>
            <a:ext cx="43395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graph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shows how the total energy consumed varies when we vary the Hot-Zone percentage in the cluster. </a:t>
            </a:r>
            <a:endParaRPr lang="en-US" dirty="0" smtClean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Here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there is a sudden drop in the energy consumption </a:t>
            </a:r>
            <a:r>
              <a:rPr lang="en-IN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at around, Hot Zone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% = 30 because, a minimum of about 30% of the cluster must belong to the hot zone to handle peak workloads, else it defaults to the default Hadoop configuration (no hot/cold zone). </a:t>
            </a:r>
            <a:endParaRPr lang="en-US" dirty="0" smtClean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second dip at HZ% 100 is because there are no HDDs in the cluster, this indicates that all the nodes in the cluster make use of SSDs, thus saving a significant amount of energy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Scalability of Algorithm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" y="2054859"/>
            <a:ext cx="4114800" cy="389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70" y="2042160"/>
            <a:ext cx="4431030" cy="3910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66798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e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EEQAAoBQAAH8jAAD5GAAAEAAAACYAAAAIAAAA//////////8="/>
              </a:ext>
            </a:extLst>
          </p:cNvSpPr>
          <p:nvPr/>
        </p:nvSpPr>
        <p:spPr>
          <a:xfrm>
            <a:off x="2847340" y="3352800"/>
            <a:ext cx="2922905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400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oEAAACAcAAD44AADdCQAAEAAAACYAAAAIAAAA//////////8="/>
              </a:ext>
            </a:extLst>
          </p:cNvSpPr>
          <p:nvPr/>
        </p:nvSpPr>
        <p:spPr>
          <a:xfrm>
            <a:off x="2667000" y="1143000"/>
            <a:ext cx="647573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Project Abstract and Scope 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9AkAAFwtAAACJwAAEAAAACYAAAAIAAAA//////////8="/>
              </a:ext>
            </a:extLst>
          </p:cNvSpPr>
          <p:nvPr/>
        </p:nvSpPr>
        <p:spPr>
          <a:xfrm>
            <a:off x="93132" y="1617980"/>
            <a:ext cx="7280487" cy="472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In our project, we propose a more </a:t>
            </a:r>
            <a:r>
              <a:rPr lang="en-US" sz="2000" dirty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dynamic approach to Hadoop Distributed File Systems (HDFS) that provides an energy efficient paradigm for clusters using </a:t>
            </a: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HDFS.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endParaRPr lang="en-US" sz="2000" dirty="0" smtClean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The project does not involve working on the actual Hadoop codebase. Instead, we work with a simulator which handles the default </a:t>
            </a:r>
            <a:r>
              <a:rPr lang="en-US" sz="2000" dirty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policies of </a:t>
            </a: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HDFS and accurately simulates its functioning.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oEAAACAcAAD44AADdCQAAEAAAACYAAAAIAAAA//////////8="/>
              </a:ext>
            </a:extLst>
          </p:cNvSpPr>
          <p:nvPr/>
        </p:nvSpPr>
        <p:spPr>
          <a:xfrm>
            <a:off x="2667000" y="1143000"/>
            <a:ext cx="647573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Design Approach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9AkAAFwtAAACJwAAEAAAACYAAAAIAAAA//////////8="/>
              </a:ext>
            </a:extLst>
          </p:cNvSpPr>
          <p:nvPr/>
        </p:nvSpPr>
        <p:spPr>
          <a:xfrm>
            <a:off x="135466" y="1617980"/>
            <a:ext cx="7238153" cy="472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>
              <a:defRPr lang="en-us"/>
            </a:pP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Design approach followed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We implemented a custom zone layout over Hadoop clusters. The cluster was split into two zones, the Hot zone and the Cold Zone. </a:t>
            </a:r>
          </a:p>
          <a:p>
            <a:pPr>
              <a:defRPr lang="en-us"/>
            </a:pPr>
            <a:endParaRPr lang="en-US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To set up our working environment, we set up a simulator to handle the functioning of HDFS. </a:t>
            </a:r>
            <a:endParaRPr lang="en-US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endParaRPr lang="en-US" sz="2000" dirty="0" smtClean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>
              <a:defRPr lang="en-us"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Benefits and drawbacks</a:t>
            </a:r>
            <a:endParaRPr lang="en-US" sz="2400" dirty="0" smtClean="0">
              <a:solidFill>
                <a:srgbClr val="0070C0"/>
              </a:solidFill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The use of a simulator helped us avoid physical hardware setup. This type of real world setup would be infeasible. 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endParaRPr lang="en-US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However, the simulator does not take into account real world issues.</a:t>
            </a:r>
            <a:endParaRPr lang="en-US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JBwAACAcAAD44AADeCQAAEAAAACYAAAAIAAAA//////////8="/>
              </a:ext>
            </a:extLst>
          </p:cNvSpPr>
          <p:nvPr/>
        </p:nvSpPr>
        <p:spPr>
          <a:xfrm>
            <a:off x="1184275" y="1143000"/>
            <a:ext cx="7958455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Design Constraints, Assumptions &amp; Dependencies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Xl5f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9AkAAFwtAAACJwAAEAAAACYAAAAIAAAA//////////8="/>
              </a:ext>
            </a:extLst>
          </p:cNvSpPr>
          <p:nvPr/>
        </p:nvSpPr>
        <p:spPr>
          <a:xfrm>
            <a:off x="177800" y="1617980"/>
            <a:ext cx="7195820" cy="472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0070C0"/>
                </a:solidFill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Constraints</a:t>
            </a:r>
            <a:endParaRPr lang="en-IN" sz="2000" dirty="0" smtClean="0">
              <a:solidFill>
                <a:srgbClr val="0070C0"/>
              </a:solidFill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/>
            </a:pPr>
            <a:r>
              <a:rPr lang="en-IN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The original simulator could not measure energy consumption. Hence, additional modules to measure power were setup.</a:t>
            </a:r>
            <a:endParaRPr lang="en-in" sz="2000" dirty="0" smtClean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/>
            </a:pPr>
            <a:endParaRPr lang="en-IN" sz="2000" dirty="0" smtClean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0070C0"/>
                </a:solidFill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Assumptions</a:t>
            </a:r>
            <a:endParaRPr lang="en-IN" sz="2000" dirty="0" smtClean="0">
              <a:solidFill>
                <a:srgbClr val="0070C0"/>
              </a:solidFill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/>
            </a:pPr>
            <a:r>
              <a:rPr lang="en-IN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The values assigned to power consuming events in the simulator are assumed to be close to real world values.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/>
            </a:pPr>
            <a:endParaRPr lang="en-IN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/>
            </a:pPr>
            <a:r>
              <a:rPr lang="en-in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The design of the cus</a:t>
            </a:r>
            <a:r>
              <a:rPr lang="en-IN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to</a:t>
            </a:r>
            <a:r>
              <a:rPr lang="en-in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m zone layout is based on the properties of the memory storage devices i.e. SSDs and HDDs.</a:t>
            </a:r>
            <a:endParaRPr lang="en-in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524000" y="2844800"/>
            <a:ext cx="4460662" cy="1676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4400" dirty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Design </a:t>
            </a:r>
            <a: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Description</a:t>
            </a:r>
            <a:endParaRPr lang="en-in" sz="4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New/Modified Policies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sp>
        <p:nvSpPr>
          <p:cNvPr id="4" name="CustomShape 3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uAwAAIA0AAEUuAAAWJAAAEAAAACYAAAAIAAAA//////////8="/>
              </a:ext>
            </a:extLst>
          </p:cNvSpPr>
          <p:nvPr/>
        </p:nvSpPr>
        <p:spPr>
          <a:xfrm>
            <a:off x="276226" y="1684867"/>
            <a:ext cx="7467600" cy="46143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</a:t>
            </a:r>
            <a:r>
              <a:rPr lang="en-IN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new block placement policy and heartbeat </a:t>
            </a: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mechanism have been devised. 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Blocks are placed strategically in an energy efficient manner. Nodes that are not active (Cold nodes) are put to sleep and hence do not have a heartbeat like the other active nodes.</a:t>
            </a:r>
            <a:endParaRPr lang="en-IN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Dynamic data storage/transfer mechanism between hot and cold </a:t>
            </a: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zones using a transition script. 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 and when data turns cold/hot, the blocks are transferred across zones. </a:t>
            </a:r>
          </a:p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Customized block balancers for each zone.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Custom block balancers work on each zone to keep data fault tolerant and strategically placed</a:t>
            </a: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813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Custom Zone Layout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16710"/>
            <a:ext cx="7763934" cy="4655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35" t="28167" r="-1" b="34336"/>
          <a:stretch/>
        </p:blipFill>
        <p:spPr>
          <a:xfrm>
            <a:off x="3999345" y="4488874"/>
            <a:ext cx="618836" cy="1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4527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Algorithm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sp>
        <p:nvSpPr>
          <p:cNvPr id="6" name="CustomShape 3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uAwAAIA0AAEUuAAAWJAAAEAAAACYAAAAIAAAA//////////8="/>
              </a:ext>
            </a:extLst>
          </p:cNvSpPr>
          <p:nvPr/>
        </p:nvSpPr>
        <p:spPr>
          <a:xfrm>
            <a:off x="161926" y="1808692"/>
            <a:ext cx="7600950" cy="46143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z="2400" spc="-1" dirty="0" smtClean="0">
                <a:solidFill>
                  <a:srgbClr val="0070C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Cluster and Zone creation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 cluster is brought into an active state and </a:t>
            </a:r>
            <a:r>
              <a:rPr lang="en-IN" sz="20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Hot, Cold Zones are created. </a:t>
            </a:r>
            <a:endParaRPr lang="en-IN" sz="2000" spc="-1" dirty="0" smtClean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 percentage of Hot Zone is pre determined based off the number of nodes with SSDs as a storage device.</a:t>
            </a:r>
          </a:p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z="2400" spc="-1" dirty="0" smtClean="0">
                <a:solidFill>
                  <a:srgbClr val="0070C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Initial Block Distribution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New data on entering the cluster is distributed among the hot nodes.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These blocks are placed such that minimum number of nodes are used to store maximum number of blocks along with replicas.</a:t>
            </a:r>
          </a:p>
        </p:txBody>
      </p:sp>
    </p:spTree>
    <p:extLst>
      <p:ext uri="{BB962C8B-B14F-4D97-AF65-F5344CB8AC3E}">
        <p14:creationId xmlns:p14="http://schemas.microsoft.com/office/powerpoint/2010/main" val="224057046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="" xmlns:p14="http://schemas.microsoft.com/office/powerpoint/2010/main" xmlns:pr="smNativeData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Algorithm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sp>
        <p:nvSpPr>
          <p:cNvPr id="6" name="CustomShape 3"/>
          <p:cNvSpPr>
            <a:extLst>
              <a:ext uri="smNativeData">
                <pr:smNativeData xmlns="" xmlns:p14="http://schemas.microsoft.com/office/powerpoint/2010/main" xmlns:pr="smNativeData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uAwAAIA0AAEUuAAAWJAAAEAAAACYAAAAIAAAA//////////8="/>
              </a:ext>
            </a:extLst>
          </p:cNvSpPr>
          <p:nvPr/>
        </p:nvSpPr>
        <p:spPr>
          <a:xfrm>
            <a:off x="142876" y="1770592"/>
            <a:ext cx="7896224" cy="46143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z="2400" spc="-1" dirty="0" smtClean="0">
                <a:solidFill>
                  <a:srgbClr val="0070C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Block Transfer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 blocks in the hot zone are unused over time, they turn cold.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 transition script recognises cold blocks and moves them to the cold zone. Likewise, if a cold block is accessed frequently, it is moved to the hot zone.</a:t>
            </a:r>
          </a:p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z="2400" spc="-1" dirty="0" smtClean="0">
                <a:solidFill>
                  <a:srgbClr val="0070C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Block Balancing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 blocks are transferred between zones, they need to be replicated. The hot and cold zone have different replication factors. Usually with the cold zone having 2/3</a:t>
            </a:r>
            <a:r>
              <a:rPr lang="en-IN" sz="2000" spc="-1" baseline="30000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rd</a:t>
            </a: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the value of hot zone.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To accommodate different replication factors in zones, different block balancers are employed.</a:t>
            </a:r>
          </a:p>
        </p:txBody>
      </p:sp>
    </p:spTree>
    <p:extLst>
      <p:ext uri="{BB962C8B-B14F-4D97-AF65-F5344CB8AC3E}">
        <p14:creationId xmlns:p14="http://schemas.microsoft.com/office/powerpoint/2010/main" val="314837053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677</Words>
  <Application>Microsoft Office PowerPoint</Application>
  <PresentationFormat>On-screen Show (4:3)</PresentationFormat>
  <Paragraphs>83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SimSun</vt:lpstr>
      <vt:lpstr>Arial</vt:lpstr>
      <vt:lpstr>Calibri</vt:lpstr>
      <vt:lpstr>DejaVu Sans</vt:lpstr>
      <vt:lpstr>StarSymbol</vt:lpstr>
      <vt:lpstr>Times New Roman</vt:lpstr>
      <vt:lpstr>Trebuchet MS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Abhishek Das</dc:creator>
  <cp:keywords/>
  <dc:description/>
  <cp:lastModifiedBy>Abhishek Das</cp:lastModifiedBy>
  <cp:revision>28</cp:revision>
  <dcterms:created xsi:type="dcterms:W3CDTF">2020-06-14T01:46:06Z</dcterms:created>
  <dcterms:modified xsi:type="dcterms:W3CDTF">2020-06-17T08:57:13Z</dcterms:modified>
</cp:coreProperties>
</file>