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6" r:id="rId9"/>
    <p:sldId id="265" r:id="rId10"/>
    <p:sldId id="264" r:id="rId11"/>
    <p:sldId id="261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50B"/>
    <a:srgbClr val="D24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335" autoAdjust="0"/>
  </p:normalViewPr>
  <p:slideViewPr>
    <p:cSldViewPr snapToGrid="0">
      <p:cViewPr varScale="1">
        <p:scale>
          <a:sx n="108" d="100"/>
          <a:sy n="108" d="100"/>
        </p:scale>
        <p:origin x="84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D0CF76-5ED2-43BA-959C-1A83173D1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45A7C-80EE-4BE5-A44F-369EB00113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68F2D-9FFA-41BB-8969-D2B4C2A3EED7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3B6-06D6-418A-AD5E-243C25AFF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662A7-6207-49B9-984B-7B91712D4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CC936-6AFE-4860-AB00-8621839FD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2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C3A02-A4CD-43D2-83EE-91B386B6BC5D}" type="datetimeFigureOut">
              <a:rPr lang="en-IN" smtClean="0"/>
              <a:t>13-09-2019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4D1D-5D73-4025-BFAA-A5E3E181D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9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AB5ACDE-2074-4F14-AA53-212F8808CB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94" y="3276917"/>
            <a:ext cx="5394612" cy="1896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1727EB-6441-4B44-B467-5729FBF739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AD03F-7368-4245-A039-427AB4E66B67}"/>
              </a:ext>
            </a:extLst>
          </p:cNvPr>
          <p:cNvSpPr txBox="1"/>
          <p:nvPr userDrawn="1"/>
        </p:nvSpPr>
        <p:spPr>
          <a:xfrm>
            <a:off x="5967861" y="5037404"/>
            <a:ext cx="254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MI </a:t>
            </a:r>
            <a:r>
              <a:rPr lang="en-IN" sz="2400" b="1" i="1" dirty="0"/>
              <a:t>Controls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IT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19F980-935B-4F16-9058-97711C43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2" y="539973"/>
            <a:ext cx="10293280" cy="875373"/>
          </a:xfrm>
          <a:prstGeom prst="rect">
            <a:avLst/>
          </a:prstGeom>
        </p:spPr>
        <p:txBody>
          <a:bodyPr/>
          <a:lstStyle>
            <a:lvl1pPr>
              <a:defRPr sz="3200" b="1" i="0" baseline="0">
                <a:solidFill>
                  <a:schemeClr val="accent1"/>
                </a:solidFill>
                <a:latin typeface="Arial" panose="020B0604020202020204" pitchFamily="34" charset="0"/>
                <a:ea typeface="Roboto Medium" panose="02000000000000000000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7AA1DC4-0AC3-417D-A245-7B32C5F28E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5862" y="1415346"/>
            <a:ext cx="11304915" cy="4941911"/>
          </a:xfrm>
          <a:prstGeom prst="rect">
            <a:avLst/>
          </a:prstGeom>
        </p:spPr>
        <p:txBody>
          <a:bodyPr/>
          <a:lstStyle>
            <a:lvl1pPr>
              <a:buClrTx/>
              <a:defRPr baseline="0">
                <a:latin typeface="Arial" panose="020B0604020202020204" pitchFamily="34" charset="0"/>
                <a:ea typeface="Roboto" panose="02000000000000000000" pitchFamily="2" charset="0"/>
              </a:defRPr>
            </a:lvl1pPr>
            <a:lvl2pPr>
              <a:buClrTx/>
              <a:defRPr baseline="0">
                <a:latin typeface="Arial" panose="020B0604020202020204" pitchFamily="34" charset="0"/>
                <a:ea typeface="Roboto" panose="02000000000000000000" pitchFamily="2" charset="0"/>
              </a:defRPr>
            </a:lvl2pPr>
            <a:lvl3pPr>
              <a:buClrTx/>
              <a:defRPr baseline="0">
                <a:latin typeface="Arial" panose="020B0604020202020204" pitchFamily="34" charset="0"/>
                <a:ea typeface="Roboto" panose="02000000000000000000" pitchFamily="2" charset="0"/>
              </a:defRPr>
            </a:lvl3pPr>
            <a:lvl4pPr>
              <a:buClrTx/>
              <a:defRPr baseline="0">
                <a:latin typeface="Arial" panose="020B0604020202020204" pitchFamily="34" charset="0"/>
                <a:ea typeface="Roboto" panose="02000000000000000000" pitchFamily="2" charset="0"/>
              </a:defRPr>
            </a:lvl4pPr>
            <a:lvl5pPr>
              <a:buClrTx/>
              <a:defRPr baseline="0">
                <a:latin typeface="Arial" panose="020B060402020202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982FD2-09E3-43AC-BD52-0621859AEF39}"/>
              </a:ext>
            </a:extLst>
          </p:cNvPr>
          <p:cNvGrpSpPr/>
          <p:nvPr userDrawn="1"/>
        </p:nvGrpSpPr>
        <p:grpSpPr>
          <a:xfrm>
            <a:off x="10535660" y="69294"/>
            <a:ext cx="1813096" cy="719492"/>
            <a:chOff x="10544639" y="7944"/>
            <a:chExt cx="1813096" cy="719492"/>
          </a:xfrm>
        </p:grpSpPr>
        <p:pic>
          <p:nvPicPr>
            <p:cNvPr id="6" name="Picture 5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469682BC-8BD8-4BC9-8D76-537F4C4C9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4639" y="7944"/>
              <a:ext cx="1563995" cy="5497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3330D4-C1C2-433E-96B6-8C2390D86704}"/>
                </a:ext>
              </a:extLst>
            </p:cNvPr>
            <p:cNvSpPr txBox="1"/>
            <p:nvPr userDrawn="1"/>
          </p:nvSpPr>
          <p:spPr>
            <a:xfrm>
              <a:off x="11071356" y="450437"/>
              <a:ext cx="1286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MI </a:t>
              </a:r>
              <a:r>
                <a:rPr lang="en-IN" sz="1200" b="1" i="1" dirty="0"/>
                <a:t>Controls</a:t>
              </a:r>
              <a:r>
                <a:rPr lang="en-IN" sz="1200" b="1" dirty="0"/>
                <a:t> </a:t>
              </a:r>
              <a:r>
                <a:rPr lang="en-IN" sz="1200" b="1" dirty="0">
                  <a:solidFill>
                    <a:schemeClr val="tx1"/>
                  </a:solidFill>
                </a:rPr>
                <a:t>IT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E19E24-0CD5-43B1-A444-A7FA25A21947}"/>
              </a:ext>
            </a:extLst>
          </p:cNvPr>
          <p:cNvSpPr txBox="1"/>
          <p:nvPr userDrawn="1"/>
        </p:nvSpPr>
        <p:spPr>
          <a:xfrm>
            <a:off x="10354492" y="6579123"/>
            <a:ext cx="1994264" cy="278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Roboto" panose="02000000000000000000" pitchFamily="2" charset="0"/>
                <a:ea typeface="Roboto" panose="02000000000000000000" pitchFamily="2" charset="0"/>
              </a:rPr>
              <a:t>ModeliCon InfoTech LLP</a:t>
            </a:r>
            <a:endParaRPr lang="en-GB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1E15F9-5596-4786-9953-4204E658E851}"/>
              </a:ext>
            </a:extLst>
          </p:cNvPr>
          <p:cNvSpPr txBox="1"/>
          <p:nvPr userDrawn="1"/>
        </p:nvSpPr>
        <p:spPr>
          <a:xfrm rot="16200000">
            <a:off x="-2908855" y="3305889"/>
            <a:ext cx="620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An MI Presentation, </a:t>
            </a:r>
            <a:r>
              <a:rPr lang="en-US" sz="10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LLP Identification No AAI-6193 Slide </a:t>
            </a:r>
            <a:r>
              <a:rPr lang="en-US" sz="1000" b="0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No. </a:t>
            </a:r>
            <a:fld id="{86693BD2-5BBA-42DE-BAF7-CB725EB45B6A}" type="slidenum">
              <a:rPr lang="en-US" sz="1000" b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r>
              <a:rPr lang="en-US" sz="10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			CONFIDENTIAL DOCUMENT</a:t>
            </a:r>
            <a:endParaRPr lang="en-IN" sz="1000" b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07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EDC372D9-1111-4752-B359-C09E436A32E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56632" y="978148"/>
            <a:ext cx="6122658" cy="1794025"/>
          </a:xfrm>
          <a:prstGeom prst="rect">
            <a:avLst/>
          </a:prstGeom>
        </p:spPr>
        <p:txBody>
          <a:bodyPr/>
          <a:lstStyle>
            <a:lvl1pPr algn="r">
              <a:defRPr sz="5400" b="0"/>
            </a:lvl1pPr>
          </a:lstStyle>
          <a:p>
            <a:r>
              <a:rPr lang="en-IN" sz="4400" b="1" dirty="0">
                <a:solidFill>
                  <a:schemeClr val="accent1"/>
                </a:solidFill>
              </a:rPr>
              <a:t>Alexa and IoT for</a:t>
            </a:r>
            <a:br>
              <a:rPr lang="en-IN" sz="4400" b="1" dirty="0">
                <a:solidFill>
                  <a:schemeClr val="accent1"/>
                </a:solidFill>
              </a:rPr>
            </a:br>
            <a:r>
              <a:rPr lang="en-IN" sz="4400" b="1" dirty="0">
                <a:solidFill>
                  <a:schemeClr val="accent1"/>
                </a:solidFill>
              </a:rPr>
              <a:t>Energy Conservation</a:t>
            </a:r>
            <a:endParaRPr lang="en-GB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9E8D5113-537E-4DA8-96FD-E624C10D960D}"/>
              </a:ext>
            </a:extLst>
          </p:cNvPr>
          <p:cNvSpPr txBox="1">
            <a:spLocks/>
          </p:cNvSpPr>
          <p:nvPr/>
        </p:nvSpPr>
        <p:spPr>
          <a:xfrm>
            <a:off x="7171680" y="965127"/>
            <a:ext cx="3079760" cy="1794025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/>
              <a:t>Workshop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9F696-2EBB-4C99-A28C-3FA35B28C480}"/>
              </a:ext>
            </a:extLst>
          </p:cNvPr>
          <p:cNvCxnSpPr>
            <a:cxnSpLocks/>
          </p:cNvCxnSpPr>
          <p:nvPr/>
        </p:nvCxnSpPr>
        <p:spPr>
          <a:xfrm>
            <a:off x="7099497" y="906166"/>
            <a:ext cx="0" cy="1896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7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A6D-C433-4DD2-89F5-DBD4B29E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Smart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BDD5-0B90-477E-AE55-655947F7AF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Better monitoring and surveillance</a:t>
            </a:r>
          </a:p>
          <a:p>
            <a:r>
              <a:rPr lang="en-US" dirty="0"/>
              <a:t>Better emergency response</a:t>
            </a:r>
          </a:p>
          <a:p>
            <a:r>
              <a:rPr lang="en-US" dirty="0"/>
              <a:t>Better energy Management</a:t>
            </a:r>
          </a:p>
          <a:p>
            <a:r>
              <a:rPr lang="en-US" dirty="0"/>
              <a:t>Better energy Conservation</a:t>
            </a:r>
          </a:p>
          <a:p>
            <a:r>
              <a:rPr lang="en-US" dirty="0"/>
              <a:t>Ability to remote control</a:t>
            </a:r>
          </a:p>
          <a:p>
            <a:r>
              <a:rPr lang="en-US" dirty="0"/>
              <a:t>Improved healthcare</a:t>
            </a:r>
          </a:p>
          <a:p>
            <a:r>
              <a:rPr lang="en-US" dirty="0"/>
              <a:t>Sense of security</a:t>
            </a:r>
          </a:p>
        </p:txBody>
      </p:sp>
    </p:spTree>
    <p:extLst>
      <p:ext uri="{BB962C8B-B14F-4D97-AF65-F5344CB8AC3E}">
        <p14:creationId xmlns:p14="http://schemas.microsoft.com/office/powerpoint/2010/main" val="260372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9AA-924D-4E1A-A70C-2AEC3B61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Homes and Energy Conservation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4DB0-907A-4C83-9F31-9F9C2746A5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HVAC Systems</a:t>
            </a:r>
          </a:p>
          <a:p>
            <a:r>
              <a:rPr lang="en-US" dirty="0"/>
              <a:t>Water Heating System</a:t>
            </a:r>
          </a:p>
          <a:p>
            <a:r>
              <a:rPr lang="en-US" dirty="0"/>
              <a:t>Power plugs</a:t>
            </a:r>
          </a:p>
          <a:p>
            <a:r>
              <a:rPr lang="en-US" dirty="0"/>
              <a:t>Lighting</a:t>
            </a:r>
          </a:p>
          <a:p>
            <a:r>
              <a:rPr lang="en-US" dirty="0"/>
              <a:t>Energy Meters</a:t>
            </a:r>
          </a:p>
          <a:p>
            <a:r>
              <a:rPr lang="en-US" dirty="0"/>
              <a:t>Window shades control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BDDE-19DD-43AE-93CA-F69C0F4D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4C11-8AF8-46C5-8A49-633EEA7F3D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Sensing and remote monitoring</a:t>
            </a:r>
          </a:p>
          <a:p>
            <a:r>
              <a:rPr lang="en-US" dirty="0"/>
              <a:t>Remote control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9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661-8025-4C4E-8CDB-77A321F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116E-74E6-4EC1-9027-24F29632B35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/>
              <a:t>Micro Controller</a:t>
            </a:r>
          </a:p>
          <a:p>
            <a:r>
              <a:rPr lang="en-US" dirty="0" err="1"/>
              <a:t>WiFi</a:t>
            </a:r>
            <a:r>
              <a:rPr lang="en-US" dirty="0"/>
              <a:t> Connector</a:t>
            </a:r>
          </a:p>
          <a:p>
            <a:r>
              <a:rPr lang="en-US" dirty="0"/>
              <a:t>4MB of internal </a:t>
            </a:r>
          </a:p>
          <a:p>
            <a:pPr marL="0" indent="0">
              <a:buNone/>
            </a:pPr>
            <a:r>
              <a:rPr lang="en-US" dirty="0"/>
              <a:t>storage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09EBB-4057-4340-A8CA-6A368AEC8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93" y="788548"/>
            <a:ext cx="6819749" cy="56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5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401D-D76B-49B5-8469-07AAFC47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9C8B-770A-4566-B9D8-C54F7E4C7F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numCol="2"/>
          <a:lstStyle/>
          <a:p>
            <a:r>
              <a:rPr lang="en-US" dirty="0"/>
              <a:t>DHT11 Sensor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IR Sensor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E396C-3326-4C07-ABA0-A55E73B2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" y="1908901"/>
            <a:ext cx="3861786" cy="3861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CADD6-EEBB-4411-9ACC-97526527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13" y="1832465"/>
            <a:ext cx="4014657" cy="40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7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88A-3BD3-4437-AC0F-EA56F607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49A5-0977-43EA-93BF-C1C4BD8314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numCol="2"/>
          <a:lstStyle/>
          <a:p>
            <a:r>
              <a:rPr lang="en-US" dirty="0"/>
              <a:t>Relay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DC Motor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2CBE-5CB4-4C6B-97A7-E6D07FF9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77" y="2145652"/>
            <a:ext cx="4175289" cy="365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7C1FC-BC32-4822-8F1E-76AD77FC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" y="2013555"/>
            <a:ext cx="4175290" cy="41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7E8D-78F5-4D55-83C8-D2B226F0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10C6-5258-4755-B63C-F17C277476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sense think act cycle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5268-2C0B-4565-BE29-4D2842318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981301"/>
            <a:ext cx="952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4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5A25-2135-497E-9C3C-D609D865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 Theory: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9E6E-9D28-44CE-8A5E-5D6E5ABEB8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Blink LED</a:t>
            </a:r>
          </a:p>
          <a:p>
            <a:r>
              <a:rPr lang="en-US" dirty="0"/>
              <a:t>Run Motor</a:t>
            </a:r>
          </a:p>
          <a:p>
            <a:r>
              <a:rPr lang="en-US" dirty="0"/>
              <a:t>Blink LED on sensing object</a:t>
            </a:r>
          </a:p>
          <a:p>
            <a:r>
              <a:rPr lang="en-US" dirty="0"/>
              <a:t>Change LED brightness on sensing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334377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9F5C-6CC1-4E32-BDB5-1CD26A50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IoT: Web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E952-3473-407C-AE9F-9B7D623A19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Control LED from web</a:t>
            </a:r>
          </a:p>
          <a:p>
            <a:r>
              <a:rPr lang="en-US" dirty="0"/>
              <a:t>Control LED brightness from web</a:t>
            </a:r>
          </a:p>
          <a:p>
            <a:r>
              <a:rPr lang="en-US" dirty="0"/>
              <a:t>Display DHT11 Sensor values</a:t>
            </a:r>
          </a:p>
          <a:p>
            <a:r>
              <a:rPr lang="en-US" dirty="0"/>
              <a:t>Control relay from web</a:t>
            </a:r>
          </a:p>
        </p:txBody>
      </p:sp>
    </p:spTree>
    <p:extLst>
      <p:ext uri="{BB962C8B-B14F-4D97-AF65-F5344CB8AC3E}">
        <p14:creationId xmlns:p14="http://schemas.microsoft.com/office/powerpoint/2010/main" val="359975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B3D7-9D70-4D97-9F48-B0AAEC9C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IoT: Alexa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3005-4618-4935-9174-F6B9C3458F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/>
              <a:t>Control LED and Fan by Alexa commands</a:t>
            </a:r>
          </a:p>
          <a:p>
            <a:r>
              <a:rPr lang="en-US" dirty="0"/>
              <a:t>Control LED brightness by Alexa commands</a:t>
            </a:r>
          </a:p>
        </p:txBody>
      </p:sp>
    </p:spTree>
    <p:extLst>
      <p:ext uri="{BB962C8B-B14F-4D97-AF65-F5344CB8AC3E}">
        <p14:creationId xmlns:p14="http://schemas.microsoft.com/office/powerpoint/2010/main" val="19885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99B-22B0-40FD-BDBE-F4C787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C57-8F3C-4779-8486-3CF2254EFC9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  <a:p>
            <a:r>
              <a:rPr lang="en-GB" dirty="0"/>
              <a:t>Introduction to IoT</a:t>
            </a:r>
          </a:p>
          <a:p>
            <a:r>
              <a:rPr lang="en-GB" dirty="0"/>
              <a:t>Smart Homes and Energy Conservation</a:t>
            </a:r>
          </a:p>
          <a:p>
            <a:r>
              <a:rPr lang="en-GB" dirty="0"/>
              <a:t>Basic control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Day 2</a:t>
            </a:r>
          </a:p>
          <a:p>
            <a:r>
              <a:rPr lang="en-GB" dirty="0"/>
              <a:t>IoT: web control</a:t>
            </a:r>
          </a:p>
          <a:p>
            <a:r>
              <a:rPr lang="en-GB" dirty="0"/>
              <a:t>IoT: Alexa controlled smart devices</a:t>
            </a:r>
          </a:p>
          <a:p>
            <a:r>
              <a:rPr lang="en-GB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324740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C1E0-1F4E-4A49-A474-F31068DF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A508-EC5D-408B-BB13-B3FEAFC004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Problem Statement for Competition: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2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BCCD-B8D9-473E-9BC1-E5A68540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CD5F-0572-400A-9186-AF6D487D1F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/>
              <a:t>Single Channel Relay</a:t>
            </a:r>
          </a:p>
          <a:p>
            <a:r>
              <a:rPr lang="en-US" dirty="0"/>
              <a:t>IR Sensor</a:t>
            </a:r>
          </a:p>
          <a:p>
            <a:r>
              <a:rPr lang="en-US" dirty="0"/>
              <a:t>DHT11 Sensor</a:t>
            </a:r>
          </a:p>
          <a:p>
            <a:r>
              <a:rPr lang="en-US" dirty="0"/>
              <a:t>DC Motor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Jumper Cables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EAA6-0FDA-42A6-90C2-F657E94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B03F-6859-498E-A0A1-456CC31417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>
                <a:cs typeface="Arial" panose="020B0604020202020204" pitchFamily="34" charset="0"/>
              </a:rPr>
              <a:t>The </a:t>
            </a:r>
            <a:r>
              <a:rPr lang="en-US" b="1" dirty="0">
                <a:cs typeface="Arial" panose="020B0604020202020204" pitchFamily="34" charset="0"/>
              </a:rPr>
              <a:t>Internet of Things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b="1" dirty="0">
                <a:cs typeface="Arial" panose="020B0604020202020204" pitchFamily="34" charset="0"/>
              </a:rPr>
              <a:t>IoT</a:t>
            </a:r>
            <a:r>
              <a:rPr lang="en-US" dirty="0">
                <a:cs typeface="Arial" panose="020B0604020202020204" pitchFamily="34" charset="0"/>
              </a:rPr>
              <a:t>) is the network of physical objects, devices, vehicles, buildings and other items embedded with electronics, software, sensors, and network connectivity that enables these objects to collect and exchange data.</a:t>
            </a: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276C-01DC-4E0F-976C-A13448A2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F927E-94F8-45D5-A453-FE55D028599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502432"/>
            <a:ext cx="11304588" cy="4769123"/>
          </a:xfrm>
        </p:spPr>
      </p:pic>
    </p:spTree>
    <p:extLst>
      <p:ext uri="{BB962C8B-B14F-4D97-AF65-F5344CB8AC3E}">
        <p14:creationId xmlns:p14="http://schemas.microsoft.com/office/powerpoint/2010/main" val="691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4C88-1781-4F65-A592-506F8641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631AB-8EA3-4501-9103-3341E637658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59" y="1416050"/>
            <a:ext cx="7205669" cy="4941888"/>
          </a:xfrm>
        </p:spPr>
      </p:pic>
    </p:spTree>
    <p:extLst>
      <p:ext uri="{BB962C8B-B14F-4D97-AF65-F5344CB8AC3E}">
        <p14:creationId xmlns:p14="http://schemas.microsoft.com/office/powerpoint/2010/main" val="254479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A67F-320A-4890-950B-71FF688B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Available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FADC75-D11E-4CD4-87AD-2D4D32B44AF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" y="1529326"/>
            <a:ext cx="4762500" cy="45910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BF1E8E-1DDA-49F9-8234-F832FA1F3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45" y="2135481"/>
            <a:ext cx="3804868" cy="3804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BA4276-DCD9-4C64-8111-DE36418A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5" y="2347227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035-A23F-4A98-B261-1FEA1B3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Smart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E677-D9F9-4800-9E1D-285A9B245C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numCol="3"/>
          <a:lstStyle/>
          <a:p>
            <a:r>
              <a:rPr lang="en-US" sz="1100" dirty="0"/>
              <a:t>Lighting Control</a:t>
            </a:r>
          </a:p>
          <a:p>
            <a:pPr lvl="1"/>
            <a:r>
              <a:rPr lang="en-US" sz="1100" dirty="0"/>
              <a:t>Relays</a:t>
            </a:r>
          </a:p>
          <a:p>
            <a:pPr lvl="1"/>
            <a:r>
              <a:rPr lang="en-US" sz="1100" dirty="0"/>
              <a:t>Occupancy Sensors</a:t>
            </a:r>
          </a:p>
          <a:p>
            <a:pPr lvl="1"/>
            <a:r>
              <a:rPr lang="en-US" sz="1100" dirty="0"/>
              <a:t>Daylight Sensors</a:t>
            </a:r>
          </a:p>
          <a:p>
            <a:pPr lvl="1"/>
            <a:r>
              <a:rPr lang="en-US" sz="1100" dirty="0"/>
              <a:t>Timers</a:t>
            </a:r>
          </a:p>
          <a:p>
            <a:pPr lvl="1"/>
            <a:r>
              <a:rPr lang="en-US" sz="1100" dirty="0"/>
              <a:t>Dimmers</a:t>
            </a:r>
          </a:p>
          <a:p>
            <a:pPr lvl="1"/>
            <a:r>
              <a:rPr lang="en-US" sz="1100" dirty="0"/>
              <a:t>Switches</a:t>
            </a:r>
          </a:p>
          <a:p>
            <a:pPr lvl="1"/>
            <a:r>
              <a:rPr lang="en-US" sz="1100" dirty="0"/>
              <a:t>Lighting Control Accessories and Other Products</a:t>
            </a:r>
          </a:p>
          <a:p>
            <a:r>
              <a:rPr lang="en-US" sz="1100" dirty="0"/>
              <a:t>Security and Access Control</a:t>
            </a:r>
          </a:p>
          <a:p>
            <a:pPr lvl="1"/>
            <a:r>
              <a:rPr lang="en-US" sz="1100" dirty="0"/>
              <a:t>Video Surveillance Systems</a:t>
            </a:r>
          </a:p>
          <a:p>
            <a:pPr lvl="2"/>
            <a:r>
              <a:rPr lang="en-US" sz="1100" dirty="0"/>
              <a:t>Hardware</a:t>
            </a:r>
          </a:p>
          <a:p>
            <a:pPr lvl="3"/>
            <a:r>
              <a:rPr lang="en-US" sz="1100" dirty="0"/>
              <a:t>Cameras</a:t>
            </a:r>
          </a:p>
          <a:p>
            <a:pPr lvl="3"/>
            <a:r>
              <a:rPr lang="en-US" sz="1100" dirty="0"/>
              <a:t>Storage Devices</a:t>
            </a:r>
          </a:p>
          <a:p>
            <a:pPr lvl="3"/>
            <a:r>
              <a:rPr lang="en-US" sz="1100" dirty="0"/>
              <a:t>Monitors</a:t>
            </a:r>
          </a:p>
          <a:p>
            <a:pPr lvl="3"/>
            <a:r>
              <a:rPr lang="en-US" sz="1100" dirty="0"/>
              <a:t>Servers</a:t>
            </a:r>
          </a:p>
          <a:p>
            <a:pPr lvl="3"/>
            <a:r>
              <a:rPr lang="en-US" sz="1100" dirty="0"/>
              <a:t>Accessories and Others</a:t>
            </a:r>
          </a:p>
          <a:p>
            <a:pPr lvl="2"/>
            <a:r>
              <a:rPr lang="en-US" sz="1100" dirty="0"/>
              <a:t>Software/Video Analytics</a:t>
            </a:r>
          </a:p>
          <a:p>
            <a:pPr lvl="1"/>
            <a:r>
              <a:rPr lang="en-US" sz="1100" dirty="0"/>
              <a:t>Access Control Systems</a:t>
            </a:r>
          </a:p>
          <a:p>
            <a:pPr lvl="2"/>
            <a:r>
              <a:rPr lang="en-US" sz="1100" dirty="0"/>
              <a:t>Biometric Access Control</a:t>
            </a:r>
          </a:p>
          <a:p>
            <a:pPr lvl="3"/>
            <a:r>
              <a:rPr lang="en-US" sz="1100" dirty="0"/>
              <a:t>Facial Recognition</a:t>
            </a:r>
          </a:p>
          <a:p>
            <a:pPr lvl="3"/>
            <a:r>
              <a:rPr lang="en-US" sz="1100" dirty="0"/>
              <a:t>Iris Recognition</a:t>
            </a:r>
          </a:p>
          <a:p>
            <a:pPr lvl="3"/>
            <a:r>
              <a:rPr lang="en-US" sz="1100" dirty="0"/>
              <a:t>Fingerprint Recognition</a:t>
            </a:r>
          </a:p>
          <a:p>
            <a:pPr lvl="3"/>
            <a:r>
              <a:rPr lang="en-US" sz="1100" dirty="0"/>
              <a:t>Others (Include Vein Recognition and Voice and Speech Recognition )</a:t>
            </a:r>
          </a:p>
          <a:p>
            <a:pPr lvl="2"/>
            <a:r>
              <a:rPr lang="en-US" sz="1100" dirty="0"/>
              <a:t>Non-Biometric Access Control</a:t>
            </a:r>
          </a:p>
          <a:p>
            <a:r>
              <a:rPr lang="en-US" sz="1100" dirty="0"/>
              <a:t>HVAC Control</a:t>
            </a:r>
          </a:p>
          <a:p>
            <a:pPr lvl="1"/>
            <a:r>
              <a:rPr lang="en-US" sz="1100" dirty="0"/>
              <a:t>Smart Thermostats</a:t>
            </a:r>
          </a:p>
          <a:p>
            <a:pPr lvl="1"/>
            <a:r>
              <a:rPr lang="en-US" sz="1100" dirty="0"/>
              <a:t>Sensors Used in HVAC Applications</a:t>
            </a:r>
          </a:p>
          <a:p>
            <a:pPr lvl="1"/>
            <a:r>
              <a:rPr lang="en-US" sz="1100" dirty="0"/>
              <a:t>Control Valves</a:t>
            </a:r>
          </a:p>
          <a:p>
            <a:pPr lvl="1"/>
            <a:r>
              <a:rPr lang="en-US" sz="1100" dirty="0"/>
              <a:t>Heating and Cooling Coils</a:t>
            </a:r>
          </a:p>
          <a:p>
            <a:pPr lvl="1"/>
            <a:r>
              <a:rPr lang="en-US" sz="1100" dirty="0"/>
              <a:t>Dampers          </a:t>
            </a:r>
          </a:p>
          <a:p>
            <a:pPr lvl="1"/>
            <a:r>
              <a:rPr lang="en-US" sz="1100" dirty="0"/>
              <a:t>Actuators         </a:t>
            </a:r>
          </a:p>
          <a:p>
            <a:pPr lvl="1"/>
            <a:r>
              <a:rPr lang="en-US" sz="1100" dirty="0"/>
              <a:t>Pumps &amp; Fans               </a:t>
            </a:r>
          </a:p>
          <a:p>
            <a:pPr lvl="1"/>
            <a:r>
              <a:rPr lang="en-US" sz="1100" dirty="0"/>
              <a:t>Smart Vents    </a:t>
            </a:r>
          </a:p>
          <a:p>
            <a:r>
              <a:rPr lang="en-US" sz="1100" dirty="0"/>
              <a:t>Entertainment and Other Controls</a:t>
            </a:r>
          </a:p>
          <a:p>
            <a:pPr lvl="1"/>
            <a:r>
              <a:rPr lang="en-US" sz="1100" dirty="0"/>
              <a:t>Entertainment Control Products</a:t>
            </a:r>
          </a:p>
          <a:p>
            <a:pPr lvl="1"/>
            <a:r>
              <a:rPr lang="en-US" sz="1100" dirty="0"/>
              <a:t>Audio, Volume, &amp; Multimedia Controls</a:t>
            </a:r>
          </a:p>
          <a:p>
            <a:pPr lvl="1"/>
            <a:r>
              <a:rPr lang="en-US" sz="1100" dirty="0"/>
              <a:t>Home Theater System Controls</a:t>
            </a:r>
          </a:p>
          <a:p>
            <a:pPr lvl="1"/>
            <a:r>
              <a:rPr lang="en-US" sz="1100" dirty="0"/>
              <a:t>Touchscreens and Keypads</a:t>
            </a:r>
          </a:p>
          <a:p>
            <a:pPr lvl="1"/>
            <a:r>
              <a:rPr lang="en-US" sz="1100" dirty="0"/>
              <a:t>Other Controls</a:t>
            </a:r>
          </a:p>
          <a:p>
            <a:pPr lvl="2"/>
            <a:r>
              <a:rPr lang="en-US" sz="1100" dirty="0"/>
              <a:t>Smart Meters </a:t>
            </a:r>
          </a:p>
          <a:p>
            <a:pPr lvl="2"/>
            <a:r>
              <a:rPr lang="en-US" sz="1100" dirty="0"/>
              <a:t>Smart Plugs    </a:t>
            </a:r>
          </a:p>
          <a:p>
            <a:pPr lvl="2"/>
            <a:r>
              <a:rPr lang="en-US" sz="1100" dirty="0"/>
              <a:t>Smart Hubs     </a:t>
            </a:r>
          </a:p>
          <a:p>
            <a:pPr lvl="2"/>
            <a:r>
              <a:rPr lang="en-US" sz="1100" dirty="0"/>
              <a:t>Smart Locks   </a:t>
            </a:r>
          </a:p>
          <a:p>
            <a:pPr lvl="2"/>
            <a:r>
              <a:rPr lang="en-US" sz="1100" dirty="0"/>
              <a:t>Smoke Detectors</a:t>
            </a:r>
          </a:p>
          <a:p>
            <a:r>
              <a:rPr lang="en-US" sz="1100" dirty="0"/>
              <a:t>Home Healthcare</a:t>
            </a:r>
          </a:p>
          <a:p>
            <a:pPr lvl="1"/>
            <a:r>
              <a:rPr lang="en-US" sz="1100" dirty="0"/>
              <a:t>Health Status Monitors</a:t>
            </a:r>
          </a:p>
          <a:p>
            <a:pPr lvl="1"/>
            <a:r>
              <a:rPr lang="en-US" sz="1100" dirty="0"/>
              <a:t>Physical Activity Monitors</a:t>
            </a:r>
          </a:p>
          <a:p>
            <a:r>
              <a:rPr lang="en-US" sz="1100" dirty="0"/>
              <a:t>Smart Kitchen</a:t>
            </a:r>
          </a:p>
          <a:p>
            <a:pPr lvl="1"/>
            <a:r>
              <a:rPr lang="en-US" sz="1100" dirty="0"/>
              <a:t>Smart Coffee Makers</a:t>
            </a:r>
          </a:p>
          <a:p>
            <a:pPr lvl="1"/>
            <a:r>
              <a:rPr lang="en-US" sz="1100" dirty="0"/>
              <a:t>Smart Kettles</a:t>
            </a:r>
          </a:p>
          <a:p>
            <a:pPr lvl="1"/>
            <a:r>
              <a:rPr lang="en-US" sz="1100" dirty="0"/>
              <a:t>Smart Dish Washers</a:t>
            </a:r>
          </a:p>
          <a:p>
            <a:pPr lvl="1"/>
            <a:r>
              <a:rPr lang="en-US" sz="1100" dirty="0"/>
              <a:t>Smart Ovens</a:t>
            </a:r>
          </a:p>
          <a:p>
            <a:pPr lvl="1"/>
            <a:r>
              <a:rPr lang="en-US" sz="1100" dirty="0"/>
              <a:t>Smart Cooktops</a:t>
            </a:r>
          </a:p>
          <a:p>
            <a:pPr lvl="1"/>
            <a:r>
              <a:rPr lang="en-US" sz="1100" dirty="0"/>
              <a:t>Smart Cookers</a:t>
            </a:r>
          </a:p>
          <a:p>
            <a:r>
              <a:rPr lang="en-US" sz="1100" dirty="0"/>
              <a:t>Home Appliances</a:t>
            </a:r>
          </a:p>
          <a:p>
            <a:pPr lvl="1"/>
            <a:r>
              <a:rPr lang="en-US" sz="1100" dirty="0"/>
              <a:t>Smart Refrigerators</a:t>
            </a:r>
          </a:p>
          <a:p>
            <a:pPr lvl="1"/>
            <a:r>
              <a:rPr lang="en-US" sz="1100" dirty="0"/>
              <a:t>Smart Washers</a:t>
            </a:r>
          </a:p>
          <a:p>
            <a:pPr lvl="1"/>
            <a:r>
              <a:rPr lang="en-US" sz="1100" dirty="0"/>
              <a:t>Smart Water Heaters</a:t>
            </a:r>
          </a:p>
          <a:p>
            <a:pPr lvl="1"/>
            <a:r>
              <a:rPr lang="en-US" sz="1100" dirty="0"/>
              <a:t>Smart Vacuum Cleaners</a:t>
            </a:r>
          </a:p>
          <a:p>
            <a:r>
              <a:rPr lang="en-US" sz="1100" dirty="0"/>
              <a:t>Smart Furniture</a:t>
            </a:r>
          </a:p>
          <a:p>
            <a:pPr lvl="1"/>
            <a:r>
              <a:rPr lang="en-US" sz="1100" dirty="0"/>
              <a:t>Smart Tables</a:t>
            </a:r>
          </a:p>
          <a:p>
            <a:pPr lvl="1"/>
            <a:r>
              <a:rPr lang="en-US" sz="1100" dirty="0"/>
              <a:t>Smart Desks</a:t>
            </a:r>
          </a:p>
          <a:p>
            <a:pPr lvl="1"/>
            <a:r>
              <a:rPr lang="en-US" sz="1100" dirty="0"/>
              <a:t>Smart Stools &amp; Benches</a:t>
            </a:r>
          </a:p>
          <a:p>
            <a:pPr lvl="1"/>
            <a:r>
              <a:rPr lang="en-US" sz="1100" dirty="0"/>
              <a:t>Smart Sofas</a:t>
            </a:r>
          </a:p>
          <a:p>
            <a:pPr lvl="1"/>
            <a:r>
              <a:rPr lang="en-US" sz="1100" dirty="0"/>
              <a:t>Smart Chairs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8605-87A8-40F8-B2D9-AD9F532A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 Market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F993E-4FA4-4D84-85E6-6157EF90B7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47" y="1512263"/>
            <a:ext cx="9217134" cy="4805764"/>
          </a:xfrm>
        </p:spPr>
      </p:pic>
    </p:spTree>
    <p:extLst>
      <p:ext uri="{BB962C8B-B14F-4D97-AF65-F5344CB8AC3E}">
        <p14:creationId xmlns:p14="http://schemas.microsoft.com/office/powerpoint/2010/main" val="24887549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</TotalTime>
  <Words>331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Custom Design</vt:lpstr>
      <vt:lpstr>Alexa and IoT for Energy Conservation</vt:lpstr>
      <vt:lpstr>Content</vt:lpstr>
      <vt:lpstr>Know your KIT</vt:lpstr>
      <vt:lpstr>IoT</vt:lpstr>
      <vt:lpstr>IoT</vt:lpstr>
      <vt:lpstr>Smart Home</vt:lpstr>
      <vt:lpstr>Devices Available</vt:lpstr>
      <vt:lpstr>Other Smart Devices</vt:lpstr>
      <vt:lpstr>Smart Home Market Forecast</vt:lpstr>
      <vt:lpstr>Benefits of Smart Homes</vt:lpstr>
      <vt:lpstr>Smart Homes and Energy Conservation</vt:lpstr>
      <vt:lpstr>Energy Conservation Strategies</vt:lpstr>
      <vt:lpstr>Components</vt:lpstr>
      <vt:lpstr>Sensors</vt:lpstr>
      <vt:lpstr>Actuator</vt:lpstr>
      <vt:lpstr>Basic Control Theory</vt:lpstr>
      <vt:lpstr>Basic Control Theory: Practical</vt:lpstr>
      <vt:lpstr>IoT: Web Control</vt:lpstr>
      <vt:lpstr>IoT: Alexa Control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 Panchal</dc:creator>
  <cp:lastModifiedBy>MI</cp:lastModifiedBy>
  <cp:revision>164</cp:revision>
  <dcterms:created xsi:type="dcterms:W3CDTF">2017-11-16T18:05:55Z</dcterms:created>
  <dcterms:modified xsi:type="dcterms:W3CDTF">2019-09-13T04:59:12Z</dcterms:modified>
</cp:coreProperties>
</file>