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87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72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比如，就公安行业而言，针对人</a:t>
            </a:r>
            <a:r>
              <a:rPr lang="en-US" altLang="zh-CN"/>
              <a:t>-</a:t>
            </a:r>
            <a:r>
              <a:rPr lang="zh-CN" altLang="en-US"/>
              <a:t>事</a:t>
            </a:r>
            <a:r>
              <a:rPr lang="en-US" altLang="zh-CN"/>
              <a:t>-</a:t>
            </a:r>
            <a:r>
              <a:rPr lang="zh-CN" altLang="en-US"/>
              <a:t>地</a:t>
            </a:r>
            <a:r>
              <a:rPr lang="en-US" altLang="zh-CN"/>
              <a:t>-</a:t>
            </a:r>
            <a:r>
              <a:rPr lang="zh-CN" altLang="en-US"/>
              <a:t>物</a:t>
            </a:r>
            <a:r>
              <a:rPr lang="en-US" altLang="zh-CN"/>
              <a:t>-</a:t>
            </a:r>
            <a:r>
              <a:rPr lang="zh-CN" altLang="en-US"/>
              <a:t>组织等，分别确定各个实体之间的关系和相应的属性，而针对百科之类的数据源，就需要先确定实体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知识图谱调研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郑东东 </a:t>
            </a:r>
            <a:r>
              <a:rPr lang="en-US" altLang="zh-CN"/>
              <a:t>2018/04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Viner Hand ITC" panose="03070502030502020203" charset="0"/>
              </a:rPr>
              <a:t>Things</a:t>
            </a:r>
            <a:r>
              <a:rPr lang="zh-CN" altLang="en-US">
                <a:latin typeface="Viner Hand ITC" panose="03070502030502020203" charset="0"/>
              </a:rPr>
              <a:t>，</a:t>
            </a:r>
            <a:r>
              <a:rPr lang="en-US" altLang="zh-CN">
                <a:latin typeface="Viner Hand ITC" panose="03070502030502020203" charset="0"/>
              </a:rPr>
              <a:t>not strings!</a:t>
            </a:r>
            <a:endParaRPr lang="en-US" altLang="zh-CN">
              <a:latin typeface="Viner Hand ITC" panose="03070502030502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知识计算主要是在知识图谱中知识和数据的基础上，通过各种算法，发现其中显式的或隐含的知识、模式或规则等，知识计算的范畴非常大，这里主要讲三个方面：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----</a:t>
            </a:r>
            <a:r>
              <a:rPr lang="zh-CN" altLang="en-US" b="1">
                <a:solidFill>
                  <a:srgbClr val="FF0000"/>
                </a:solidFill>
              </a:rPr>
              <a:t>图挖掘计算</a:t>
            </a:r>
            <a:r>
              <a:rPr lang="zh-CN" altLang="en-US"/>
              <a:t>：基于图论的相关算法，实现对图谱的探索和挖掘。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----</a:t>
            </a:r>
            <a:r>
              <a:rPr lang="zh-CN" altLang="en-US" b="1">
                <a:solidFill>
                  <a:srgbClr val="FF0000"/>
                </a:solidFill>
              </a:rPr>
              <a:t>本体推理</a:t>
            </a:r>
            <a:r>
              <a:rPr lang="zh-CN" altLang="en-US"/>
              <a:t>：使用本体推理进行新知识发现或冲突检测。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----</a:t>
            </a:r>
            <a:r>
              <a:rPr lang="zh-CN" altLang="en-US" b="1">
                <a:solidFill>
                  <a:srgbClr val="FF0000"/>
                </a:solidFill>
              </a:rPr>
              <a:t>基于规则的推理</a:t>
            </a:r>
            <a:r>
              <a:rPr lang="zh-CN" altLang="en-US"/>
              <a:t>：使用规则引擎，编写相应的业务规则，通过推理辅助业务决策。</a:t>
            </a:r>
            <a:endParaRPr lang="zh-CN" altLang="en-US"/>
          </a:p>
          <a:p>
            <a:r>
              <a:rPr lang="zh-CN" altLang="en-US"/>
              <a:t>知识计算涉及到的技术非常多，每一项都需要专门去研究，而且已经有很多研究成果，此处我们先列出</a:t>
            </a:r>
            <a:r>
              <a:rPr lang="zh-CN" altLang="en-US">
                <a:solidFill>
                  <a:srgbClr val="FF0000"/>
                </a:solidFill>
              </a:rPr>
              <a:t>关键技术和难点</a:t>
            </a:r>
            <a:r>
              <a:rPr lang="zh-CN" altLang="en-US"/>
              <a:t>，在下一篇文章中详细介绍：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）图挖掘计算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）大规模图算法的效率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）本体推理与规则推理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）大数据量下的快速推理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）对于增量知识和规则的快速加载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常见的应用：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语义搜索：基于知识图谱中的知识，解决传统搜索中遇到的关键字语义多样性及语义消歧的难题；通过实体链接实现知识与文档的混合检索。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智能问答：针对用户输入的自然语言进行理解，从知识图谱中或目标数据中给出用户问题的答案。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可视化决策支持：通过提供统一的图形接口，结合可视化、推理、检索等，为用户提供信息获取的入口。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这三类的关键技术与难点分别为：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语义检索：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自然语言的表达</a:t>
            </a:r>
            <a:r>
              <a:rPr lang="zh-CN" altLang="en-US" sz="1800">
                <a:solidFill>
                  <a:srgbClr val="FF0000"/>
                </a:solidFill>
              </a:rPr>
              <a:t>多样性问题</a:t>
            </a:r>
            <a:r>
              <a:rPr lang="zh-CN" altLang="en-US" sz="1800"/>
              <a:t>；自然语言的的歧义问题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智能问答：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准确的</a:t>
            </a:r>
            <a:r>
              <a:rPr lang="zh-CN" altLang="en-US" sz="1800">
                <a:solidFill>
                  <a:srgbClr val="FF0000"/>
                </a:solidFill>
              </a:rPr>
              <a:t>语义解析</a:t>
            </a:r>
            <a:r>
              <a:rPr lang="zh-CN" altLang="en-US" sz="1800"/>
              <a:t>；用户真实</a:t>
            </a:r>
            <a:r>
              <a:rPr lang="zh-CN" altLang="en-US" sz="1800">
                <a:solidFill>
                  <a:srgbClr val="FF0000"/>
                </a:solidFill>
              </a:rPr>
              <a:t>意图理解</a:t>
            </a:r>
            <a:r>
              <a:rPr lang="zh-CN" altLang="en-US" sz="1800"/>
              <a:t>；答案确定与</a:t>
            </a:r>
            <a:r>
              <a:rPr lang="zh-CN" altLang="en-US" sz="1800">
                <a:solidFill>
                  <a:srgbClr val="FF0000"/>
                </a:solidFill>
              </a:rPr>
              <a:t>排序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zh-CN" altLang="en-US" sz="1800"/>
              <a:t>可视化决策支持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通过可视化方式辅助用户模式快速发现；高效地缩放和导航；大图环境下底层算法（图挖掘算法）的效率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构建平台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 目前较为主流的知识图谱平台：LOD2、Stardog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--是构建结构化链接数据的企业级管理工具和方法学，提供一个搜索、浏览和生成链接数据的平台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--一个企业级知识图谱平台，通过把数据转换成知识，使用知识图谱进行组织，对外提供查询、检索、分析服务。其主要特点为：1</a:t>
            </a:r>
            <a:r>
              <a:rPr lang="zh-CN" altLang="en-US"/>
              <a:t>）</a:t>
            </a:r>
            <a:r>
              <a:rPr lang="en-US" altLang="zh-CN"/>
              <a:t>把关系数据库映射成虚拟图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支持OWL2的推理</a:t>
            </a:r>
            <a:r>
              <a:rPr lang="zh-CN" altLang="en-US"/>
              <a:t>；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支持Gremlin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25195" y="1866265"/>
            <a:ext cx="1497965" cy="4201160"/>
            <a:chOff x="4938" y="2878"/>
            <a:chExt cx="2359" cy="6616"/>
          </a:xfrm>
        </p:grpSpPr>
        <p:sp>
          <p:nvSpPr>
            <p:cNvPr id="5" name="剪去单角的矩形 4"/>
            <p:cNvSpPr/>
            <p:nvPr/>
          </p:nvSpPr>
          <p:spPr>
            <a:xfrm>
              <a:off x="4938" y="2878"/>
              <a:ext cx="2359" cy="596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知识建模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剪去单角的矩形 8"/>
            <p:cNvSpPr/>
            <p:nvPr/>
          </p:nvSpPr>
          <p:spPr>
            <a:xfrm>
              <a:off x="4938" y="4082"/>
              <a:ext cx="2359" cy="596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知识获取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剪去单角的矩形 9"/>
            <p:cNvSpPr/>
            <p:nvPr/>
          </p:nvSpPr>
          <p:spPr>
            <a:xfrm>
              <a:off x="4939" y="5286"/>
              <a:ext cx="2359" cy="596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知识融合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剪去单角的矩形 10"/>
            <p:cNvSpPr/>
            <p:nvPr/>
          </p:nvSpPr>
          <p:spPr>
            <a:xfrm>
              <a:off x="4939" y="6490"/>
              <a:ext cx="2359" cy="59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知识存储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剪去单角的矩形 11"/>
            <p:cNvSpPr/>
            <p:nvPr/>
          </p:nvSpPr>
          <p:spPr>
            <a:xfrm>
              <a:off x="4939" y="7694"/>
              <a:ext cx="2359" cy="596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知识计算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剪去单角的矩形 12"/>
            <p:cNvSpPr/>
            <p:nvPr/>
          </p:nvSpPr>
          <p:spPr>
            <a:xfrm>
              <a:off x="4939" y="8898"/>
              <a:ext cx="2359" cy="596"/>
            </a:xfrm>
            <a:prstGeom prst="snip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知识应用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5" idx="1"/>
              <a:endCxn id="9" idx="3"/>
            </p:cNvCxnSpPr>
            <p:nvPr/>
          </p:nvCxnSpPr>
          <p:spPr>
            <a:xfrm>
              <a:off x="6118" y="3474"/>
              <a:ext cx="0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119" y="4678"/>
              <a:ext cx="0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119" y="7086"/>
              <a:ext cx="0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120" y="5863"/>
              <a:ext cx="0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18" y="8290"/>
              <a:ext cx="0" cy="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剪去单角的矩形 5"/>
          <p:cNvSpPr/>
          <p:nvPr/>
        </p:nvSpPr>
        <p:spPr>
          <a:xfrm>
            <a:off x="3174365" y="1798955"/>
            <a:ext cx="4991735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模式层设计需要</a:t>
            </a:r>
            <a:r>
              <a:rPr lang="zh-CN" altLang="en-US">
                <a:solidFill>
                  <a:srgbClr val="FF0000"/>
                </a:solidFill>
              </a:rPr>
              <a:t>专业知识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数据层实体抽取</a:t>
            </a:r>
            <a:r>
              <a:rPr lang="en-US" altLang="zh-CN"/>
              <a:t>/</a:t>
            </a:r>
            <a:r>
              <a:rPr lang="zh-CN" altLang="en-US"/>
              <a:t>属性获取</a:t>
            </a:r>
            <a:r>
              <a:rPr lang="en-US" altLang="zh-CN"/>
              <a:t>/</a:t>
            </a:r>
            <a:r>
              <a:rPr lang="zh-CN" altLang="en-US"/>
              <a:t>关系确认难度很大</a:t>
            </a:r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3165475" y="2563495"/>
            <a:ext cx="4991735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 </a:t>
            </a:r>
            <a:r>
              <a:rPr lang="zh-CN" altLang="en-US"/>
              <a:t>结构化数据依赖于模式层设计</a:t>
            </a:r>
            <a:endParaRPr lang="zh-CN" altLang="en-US"/>
          </a:p>
          <a:p>
            <a:pPr algn="l"/>
            <a:r>
              <a:rPr lang="zh-CN" altLang="en-US"/>
              <a:t>半</a:t>
            </a:r>
            <a:r>
              <a:rPr lang="en-US" altLang="zh-CN"/>
              <a:t>/</a:t>
            </a:r>
            <a:r>
              <a:rPr lang="zh-CN" altLang="en-US"/>
              <a:t>非结构化数据依赖于</a:t>
            </a:r>
            <a:r>
              <a:rPr lang="en-US" altLang="zh-CN"/>
              <a:t>NLP</a:t>
            </a:r>
            <a:r>
              <a:rPr lang="zh-CN" altLang="en-US"/>
              <a:t>等技术</a:t>
            </a:r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3174365" y="3328035"/>
            <a:ext cx="4991735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模式层融合和数据层融合都有涉及到专业知识</a:t>
            </a:r>
            <a:endParaRPr lang="zh-CN" altLang="en-US"/>
          </a:p>
        </p:txBody>
      </p:sp>
      <p:sp>
        <p:nvSpPr>
          <p:cNvPr id="15" name="剪去单角的矩形 14"/>
          <p:cNvSpPr/>
          <p:nvPr/>
        </p:nvSpPr>
        <p:spPr>
          <a:xfrm>
            <a:off x="3174365" y="4092575"/>
            <a:ext cx="4991735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大规模三元组存储；时态信息存储</a:t>
            </a:r>
            <a:endParaRPr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3174365" y="4857115"/>
            <a:ext cx="4991735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图挖掘算法；推理</a:t>
            </a:r>
            <a:endParaRPr lang="zh-CN" altLang="en-US"/>
          </a:p>
        </p:txBody>
      </p:sp>
      <p:sp>
        <p:nvSpPr>
          <p:cNvPr id="21" name="剪去单角的矩形 20"/>
          <p:cNvSpPr/>
          <p:nvPr/>
        </p:nvSpPr>
        <p:spPr>
          <a:xfrm>
            <a:off x="8474710" y="179895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无通用方案，需积累专业知识；需要熟悉 </a:t>
            </a:r>
            <a:r>
              <a:rPr lang="en-US" altLang="zh-CN"/>
              <a:t>RDF</a:t>
            </a:r>
            <a:r>
              <a:rPr lang="zh-CN" altLang="en-US"/>
              <a:t>及</a:t>
            </a:r>
            <a:r>
              <a:rPr lang="en-US" altLang="zh-CN"/>
              <a:t>RDFs/OWL</a:t>
            </a:r>
            <a:endParaRPr lang="en-US" altLang="zh-CN"/>
          </a:p>
        </p:txBody>
      </p:sp>
      <p:sp>
        <p:nvSpPr>
          <p:cNvPr id="22" name="剪去单角的矩形 21"/>
          <p:cNvSpPr/>
          <p:nvPr/>
        </p:nvSpPr>
        <p:spPr>
          <a:xfrm>
            <a:off x="8455025" y="256349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NLP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23" name="剪去单角的矩形 22"/>
          <p:cNvSpPr/>
          <p:nvPr/>
        </p:nvSpPr>
        <p:spPr>
          <a:xfrm>
            <a:off x="8474710" y="332803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NLP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24" name="剪去单角的矩形 23"/>
          <p:cNvSpPr/>
          <p:nvPr/>
        </p:nvSpPr>
        <p:spPr>
          <a:xfrm>
            <a:off x="8474710" y="409257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RDF</a:t>
            </a:r>
            <a:r>
              <a:rPr lang="zh-CN" altLang="en-US"/>
              <a:t>（资源描述框架）</a:t>
            </a:r>
            <a:endParaRPr lang="zh-CN" altLang="en-US"/>
          </a:p>
        </p:txBody>
      </p:sp>
      <p:sp>
        <p:nvSpPr>
          <p:cNvPr id="25" name="剪去单角的矩形 24"/>
          <p:cNvSpPr/>
          <p:nvPr/>
        </p:nvSpPr>
        <p:spPr>
          <a:xfrm>
            <a:off x="8474710" y="485711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图挖掘算法</a:t>
            </a:r>
            <a:r>
              <a:rPr lang="en-US" altLang="zh-CN"/>
              <a:t>;RDFs;OWL</a:t>
            </a:r>
            <a:endParaRPr lang="en-US" altLang="zh-CN"/>
          </a:p>
        </p:txBody>
      </p:sp>
      <p:sp>
        <p:nvSpPr>
          <p:cNvPr id="26" name="剪去单角的矩形 25"/>
          <p:cNvSpPr/>
          <p:nvPr/>
        </p:nvSpPr>
        <p:spPr>
          <a:xfrm>
            <a:off x="3164840" y="5621655"/>
            <a:ext cx="499237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应用场景化</a:t>
            </a:r>
            <a:endParaRPr lang="zh-CN" altLang="en-US"/>
          </a:p>
        </p:txBody>
      </p:sp>
      <p:sp>
        <p:nvSpPr>
          <p:cNvPr id="27" name="剪去单角的矩形 26"/>
          <p:cNvSpPr/>
          <p:nvPr/>
        </p:nvSpPr>
        <p:spPr>
          <a:xfrm>
            <a:off x="8455025" y="5621655"/>
            <a:ext cx="3534410" cy="51308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SPARQL</a:t>
            </a:r>
            <a:r>
              <a:rPr lang="zh-CN" altLang="en-US"/>
              <a:t>（</a:t>
            </a:r>
            <a:r>
              <a:rPr lang="en-US" altLang="zh-CN"/>
              <a:t>RDF</a:t>
            </a:r>
            <a:r>
              <a:rPr lang="zh-CN" altLang="en-US"/>
              <a:t>查询语言）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--RDF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3945" y="1423035"/>
            <a:ext cx="7308215" cy="4474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405" y="2353945"/>
            <a:ext cx="68433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@prefix person: &lt;http://www.kg.com/person/&gt; .</a:t>
            </a:r>
            <a:endParaRPr lang="zh-CN" altLang="en-US"/>
          </a:p>
          <a:p>
            <a:r>
              <a:rPr lang="zh-CN" altLang="en-US"/>
              <a:t>@prefix place: &lt;http://www.kg.com/place/&gt; .</a:t>
            </a:r>
            <a:endParaRPr lang="zh-CN" altLang="en-US"/>
          </a:p>
          <a:p>
            <a:r>
              <a:rPr lang="zh-CN" altLang="en-US"/>
              <a:t>@prefix : &lt;http://www.kg.com/ontology/&gt; .</a:t>
            </a:r>
            <a:endParaRPr lang="zh-CN" altLang="en-US"/>
          </a:p>
          <a:p>
            <a:r>
              <a:rPr lang="zh-CN" altLang="en-US"/>
              <a:t>person:1 </a:t>
            </a:r>
            <a:endParaRPr lang="zh-CN" altLang="en-US"/>
          </a:p>
          <a:p>
            <a:r>
              <a:rPr lang="zh-CN" altLang="en-US"/>
              <a:t>         :chineseName "罗纳尔多·路易斯·纳萨里奥·德·利马"^^string;</a:t>
            </a:r>
            <a:endParaRPr lang="zh-CN" altLang="en-US"/>
          </a:p>
          <a:p>
            <a:r>
              <a:rPr lang="zh-CN" altLang="en-US"/>
              <a:t>         :career "足球运动员"^^string;</a:t>
            </a:r>
            <a:endParaRPr lang="zh-CN" altLang="en-US"/>
          </a:p>
          <a:p>
            <a:r>
              <a:rPr lang="zh-CN" altLang="en-US"/>
              <a:t>         :fullName "Ronaldo Luís Nazário de Lima"^^string;</a:t>
            </a:r>
            <a:endParaRPr lang="zh-CN" altLang="en-US"/>
          </a:p>
          <a:p>
            <a:r>
              <a:rPr lang="zh-CN" altLang="en-US"/>
              <a:t>         :birthDate "1976-09-18"^^date;</a:t>
            </a:r>
            <a:endParaRPr lang="zh-CN" altLang="en-US"/>
          </a:p>
          <a:p>
            <a:r>
              <a:rPr lang="zh-CN" altLang="en-US"/>
              <a:t>         :height "180"^^int;</a:t>
            </a:r>
            <a:endParaRPr lang="zh-CN" altLang="en-US"/>
          </a:p>
          <a:p>
            <a:r>
              <a:rPr lang="zh-CN" altLang="en-US"/>
              <a:t>         :weight "98"^^int;</a:t>
            </a:r>
            <a:endParaRPr lang="zh-CN" altLang="en-US"/>
          </a:p>
          <a:p>
            <a:r>
              <a:rPr lang="zh-CN" altLang="en-US"/>
              <a:t>         :nationality "巴西"^^string; </a:t>
            </a:r>
            <a:endParaRPr lang="zh-CN" altLang="en-US"/>
          </a:p>
          <a:p>
            <a:r>
              <a:rPr lang="zh-CN" altLang="en-US"/>
              <a:t>         :hasBirthPlace place:10086.</a:t>
            </a:r>
            <a:endParaRPr lang="zh-CN" altLang="en-US"/>
          </a:p>
          <a:p>
            <a:r>
              <a:rPr lang="zh-CN" altLang="en-US"/>
              <a:t>place:10086 </a:t>
            </a:r>
            <a:endParaRPr lang="zh-CN" altLang="en-US"/>
          </a:p>
          <a:p>
            <a:r>
              <a:rPr lang="zh-CN" altLang="en-US"/>
              <a:t>         :address "里约热内卢"^^string;</a:t>
            </a:r>
            <a:endParaRPr lang="zh-CN" altLang="en-US"/>
          </a:p>
          <a:p>
            <a:r>
              <a:rPr lang="zh-CN" altLang="en-US"/>
              <a:t>         :address "-22.908333, -43.196389"^^string.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RDFs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r>
              <a:rPr lang="zh-CN" altLang="en-US"/>
              <a:t>RDFS，即“Resource Description Framework Schema”，是最基础的模式语言。RDFS定义了模式设计中的</a:t>
            </a:r>
            <a:r>
              <a:rPr lang="zh-CN" altLang="en-US" b="1">
                <a:solidFill>
                  <a:srgbClr val="FF0000"/>
                </a:solidFill>
              </a:rPr>
              <a:t>类</a:t>
            </a:r>
            <a:r>
              <a:rPr lang="zh-CN" altLang="en-US"/>
              <a:t>，及每个</a:t>
            </a:r>
            <a:r>
              <a:rPr lang="zh-CN" altLang="en-US" b="1">
                <a:solidFill>
                  <a:srgbClr val="FF0000"/>
                </a:solidFill>
              </a:rPr>
              <a:t>类包含的属性；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RDFs</a:t>
            </a:r>
            <a:r>
              <a:rPr lang="zh-CN" altLang="en-US" b="1">
                <a:solidFill>
                  <a:srgbClr val="FF0000"/>
                </a:solidFill>
              </a:rPr>
              <a:t>示例如下：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@prefix rdfs: &lt;http://www.w3.org/2000/01/rdf-schema#&gt; 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@prefix rdf: &lt;http://www.w3.org/1999/02/22-rdf-syntax-ns#&gt; 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@prefix : &lt;http://www.kg.com/ontology/&gt; 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### 这里我们用词汇rdfs:Class定义了“人”和“地点”这两个类。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:Person rdf:type rdfs:Class.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:Place rdf:type rdfs:Class.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### rdfs当中不区分数据属性和对象属性，词汇rdf:Property定义了属性，即RDF的“边”。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:chineseName rdf:type rdf:Property;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      rdfs:domain :Person;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      rdfs:range xsd:string .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>
                <a:solidFill>
                  <a:srgbClr val="CC0000"/>
                </a:solidFill>
              </a:rPr>
              <a:t>…………</a:t>
            </a:r>
            <a:endParaRPr lang="en-US" altLang="zh-CN">
              <a:solidFill>
                <a:srgbClr val="CC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1325563"/>
          </a:xfrm>
        </p:spPr>
        <p:txBody>
          <a:bodyPr/>
          <a:p>
            <a:r>
              <a:rPr lang="zh-CN" altLang="en-US"/>
              <a:t>知识图谱</a:t>
            </a:r>
            <a:r>
              <a:rPr lang="en-US" altLang="zh-CN"/>
              <a:t>--OWL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400"/>
              <a:t>OWL，即“Web Ontology Language”，是</a:t>
            </a:r>
            <a:r>
              <a:rPr lang="en-US" altLang="zh-CN" sz="1400"/>
              <a:t>RDFs</a:t>
            </a:r>
            <a:r>
              <a:rPr lang="zh-CN" altLang="en-US" sz="1400"/>
              <a:t>的扩展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--</a:t>
            </a:r>
            <a:r>
              <a:rPr lang="zh-CN" altLang="en-US" sz="1400"/>
              <a:t>其两个主要的功能： </a:t>
            </a:r>
            <a:endParaRPr lang="zh-CN" altLang="en-US" sz="1400"/>
          </a:p>
          <a:p>
            <a:r>
              <a:rPr lang="zh-CN" altLang="en-US" sz="1400"/>
              <a:t>1. 提供快速、灵活的数据建模能力。 </a:t>
            </a:r>
            <a:endParaRPr lang="zh-CN" altLang="en-US" sz="1400"/>
          </a:p>
          <a:p>
            <a:r>
              <a:rPr lang="zh-CN" altLang="en-US" sz="1400"/>
              <a:t>2. 高效的自动推理。</a:t>
            </a:r>
            <a:endParaRPr lang="zh-CN" altLang="en-US" sz="1400"/>
          </a:p>
          <a:p>
            <a:r>
              <a:rPr lang="zh-CN" altLang="en-US" sz="1400"/>
              <a:t>描述属性特征的词汇 </a:t>
            </a:r>
            <a:endParaRPr lang="zh-CN" altLang="en-US" sz="1400"/>
          </a:p>
          <a:p>
            <a:r>
              <a:rPr lang="zh-CN" altLang="en-US" sz="1400"/>
              <a:t>1. owl:TransitiveProperty. 表示该属性具有传递性质。例如，我们定义“位于”是具有传递性的属性，若A位于B，B位于C，那么A肯定位于C。 </a:t>
            </a:r>
            <a:endParaRPr lang="zh-CN" altLang="en-US" sz="1400"/>
          </a:p>
          <a:p>
            <a:r>
              <a:rPr lang="zh-CN" altLang="en-US" sz="1400"/>
              <a:t>2. owl:SymmetricProperty. 表示该属性具有对称性。例如，我们定义“认识”是具有对称性的属性，若A认识B，那么B肯定认识A。 </a:t>
            </a:r>
            <a:endParaRPr lang="zh-CN" altLang="en-US" sz="1400"/>
          </a:p>
          <a:p>
            <a:r>
              <a:rPr lang="zh-CN" altLang="en-US" sz="1400"/>
              <a:t>3. owl:FunctionalProperty. 表示该属性取值的唯一性。 例如，我们定义“母亲”是具有唯一性的属性，若A的母亲是B，在其他地方我们得知A的母亲是C，那么B和C指的是同一个人。 </a:t>
            </a:r>
            <a:endParaRPr lang="zh-CN" altLang="en-US" sz="1400"/>
          </a:p>
          <a:p>
            <a:r>
              <a:rPr lang="zh-CN" altLang="en-US" sz="1400"/>
              <a:t>4. owl:inverseOf. 定义某个属性的相反关系。例如，定义“父母”的相反关系是“子女”，若A是B的父母，那么B肯定是A的子女。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214630" y="732790"/>
          <a:ext cx="11802745" cy="559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50"/>
                <a:gridCol w="3850640"/>
                <a:gridCol w="2950845"/>
                <a:gridCol w="2950210"/>
              </a:tblGrid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知识图谱产品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平台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简要描述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存储模式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定位总结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谷歌知识图谱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开放知识图谱，包罗万象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参考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freebase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及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wikiData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等知识库建设模式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按照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Things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，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not strings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！的理念改善搜索体验；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图挖掘推理能力一般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百度知心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开放知识图谱，包含各类实体及其关系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分布式图存储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开放知识图谱，包罗万象，以图文并茂的形式展现知识；有一定的推理能力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知识工场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专注于各类大规模知识图谱构建、管理以及应用理论与方法研究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RDF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三元组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基于百度百科等构建的开放知识图谱，有较多应用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，学术性强，应用体验一般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明略蜂巢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nest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围绕公安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金融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工业安全等构建行业知识图谱构建解决方案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混合存储技术，包含图数据库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列式存储等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行业知识图谱构建及应用解决方案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PlantD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ata</a:t>
                      </a:r>
                      <a:endParaRPr lang="en-US" altLang="zh-C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企业、中外创投、海洋鱼类、全国专利等知识图谱等构建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混合存储，包括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RDF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和图数据库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行业知识图谱，致力于推进知识图谱在产业界的落地发展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openKG</a:t>
                      </a:r>
                      <a:endParaRPr lang="en-US" altLang="zh-CN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由学者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高校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研究机构等发起的知识图谱构建成果共享平台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rdf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为主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以知识图谱构建成果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方法和工具共享平台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阿里藏经阁计划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商品知识图谱等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藏经阁计划公布于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20180423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，旨在是以结构化的形式描述客观世界中概念、实体及其之间的关系，将互联网信息内容表达成更接近人类认知世界的形式，从而使计算机具备类脑推理能力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这个计划将重点打造知识构建、知识推理两个层次的技术，以多源大规模数据为对象，研究从大数据向通用和领域知识转化的共性关键技术。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知识工场（复旦）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知识工场源于复旦大学图数据管理实验室。专注于各类大规模知识图谱构建、管理以及应用理论与方法研究。</a:t>
            </a:r>
            <a:endParaRPr lang="zh-CN" altLang="en-US"/>
          </a:p>
          <a:p>
            <a:r>
              <a:rPr lang="zh-CN" altLang="en-US"/>
              <a:t>知识以构建能够满足机器语言认知需要的大规模、高质量知识图谱为基本目标， 并以推进知识图谱在文本理解、智慧搜索以及机器智脑等领域中的深入应用为主要使命。</a:t>
            </a:r>
            <a:endParaRPr lang="zh-CN" altLang="en-US"/>
          </a:p>
          <a:p>
            <a:r>
              <a:rPr lang="zh-CN" altLang="en-US"/>
              <a:t>参考地址：http://kw.fudan.edu.cn/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场景</a:t>
            </a:r>
            <a:r>
              <a:rPr lang="en-US" altLang="zh-CN"/>
              <a:t>demo</a:t>
            </a:r>
            <a:endParaRPr lang="en-US" altLang="zh-CN"/>
          </a:p>
        </p:txBody>
      </p:sp>
      <p:pic>
        <p:nvPicPr>
          <p:cNvPr id="4" name="图片 3" descr="知识工场--应用场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210" y="1021715"/>
            <a:ext cx="5355861" cy="5760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基本概念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构建流程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应用场景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应用场景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：CalcStayNight（分布式计算与爬虫平台）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自主开发的MapReduce分布式计算平台。并且在其上我们开发了爬虫调度模块（如加入自动防止屏蔽等功能）和一系列爬虫工具集，使其成为一个分布式爬虫系统并已经投入使用。</a:t>
            </a:r>
            <a:endParaRPr lang="zh-CN" altLang="en-US"/>
          </a:p>
          <a:p>
            <a:r>
              <a:rPr lang="zh-CN" altLang="en-US"/>
              <a:t>用于数据获取</a:t>
            </a:r>
            <a:endParaRPr lang="zh-CN" altLang="en-US"/>
          </a:p>
          <a:p>
            <a:r>
              <a:rPr lang="zh-CN" altLang="en-US"/>
              <a:t>参考网址：http://kw.fudan.edu.cn/app_calcstaynight/intro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69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知识工场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应用场景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  <p:pic>
        <p:nvPicPr>
          <p:cNvPr id="4" name="内容占位符 3" descr="中文问答系统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3105" y="1552575"/>
            <a:ext cx="7566025" cy="44748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104775" y="1702435"/>
            <a:ext cx="4486275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：中文问答系统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参考网址：http://kw.fudan.edu.cn/app_calcstaynight/intro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场景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短文本依存分析器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搜索引擎的查询请求包含大量的短文本，这些短文本无法用普通的方法处理，本应用通过对短文本的依存分析，对短文本进行搜索意图理解。</a:t>
            </a:r>
            <a:endParaRPr lang="zh-CN" altLang="en-US"/>
          </a:p>
          <a:p>
            <a:r>
              <a:rPr lang="zh-CN" altLang="en-US"/>
              <a:t>构建句法特征，理解短语或句子的真实意图</a:t>
            </a:r>
            <a:endParaRPr lang="zh-CN" altLang="en-US"/>
          </a:p>
          <a:p>
            <a:r>
              <a:rPr lang="zh-CN" altLang="en-US"/>
              <a:t>参考网址：http://kw.fudan.edu.cn/ddemos/shorttext/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图片 3" descr="段文本依存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1055" y="4268470"/>
            <a:ext cx="3379470" cy="2560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场景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4</a:t>
            </a:r>
            <a:r>
              <a:rPr lang="zh-CN" altLang="en-US"/>
              <a:t>：实体链接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对于给定的文本，识别其中的实体并根据上下文将其消歧链接到我们的知识库。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参考地址：http://shuyantech.com/api/entitylinking/</a:t>
            </a:r>
            <a:endParaRPr lang="zh-CN" altLang="en-US" sz="2000"/>
          </a:p>
        </p:txBody>
      </p:sp>
      <p:pic>
        <p:nvPicPr>
          <p:cNvPr id="4" name="图片 3" descr="实体链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924935"/>
            <a:ext cx="3990340" cy="259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应用场景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5</a:t>
            </a:r>
            <a:r>
              <a:rPr lang="zh-CN" altLang="en-US"/>
              <a:t>：实体概念标注</a:t>
            </a:r>
            <a:endParaRPr lang="zh-CN" altLang="en-US"/>
          </a:p>
          <a:p>
            <a:r>
              <a:rPr lang="zh-CN" altLang="en-US"/>
              <a:t>输入多个实体，返回能够概括这些实体的最准确的概念。</a:t>
            </a:r>
            <a:endParaRPr lang="zh-CN" altLang="en-US"/>
          </a:p>
          <a:p>
            <a:r>
              <a:rPr lang="zh-CN" altLang="en-US"/>
              <a:t>参考网址：http://kw.fudan.edu.cn/ddemos/entscon/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实体概念标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3536950"/>
            <a:ext cx="7223361" cy="3240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应用场景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6</a:t>
            </a:r>
            <a:r>
              <a:rPr lang="zh-CN" altLang="en-US"/>
              <a:t>：智能知识库验证码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基于知识库的验证码，根据知识库里面的结构化知识自动对人类提问，并且给出对应的描述文本。用户需要在描述文本中点击正确答案方可通过。需要强大的QA系统才能自动化破解。</a:t>
            </a:r>
            <a:endParaRPr lang="zh-CN" altLang="en-US"/>
          </a:p>
          <a:p>
            <a:r>
              <a:rPr lang="zh-CN" altLang="en-US"/>
              <a:t>参考网址：http://kw.fudan.edu.cn/ddemos/vcode/#</a:t>
            </a:r>
            <a:endParaRPr lang="zh-CN" altLang="en-US"/>
          </a:p>
        </p:txBody>
      </p:sp>
      <p:pic>
        <p:nvPicPr>
          <p:cNvPr id="4" name="图片 3" descr="超级验证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846195"/>
            <a:ext cx="10058400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知识工场</a:t>
            </a:r>
            <a:r>
              <a:rPr lang="en-US" altLang="zh-CN"/>
              <a:t>--</a:t>
            </a:r>
            <a:r>
              <a:rPr lang="zh-CN" altLang="en-US"/>
              <a:t>应用场景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7</a:t>
            </a:r>
            <a:r>
              <a:rPr lang="zh-CN" altLang="en-US"/>
              <a:t>：金融新闻Bots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实时监控各大金融新闻网站的数据，构建了一个监控平台。 根据用户输入的自然语言问题，自动推送与其相关的新闻，并标记其中和用户输入问题相关的段落。</a:t>
            </a:r>
            <a:endParaRPr lang="zh-CN" altLang="en-US"/>
          </a:p>
          <a:p>
            <a:r>
              <a:rPr lang="zh-CN" altLang="en-US"/>
              <a:t>参考网址：http://kw.fudan.edu.cn/ddemos/finnews/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主题新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855720"/>
            <a:ext cx="6953138" cy="2880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r>
              <a:rPr lang="zh-CN" altLang="en-US">
                <a:sym typeface="+mn-ea"/>
              </a:rPr>
              <a:t>知识工场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应用场景</a:t>
            </a:r>
            <a:r>
              <a:rPr lang="en-US" altLang="zh-CN">
                <a:sym typeface="+mn-ea"/>
              </a:rPr>
              <a:t>8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8</a:t>
            </a:r>
            <a:r>
              <a:rPr lang="zh-CN" altLang="en-US"/>
              <a:t>：智能投顾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基于金融理财产品知识图谱的语义查询平台。知识图谱从互联网上公开信息构建，并支持如“高收益”这样的语义搜索。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/>
              <a:t>参考网址：http://kw.fudan.edu.cn/ddemos/licaichanpin/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理财推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3771900"/>
            <a:ext cx="6016821" cy="2880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拼音转汉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0" y="1024255"/>
            <a:ext cx="3809365" cy="55048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知识工场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应用场景</a:t>
            </a: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en-US" altLang="zh-CN"/>
              <a:t>9</a:t>
            </a:r>
            <a:r>
              <a:rPr lang="zh-CN" altLang="en-US"/>
              <a:t>：拼音转汉字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输入一串拼音序列，可以将它转成文字序列。</a:t>
            </a:r>
            <a:endParaRPr lang="zh-CN" altLang="en-US"/>
          </a:p>
          <a:p>
            <a:r>
              <a:rPr lang="zh-CN" altLang="en-US"/>
              <a:t>参考网址：http://kw.fudan.edu.cn/ddemos/pinyin/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37360" y="2578100"/>
            <a:ext cx="7770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/>
              <a:t>知识的沉淀与传承，</a:t>
            </a:r>
            <a:endParaRPr lang="zh-CN" altLang="en-US" sz="3600"/>
          </a:p>
          <a:p>
            <a:pPr algn="ctr"/>
            <a:r>
              <a:rPr lang="zh-CN" altLang="en-US" sz="3600"/>
              <a:t>铸就了人类文明的辉煌，</a:t>
            </a:r>
            <a:endParaRPr lang="zh-CN" altLang="en-US" sz="3600"/>
          </a:p>
          <a:p>
            <a:pPr algn="ctr"/>
            <a:r>
              <a:rPr lang="zh-CN" altLang="en-US" sz="3600"/>
              <a:t>也将成为机器智能持续提升必经道路。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相关概念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知识图谱：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</a:t>
            </a:r>
            <a:r>
              <a:rPr lang="zh-CN" altLang="en-US"/>
              <a:t>用来描述真实世界中间存在的各种</a:t>
            </a:r>
            <a:r>
              <a:rPr lang="zh-CN" altLang="en-US">
                <a:solidFill>
                  <a:srgbClr val="FF0000"/>
                </a:solidFill>
              </a:rPr>
              <a:t>实体</a:t>
            </a:r>
            <a:r>
              <a:rPr lang="zh-CN" altLang="en-US"/>
              <a:t>和概念，以及它们之间的关联</a:t>
            </a:r>
            <a:r>
              <a:rPr lang="zh-CN" altLang="en-US">
                <a:solidFill>
                  <a:srgbClr val="FF0000"/>
                </a:solidFill>
              </a:rPr>
              <a:t>关系</a:t>
            </a:r>
            <a:r>
              <a:rPr lang="zh-CN" altLang="en-US"/>
              <a:t>的全局数据库。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</a:t>
            </a:r>
            <a:r>
              <a:rPr lang="zh-CN" altLang="en-US"/>
              <a:t>按照知识图谱的覆盖面来看，主要分为</a:t>
            </a:r>
            <a:r>
              <a:rPr lang="zh-CN" altLang="en-US">
                <a:solidFill>
                  <a:srgbClr val="FF0000"/>
                </a:solidFill>
              </a:rPr>
              <a:t>通用</a:t>
            </a:r>
            <a:r>
              <a:rPr lang="zh-CN" altLang="en-US"/>
              <a:t>知识图谱与</a:t>
            </a:r>
            <a:r>
              <a:rPr lang="zh-CN" altLang="en-US">
                <a:solidFill>
                  <a:srgbClr val="FF0000"/>
                </a:solidFill>
              </a:rPr>
              <a:t>行业</a:t>
            </a:r>
            <a:r>
              <a:rPr lang="zh-CN" altLang="en-US"/>
              <a:t>知识图谱。</a:t>
            </a:r>
            <a:endParaRPr lang="zh-CN" altLang="en-US"/>
          </a:p>
          <a:p>
            <a:r>
              <a:rPr lang="zh-CN" altLang="en-US"/>
              <a:t>全局知识图谱</a:t>
            </a:r>
            <a:endParaRPr lang="zh-CN" altLang="en-US"/>
          </a:p>
          <a:p>
            <a:r>
              <a:rPr lang="zh-CN" altLang="en-US"/>
              <a:t>行业知识图谱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全局</a:t>
            </a:r>
            <a:r>
              <a:rPr lang="en-US" altLang="zh-CN"/>
              <a:t>/</a:t>
            </a:r>
            <a:r>
              <a:rPr lang="zh-CN" altLang="en-US"/>
              <a:t>行业知识图谱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8640"/>
            <a:ext cx="596963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818640"/>
            <a:ext cx="4369435" cy="3352800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/>
        </p:nvSpPr>
        <p:spPr>
          <a:xfrm>
            <a:off x="838200" y="5287010"/>
            <a:ext cx="10515600" cy="979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知识图谱：解决数据关联的问题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en-US" altLang="zh-CN">
                <a:latin typeface="华文行楷" panose="02010800040101010101" charset="-122"/>
                <a:ea typeface="华文行楷" panose="02010800040101010101" charset="-122"/>
              </a:rPr>
              <a:t>strings 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和 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</a:rPr>
              <a:t>things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之间的鸿沟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构建流程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3135630" y="1827530"/>
            <a:ext cx="1497965" cy="37846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知识建模</a:t>
            </a:r>
            <a:endParaRPr lang="zh-CN" altLang="en-US"/>
          </a:p>
        </p:txBody>
      </p:sp>
      <p:sp>
        <p:nvSpPr>
          <p:cNvPr id="9" name="剪去单角的矩形 8"/>
          <p:cNvSpPr/>
          <p:nvPr/>
        </p:nvSpPr>
        <p:spPr>
          <a:xfrm>
            <a:off x="3135630" y="2592070"/>
            <a:ext cx="1497965" cy="37846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知识获取</a:t>
            </a:r>
            <a:endParaRPr lang="zh-CN" altLang="en-US"/>
          </a:p>
        </p:txBody>
      </p:sp>
      <p:sp>
        <p:nvSpPr>
          <p:cNvPr id="10" name="剪去单角的矩形 9"/>
          <p:cNvSpPr/>
          <p:nvPr/>
        </p:nvSpPr>
        <p:spPr>
          <a:xfrm>
            <a:off x="3136265" y="3356610"/>
            <a:ext cx="1497965" cy="37846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知识融合</a:t>
            </a:r>
            <a:endParaRPr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3136265" y="4121150"/>
            <a:ext cx="1497965" cy="378460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知识存储</a:t>
            </a:r>
            <a:endParaRPr lang="zh-CN" altLang="en-US"/>
          </a:p>
        </p:txBody>
      </p:sp>
      <p:sp>
        <p:nvSpPr>
          <p:cNvPr id="12" name="剪去单角的矩形 11"/>
          <p:cNvSpPr/>
          <p:nvPr/>
        </p:nvSpPr>
        <p:spPr>
          <a:xfrm>
            <a:off x="3136265" y="4885690"/>
            <a:ext cx="1497965" cy="378460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知识计算</a:t>
            </a:r>
            <a:endParaRPr lang="zh-CN" altLang="en-US"/>
          </a:p>
        </p:txBody>
      </p:sp>
      <p:sp>
        <p:nvSpPr>
          <p:cNvPr id="13" name="剪去单角的矩形 12"/>
          <p:cNvSpPr/>
          <p:nvPr/>
        </p:nvSpPr>
        <p:spPr>
          <a:xfrm>
            <a:off x="3136265" y="5650230"/>
            <a:ext cx="1497965" cy="37846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知识应用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1"/>
            <a:endCxn id="9" idx="3"/>
          </p:cNvCxnSpPr>
          <p:nvPr/>
        </p:nvCxnSpPr>
        <p:spPr>
          <a:xfrm>
            <a:off x="3884930" y="2205990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84930" y="3747135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85565" y="2970530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885565" y="4499610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886200" y="3723005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84930" y="5264150"/>
            <a:ext cx="0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330" y="34290"/>
            <a:ext cx="5266055" cy="673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知识建模：建立知识图谱的数据模式，行业知识图谱的数据模式对整个知识图谱的结构进行定义，因此需要保证可靠性。</a:t>
            </a:r>
            <a:endParaRPr lang="zh-CN" altLang="en-US"/>
          </a:p>
          <a:p>
            <a:r>
              <a:rPr lang="zh-CN" altLang="en-US"/>
              <a:t>通常采用两种方法：针对结构化数据，可以通过总结相关知识，创建相关的知识模式（</a:t>
            </a:r>
            <a:r>
              <a:rPr lang="zh-CN" altLang="en-US">
                <a:solidFill>
                  <a:srgbClr val="FF0000"/>
                </a:solidFill>
              </a:rPr>
              <a:t>自顶向下</a:t>
            </a:r>
            <a:r>
              <a:rPr lang="zh-CN" altLang="en-US"/>
              <a:t>）；针对半</a:t>
            </a:r>
            <a:r>
              <a:rPr lang="en-US" altLang="zh-CN"/>
              <a:t>/</a:t>
            </a:r>
            <a:r>
              <a:rPr lang="zh-CN" altLang="en-US"/>
              <a:t>非结构化数据，需要先提取实体，然后选择置信度较高的实体及其属性加入知识库（</a:t>
            </a:r>
            <a:r>
              <a:rPr lang="zh-CN" altLang="en-US">
                <a:solidFill>
                  <a:srgbClr val="FF0000"/>
                </a:solidFill>
              </a:rPr>
              <a:t>自底向上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其中的关键技术与难点包括：</a:t>
            </a:r>
            <a:endParaRPr lang="zh-CN" altLang="en-US"/>
          </a:p>
          <a:p>
            <a:pPr marL="0" indent="0">
              <a:buNone/>
            </a:pPr>
            <a:r>
              <a:rPr lang="en-US" altLang="zh-CN" sz="1600"/>
              <a:t>--</a:t>
            </a:r>
            <a:r>
              <a:rPr lang="zh-CN" altLang="en-US" sz="1600"/>
              <a:t>如何保证多人在线协同编辑，并且实时更新；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--</a:t>
            </a:r>
            <a:r>
              <a:rPr lang="zh-CN" altLang="en-US" sz="1600"/>
              <a:t>能够支持导入集成使用现有的（结构化）知识；</a:t>
            </a:r>
            <a:r>
              <a:rPr lang="en-US" altLang="zh-CN" sz="1600"/>
              <a:t>--D2R</a:t>
            </a:r>
            <a:r>
              <a:rPr lang="zh-CN" altLang="en-US" sz="1600"/>
              <a:t>映射工具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--</a:t>
            </a:r>
            <a:r>
              <a:rPr lang="zh-CN" altLang="en-US" sz="1600"/>
              <a:t>支持大数据量；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--</a:t>
            </a:r>
            <a:r>
              <a:rPr lang="zh-CN" altLang="en-US" sz="1600"/>
              <a:t>能够支撑时间、时序等复杂知识表达；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--</a:t>
            </a:r>
            <a:r>
              <a:rPr lang="zh-CN" altLang="en-US" sz="1600"/>
              <a:t>可以与自动算法进行结合，避免全人工操作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知识获取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知识获取：从不同来源、不同结构数据中进行知识提取，形成知识存入到知识图谱的过程</a:t>
            </a:r>
            <a:endParaRPr lang="zh-CN" altLang="en-US"/>
          </a:p>
          <a:p>
            <a:r>
              <a:rPr lang="zh-CN" altLang="en-US"/>
              <a:t>知识获取方法和难点</a:t>
            </a:r>
            <a:endParaRPr lang="zh-CN" altLang="en-US"/>
          </a:p>
          <a:p>
            <a:r>
              <a:rPr lang="zh-CN" altLang="en-US" sz="2000"/>
              <a:t>从结构化数据库中获取知识：D2R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难点：复杂表数据的处理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000"/>
              <a:t>从链接数据中获取知识：图映射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难点：数据对齐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000"/>
              <a:t>从半结构化（网站）数据中获取知识：使用包装器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难点：方便的包装器定义方法，包装器自动生成、更新与维护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000"/>
              <a:t>从文本中获取知识：信息抽取</a:t>
            </a:r>
            <a:endParaRPr lang="zh-CN" altLang="en-US" sz="2000"/>
          </a:p>
          <a:p>
            <a:r>
              <a:rPr lang="zh-CN" altLang="en-US" sz="2000"/>
              <a:t>     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难点：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NLP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；结果的准确率与覆盖率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440" y="2563495"/>
            <a:ext cx="5346017" cy="3600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知识融合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已经从不同的数据源把不同结构的数据提取知识之后，接下来要做的是把它们融合成一个统一的知识图谱，这时候需要用到知识融合的技术。</a:t>
            </a:r>
            <a:endParaRPr lang="zh-CN" altLang="en-US"/>
          </a:p>
          <a:p>
            <a:r>
              <a:rPr lang="zh-CN" altLang="en-US"/>
              <a:t>知识融合主要分为数据模式层融合和数据层融合，分别用的技术如下：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a) 数据模式层融合</a:t>
            </a:r>
            <a:endParaRPr lang="zh-CN" altLang="en-US"/>
          </a:p>
          <a:p>
            <a:r>
              <a:rPr lang="zh-CN" altLang="en-US"/>
              <a:t>概念合并</a:t>
            </a:r>
            <a:endParaRPr lang="zh-CN" altLang="en-US"/>
          </a:p>
          <a:p>
            <a:r>
              <a:rPr lang="zh-CN" altLang="en-US"/>
              <a:t>概念上下位关系合并</a:t>
            </a:r>
            <a:endParaRPr lang="zh-CN" altLang="en-US"/>
          </a:p>
          <a:p>
            <a:r>
              <a:rPr lang="zh-CN" altLang="en-US"/>
              <a:t>概念的属性定义合并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b) 数据层融合</a:t>
            </a:r>
            <a:endParaRPr lang="zh-CN" altLang="en-US"/>
          </a:p>
          <a:p>
            <a:r>
              <a:rPr lang="zh-CN" altLang="en-US"/>
              <a:t>实体合并</a:t>
            </a:r>
            <a:endParaRPr lang="zh-CN" altLang="en-US"/>
          </a:p>
          <a:p>
            <a:r>
              <a:rPr lang="zh-CN" altLang="en-US"/>
              <a:t>实体属性融合</a:t>
            </a:r>
            <a:endParaRPr lang="zh-CN" altLang="en-US"/>
          </a:p>
          <a:p>
            <a:r>
              <a:rPr lang="zh-CN" altLang="en-US"/>
              <a:t>冲突检测与解决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知识图谱</a:t>
            </a:r>
            <a:r>
              <a:rPr lang="en-US" altLang="zh-CN"/>
              <a:t>--</a:t>
            </a:r>
            <a:r>
              <a:rPr lang="zh-CN" altLang="en-US"/>
              <a:t>知识存储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知识存储，图谱的数据存储既需要完成基本的数据存储，同时也要能支持上层的知识推理、知识快速查询、图实时计算等应用，因此需要存储以下信息：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）三元组知识的存储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）事件信息的存储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）时态信息的存储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）使用知识图谱组织的数据的存储</a:t>
            </a:r>
            <a:endParaRPr lang="zh-CN" altLang="en-US"/>
          </a:p>
          <a:p>
            <a:r>
              <a:rPr lang="zh-CN" altLang="en-US"/>
              <a:t>其关键技术和难点就在于：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）大规模三元组数据的存储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）知识图谱组织的大数据的存储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）事件与时态信息的存储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）快速推理与图计算的支持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5460</Words>
  <Application>WPS 演示</Application>
  <PresentationFormat>宽屏</PresentationFormat>
  <Paragraphs>359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 Light</vt:lpstr>
      <vt:lpstr>微软雅黑</vt:lpstr>
      <vt:lpstr>Viner Hand ITC</vt:lpstr>
      <vt:lpstr>华文行楷</vt:lpstr>
      <vt:lpstr>Arial Unicode MS</vt:lpstr>
      <vt:lpstr>黑体</vt:lpstr>
      <vt:lpstr>Calibri</vt:lpstr>
      <vt:lpstr>Office 主题</vt:lpstr>
      <vt:lpstr>知识图谱调研</vt:lpstr>
      <vt:lpstr>目录</vt:lpstr>
      <vt:lpstr>知识图谱--相关概念</vt:lpstr>
      <vt:lpstr>知识图谱--全局/行业知识图谱</vt:lpstr>
      <vt:lpstr>知识图谱--构建流程</vt:lpstr>
      <vt:lpstr>知识图谱--知识建模</vt:lpstr>
      <vt:lpstr>知识图谱--知识获取</vt:lpstr>
      <vt:lpstr>知识图谱--知识融合</vt:lpstr>
      <vt:lpstr>知识图谱--知识存储</vt:lpstr>
      <vt:lpstr>知识图谱--知识计算</vt:lpstr>
      <vt:lpstr>知识图谱--知识应用</vt:lpstr>
      <vt:lpstr>知识图谱--构建平台</vt:lpstr>
      <vt:lpstr>知识图谱</vt:lpstr>
      <vt:lpstr>知识图谱--RDF</vt:lpstr>
      <vt:lpstr>知识图谱RDFs</vt:lpstr>
      <vt:lpstr>知识图谱--OWL</vt:lpstr>
      <vt:lpstr>PowerPoint 演示文稿</vt:lpstr>
      <vt:lpstr>知识图谱--知识工场（复旦）</vt:lpstr>
      <vt:lpstr>知识工场--场景demo</vt:lpstr>
      <vt:lpstr>知识工场--应用场景1</vt:lpstr>
      <vt:lpstr>知识工场--应用场景2</vt:lpstr>
      <vt:lpstr>知识工场--场景3</vt:lpstr>
      <vt:lpstr>知识工场--场景4</vt:lpstr>
      <vt:lpstr>知识工场--应用场景5</vt:lpstr>
      <vt:lpstr>知识工场--应用场景6</vt:lpstr>
      <vt:lpstr>知识工场--应用场景7</vt:lpstr>
      <vt:lpstr>  知识工场--应用场景8</vt:lpstr>
      <vt:lpstr>知识工场--应用场景9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心声1395363826</cp:lastModifiedBy>
  <cp:revision>206</cp:revision>
  <dcterms:created xsi:type="dcterms:W3CDTF">2017-08-03T09:01:00Z</dcterms:created>
  <dcterms:modified xsi:type="dcterms:W3CDTF">2018-04-27T09:36:35Z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