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sldIdLst>
    <p:sldId id="258" r:id="rId2"/>
    <p:sldId id="259" r:id="rId3"/>
    <p:sldId id="256" r:id="rId4"/>
    <p:sldId id="257" r:id="rId5"/>
    <p:sldId id="260" r:id="rId6"/>
    <p:sldId id="261" r:id="rId7"/>
    <p:sldId id="266" r:id="rId8"/>
    <p:sldId id="263" r:id="rId9"/>
    <p:sldId id="264" r:id="rId10"/>
    <p:sldId id="267" r:id="rId11"/>
    <p:sldId id="268" r:id="rId12"/>
    <p:sldId id="269" r:id="rId13"/>
    <p:sldId id="271" r:id="rId14"/>
    <p:sldId id="272" r:id="rId15"/>
    <p:sldId id="273" r:id="rId16"/>
    <p:sldId id="265" r:id="rId17"/>
    <p:sldId id="274" r:id="rId18"/>
    <p:sldId id="281" r:id="rId19"/>
    <p:sldId id="276" r:id="rId20"/>
    <p:sldId id="277" r:id="rId21"/>
    <p:sldId id="278" r:id="rId22"/>
    <p:sldId id="275" r:id="rId23"/>
    <p:sldId id="280" r:id="rId24"/>
    <p:sldId id="284" r:id="rId25"/>
    <p:sldId id="282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738" autoAdjust="0"/>
  </p:normalViewPr>
  <p:slideViewPr>
    <p:cSldViewPr snapToGrid="0">
      <p:cViewPr varScale="1">
        <p:scale>
          <a:sx n="49" d="100"/>
          <a:sy n="49" d="100"/>
        </p:scale>
        <p:origin x="18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5BB71-7AD8-49B5-9137-A1F5ACC91EA2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D6E7-A897-4E01-A9F4-E6D3DAA53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9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70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为了我们统一，把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变量（</a:t>
            </a:r>
            <a:r>
              <a:rPr lang="en-US" altLang="zh-CN" dirty="0" smtClean="0"/>
              <a:t>context </a:t>
            </a:r>
            <a:r>
              <a:rPr lang="en-US" altLang="zh-CN" dirty="0" err="1" smtClean="0"/>
              <a:t>vecor</a:t>
            </a:r>
            <a:r>
              <a:rPr lang="zh-CN" altLang="en-US" dirty="0" smtClean="0"/>
              <a:t>）用</a:t>
            </a:r>
            <a:r>
              <a:rPr lang="en-US" altLang="zh-CN" dirty="0" err="1" smtClean="0"/>
              <a:t>c_t</a:t>
            </a:r>
            <a:r>
              <a:rPr lang="zh-CN" altLang="en-US" dirty="0" smtClean="0"/>
              <a:t>表示，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得分在经过了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过后的（</a:t>
            </a:r>
            <a:r>
              <a:rPr lang="en-US" altLang="zh-CN" dirty="0" smtClean="0"/>
              <a:t>attention score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match score……</a:t>
            </a:r>
            <a:r>
              <a:rPr lang="zh-CN" altLang="en-US" dirty="0" smtClean="0"/>
              <a:t>）用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论文：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machine translation by jointly learning to align and translate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22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Hard attention</a:t>
            </a:r>
            <a:r>
              <a:rPr lang="zh-CN" altLang="en-US" dirty="0" smtClean="0"/>
              <a:t>的这个</a:t>
            </a:r>
            <a:r>
              <a:rPr lang="en-US" altLang="zh-CN" dirty="0" err="1" smtClean="0"/>
              <a:t>pt</a:t>
            </a:r>
            <a:r>
              <a:rPr lang="zh-CN" altLang="en-US" dirty="0" smtClean="0"/>
              <a:t>，我也没有详细研究，不过我觉得可能跟下面讲的</a:t>
            </a:r>
            <a:r>
              <a:rPr lang="en-US" altLang="zh-CN" dirty="0" smtClean="0"/>
              <a:t>local attention</a:t>
            </a:r>
            <a:r>
              <a:rPr lang="zh-CN" altLang="en-US" dirty="0" smtClean="0"/>
              <a:t>机制的找法差不多。</a:t>
            </a:r>
            <a:endParaRPr lang="en-US" altLang="zh-CN" dirty="0" smtClean="0"/>
          </a:p>
          <a:p>
            <a:r>
              <a:rPr lang="en-US" altLang="zh-CN" dirty="0" smtClean="0"/>
              <a:t>Hard attention </a:t>
            </a:r>
            <a:r>
              <a:rPr lang="zh-CN" altLang="en-US" dirty="0" smtClean="0"/>
              <a:t>一般用在图像里面，当图像区域被选中时，权重为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，剩下时候为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https://www.cnblogs.com/Determined22/p/6914926.html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0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论文：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 Approaches to Attention-based Neural Machine Translation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Soft attention </a:t>
            </a:r>
            <a:r>
              <a:rPr lang="zh-CN" altLang="en-US" dirty="0" smtClean="0"/>
              <a:t>每次对齐的时候都要考虑前面的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hi</a:t>
            </a:r>
            <a:r>
              <a:rPr lang="zh-CN" altLang="en-US" dirty="0" smtClean="0"/>
              <a:t>，所以计算量会很大，因此一种朴素的思想是只考虑部分窗口内的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隐藏输出，其余部分为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，在窗口内使用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的方式转换为概率。这个</a:t>
            </a:r>
            <a:r>
              <a:rPr lang="en-US" altLang="zh-CN" dirty="0" smtClean="0"/>
              <a:t>local attention</a:t>
            </a:r>
            <a:r>
              <a:rPr lang="zh-CN" altLang="en-US" dirty="0" smtClean="0"/>
              <a:t>对应的就是</a:t>
            </a:r>
            <a:r>
              <a:rPr lang="en-US" altLang="zh-CN" dirty="0" smtClean="0"/>
              <a:t>global attention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global attention</a:t>
            </a:r>
            <a:r>
              <a:rPr lang="zh-CN" altLang="en-US" dirty="0" smtClean="0"/>
              <a:t>其实就是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attention</a:t>
            </a:r>
            <a:r>
              <a:rPr lang="zh-CN" altLang="en-US" dirty="0" smtClean="0"/>
              <a:t>，这里不多赘述</a:t>
            </a:r>
            <a:r>
              <a:rPr lang="en-US" altLang="zh-CN" dirty="0" smtClean="0"/>
              <a:t>global attention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在这个模型中，对于是时刻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的每一个目标词汇，模型首先产生一个对齐的位置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aligned position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由编码器中一个集合的隐藏层状态计算得到，编码器中的隐藏层包含在窗口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pt-D,pt+D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的大小通过经验选择。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上式之中，大</a:t>
            </a:r>
            <a:r>
              <a:rPr lang="en-US" altLang="zh-CN" dirty="0" smtClean="0"/>
              <a:t>S</a:t>
            </a:r>
            <a:r>
              <a:rPr lang="zh-CN" altLang="en-US" dirty="0" smtClean="0"/>
              <a:t>指的是源句子的长度，</a:t>
            </a:r>
            <a:r>
              <a:rPr lang="en-US" altLang="zh-CN" dirty="0" err="1" smtClean="0"/>
              <a:t>Wp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vp</a:t>
            </a:r>
            <a:r>
              <a:rPr lang="zh-CN" altLang="en-US" dirty="0" smtClean="0"/>
              <a:t>是指的模型的参数，通过训练得到，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为了支持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附近的对齐点，设置一个围绕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的高斯分布，其中小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为中心的窗口中的整数，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之间的实数。小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Sigma </a:t>
            </a:r>
            <a:r>
              <a:rPr lang="el-GR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一般取窗口大小的一半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5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这三个思路上没有什么太多的难点，一般是用于</a:t>
            </a:r>
            <a:r>
              <a:rPr lang="en-US" altLang="zh-CN" dirty="0" err="1" smtClean="0"/>
              <a:t>nlp</a:t>
            </a:r>
            <a:r>
              <a:rPr lang="zh-CN" altLang="en-US" dirty="0" smtClean="0"/>
              <a:t>中的阅读理解的模型，感兴趣的可以去看这篇论文：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Teaching Machines to Read and Comprehend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Sequence Labelling with Recurrent Neural Networks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这个里面的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)y(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里面的前向和后向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拼接。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注意：这个模型里面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都是已知的，所以可以用双向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的首位两端的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输出表示一个问题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，并不需要去预测当然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时刻的输出，上图对应着一篇文章和相应的问题（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）去预测一个答案。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强制前向这个应该没啥好说的。就是对于每个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st,hi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的计算时，对前面计算过的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，如果之前的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特别高的话（之前的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得分高了），分母会很大，那么整个分数会很小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上面这个图是我从论文摘过来的，静态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的示意图，有同学可能会注意到，诶，这个前面的每个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不应该都和 这里的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算一次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score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吗，诶，好问题。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是的，没错，他这里的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表示的是加权平均，这个权就是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向量，这个图里面把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的计算过程省略了。直接跳到了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计算真正的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s’t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的部分。他这个里面用的实际的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score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的计算并不是用点积，是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additive attention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，什么是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additive attention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呢？这个下面就会讲根据按照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score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计算的不同的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变体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57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讲完了在</a:t>
            </a:r>
            <a:r>
              <a:rPr lang="en-US" altLang="zh-CN" dirty="0" smtClean="0"/>
              <a:t>alpha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计算上面的各种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变体，我们现在再回到原始的</a:t>
            </a:r>
            <a:r>
              <a:rPr lang="en-US" altLang="zh-CN" dirty="0" smtClean="0"/>
              <a:t>soft attention</a:t>
            </a:r>
            <a:r>
              <a:rPr lang="zh-CN" altLang="en-US" dirty="0" smtClean="0"/>
              <a:t>公式上面来。在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向量的计算总是依赖于权重求和，而权重往往是</a:t>
            </a:r>
            <a:r>
              <a:rPr lang="en-US" altLang="zh-CN" dirty="0" smtClean="0"/>
              <a:t>attention score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我们可以看到，式子中的变量</a:t>
            </a:r>
            <a:r>
              <a:rPr lang="en-US" altLang="zh-CN" dirty="0" smtClean="0"/>
              <a:t>e</a:t>
            </a:r>
            <a:r>
              <a:rPr lang="zh-CN" altLang="en-US" dirty="0" smtClean="0"/>
              <a:t>代表的就是</a:t>
            </a:r>
            <a:r>
              <a:rPr lang="en-US" altLang="zh-CN" dirty="0" smtClean="0"/>
              <a:t>attention score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的权重，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context vector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attention score</a:t>
            </a:r>
            <a:r>
              <a:rPr lang="zh-CN" altLang="en-US" dirty="0" smtClean="0"/>
              <a:t>的计算方式不同，我们可以将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进一步细分分类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54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注意点积</a:t>
            </a:r>
            <a:r>
              <a:rPr lang="en-US" altLang="zh-CN" dirty="0" smtClean="0"/>
              <a:t>attention score</a:t>
            </a:r>
            <a:r>
              <a:rPr lang="zh-CN" altLang="en-US" dirty="0" smtClean="0"/>
              <a:t>这里有个假设，就是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的输出维数要一样才能进行点积，很好理解。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第二个</a:t>
            </a:r>
            <a:r>
              <a:rPr lang="en-US" altLang="zh-CN" dirty="0" smtClean="0"/>
              <a:t>W</a:t>
            </a:r>
            <a:r>
              <a:rPr lang="zh-CN" altLang="en-US" dirty="0" smtClean="0"/>
              <a:t>矩阵是训练得到的参数，维度是</a:t>
            </a:r>
            <a:r>
              <a:rPr lang="en-US" altLang="zh-CN" dirty="0" smtClean="0"/>
              <a:t>d2</a:t>
            </a:r>
            <a:r>
              <a:rPr lang="en-US" altLang="zh-CN" baseline="0" dirty="0" smtClean="0"/>
              <a:t> x d1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d2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s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hidden state</a:t>
            </a:r>
            <a:r>
              <a:rPr lang="zh-CN" altLang="en-US" baseline="0" dirty="0" smtClean="0"/>
              <a:t>输出维数，</a:t>
            </a:r>
            <a:r>
              <a:rPr lang="en-US" altLang="zh-CN" baseline="0" dirty="0" smtClean="0"/>
              <a:t>d1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hi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hidden state</a:t>
            </a:r>
            <a:r>
              <a:rPr lang="zh-CN" altLang="en-US" baseline="0" dirty="0" smtClean="0"/>
              <a:t>维数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最后就是上面提到的</a:t>
            </a:r>
            <a:r>
              <a:rPr lang="en-US" altLang="zh-CN" baseline="0" dirty="0" smtClean="0"/>
              <a:t>additive attention</a:t>
            </a:r>
            <a:r>
              <a:rPr lang="zh-CN" altLang="en-US" baseline="0" dirty="0" smtClean="0"/>
              <a:t>，是对两种</a:t>
            </a:r>
            <a:r>
              <a:rPr lang="en-US" altLang="zh-CN" baseline="0" dirty="0" smtClean="0"/>
              <a:t>hidden state </a:t>
            </a:r>
            <a:r>
              <a:rPr lang="zh-CN" altLang="en-US" baseline="0" dirty="0" smtClean="0"/>
              <a:t>分别再训练矩阵然后激活过后再乘以一个参数向量变成一个得分。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其中，</a:t>
            </a:r>
            <a:r>
              <a:rPr lang="en-US" altLang="zh-CN" baseline="0" dirty="0" smtClean="0"/>
              <a:t>W1 = d3xd1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W2 = d3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d2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v = d3x1 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d1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d2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d3</a:t>
            </a:r>
            <a:r>
              <a:rPr lang="zh-CN" altLang="en-US" baseline="0" dirty="0" smtClean="0"/>
              <a:t>分别为</a:t>
            </a:r>
            <a:r>
              <a:rPr lang="en-US" altLang="zh-CN" baseline="0" dirty="0" smtClean="0"/>
              <a:t>h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s</a:t>
            </a:r>
            <a:r>
              <a:rPr lang="zh-CN" altLang="en-US" baseline="0" dirty="0" smtClean="0"/>
              <a:t>还有</a:t>
            </a:r>
            <a:r>
              <a:rPr lang="en-US" altLang="zh-CN" baseline="0" dirty="0" smtClean="0"/>
              <a:t>v</a:t>
            </a:r>
            <a:r>
              <a:rPr lang="zh-CN" altLang="en-US" baseline="0" dirty="0" smtClean="0"/>
              <a:t>的维数，属于超参数。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33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01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当然除了上面三种常规的</a:t>
            </a:r>
            <a:r>
              <a:rPr lang="en-US" altLang="zh-CN" dirty="0" smtClean="0"/>
              <a:t>attention score</a:t>
            </a:r>
            <a:r>
              <a:rPr lang="zh-CN" altLang="en-US" dirty="0" smtClean="0"/>
              <a:t>的计算方法外，我们还有两种比较特殊的</a:t>
            </a:r>
            <a:r>
              <a:rPr lang="en-US" altLang="zh-CN" dirty="0" smtClean="0"/>
              <a:t>attention score</a:t>
            </a:r>
            <a:r>
              <a:rPr lang="zh-CN" altLang="en-US" dirty="0" smtClean="0"/>
              <a:t>计算方式：</a:t>
            </a:r>
            <a:endParaRPr lang="en-US" altLang="zh-CN" dirty="0" smtClean="0"/>
          </a:p>
          <a:p>
            <a:r>
              <a:rPr lang="zh-CN" altLang="en-US" dirty="0" smtClean="0"/>
              <a:t>第一种也是比较常用的一种：</a:t>
            </a:r>
            <a:endParaRPr lang="en-US" altLang="zh-CN" dirty="0" smtClean="0"/>
          </a:p>
          <a:p>
            <a:r>
              <a:rPr lang="en-US" altLang="zh-CN" dirty="0" smtClean="0"/>
              <a:t>Self</a:t>
            </a:r>
            <a:r>
              <a:rPr lang="en-US" altLang="zh-CN" baseline="0" dirty="0" smtClean="0"/>
              <a:t> attention 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已经被证明是非常有效的，而且所以我们下面重点关注一下。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Cheng, J., Dong, L., &amp;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 (2016). Long Short-Term Memory-Networks for Machine Reading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Parikh, A. P.,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Täckström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O., Das, D., &amp;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Uszkoreit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 (2016). A Decomposable Attention Model for Natural Language Inference. In Proceedings of the 2016 Conference on Empirical Methods in Natural Language Processing.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Paulus, R.,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Xiong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C., &amp;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Socher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R. (2017). A Deep Reinforced Model for Abstractive Summarization. In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arXiv:1705.04304,.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43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当然除了上面三种常规的</a:t>
            </a:r>
            <a:r>
              <a:rPr lang="en-US" altLang="zh-CN" dirty="0" smtClean="0"/>
              <a:t>attention score</a:t>
            </a:r>
            <a:r>
              <a:rPr lang="zh-CN" altLang="en-US" dirty="0" smtClean="0"/>
              <a:t>的计算方法外，我们还有两种比较特殊的</a:t>
            </a:r>
            <a:r>
              <a:rPr lang="en-US" altLang="zh-CN" dirty="0" smtClean="0"/>
              <a:t>attention score</a:t>
            </a:r>
            <a:r>
              <a:rPr lang="zh-CN" altLang="en-US" dirty="0" smtClean="0"/>
              <a:t>计算方式：</a:t>
            </a:r>
            <a:endParaRPr lang="en-US" altLang="zh-CN" dirty="0" smtClean="0"/>
          </a:p>
          <a:p>
            <a:r>
              <a:rPr lang="zh-CN" altLang="en-US" dirty="0" smtClean="0"/>
              <a:t>第一种也是比较常用的一种：</a:t>
            </a:r>
            <a:endParaRPr lang="en-US" altLang="zh-CN" dirty="0" smtClean="0"/>
          </a:p>
          <a:p>
            <a:r>
              <a:rPr lang="en-US" altLang="zh-CN" dirty="0" smtClean="0"/>
              <a:t>Self</a:t>
            </a:r>
            <a:r>
              <a:rPr lang="en-US" altLang="zh-CN" baseline="0" dirty="0" smtClean="0"/>
              <a:t> attention 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其中</a:t>
            </a:r>
            <a:r>
              <a:rPr lang="en-US" altLang="zh-CN" baseline="0" dirty="0" err="1" smtClean="0"/>
              <a:t>va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wa</a:t>
            </a:r>
            <a:r>
              <a:rPr lang="zh-CN" altLang="en-US" baseline="0" dirty="0" smtClean="0"/>
              <a:t>是参数，通过训练得到，</a:t>
            </a:r>
            <a:r>
              <a:rPr lang="en-US" altLang="zh-CN" baseline="0" dirty="0" err="1" smtClean="0"/>
              <a:t>Wa</a:t>
            </a:r>
            <a:r>
              <a:rPr lang="zh-CN" altLang="en-US" baseline="0" dirty="0" smtClean="0"/>
              <a:t>维数</a:t>
            </a:r>
            <a:r>
              <a:rPr lang="en-US" altLang="zh-CN" baseline="0" dirty="0" err="1" smtClean="0"/>
              <a:t>dxd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hi</a:t>
            </a:r>
            <a:r>
              <a:rPr lang="zh-CN" altLang="en-US" baseline="0" dirty="0" smtClean="0"/>
              <a:t>维数</a:t>
            </a:r>
            <a:r>
              <a:rPr lang="en-US" altLang="zh-CN" baseline="0" dirty="0" smtClean="0"/>
              <a:t>dx1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va</a:t>
            </a:r>
            <a:r>
              <a:rPr lang="zh-CN" altLang="en-US" baseline="0" dirty="0" smtClean="0"/>
              <a:t>维数</a:t>
            </a:r>
            <a:r>
              <a:rPr lang="en-US" altLang="zh-CN" baseline="0" dirty="0" smtClean="0"/>
              <a:t>dx1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前面的</a:t>
            </a:r>
            <a:r>
              <a:rPr lang="en-US" altLang="zh-CN" baseline="0" dirty="0" smtClean="0"/>
              <a:t>w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dx1</a:t>
            </a:r>
            <a:r>
              <a:rPr lang="zh-CN" altLang="en-US" baseline="0" dirty="0" smtClean="0"/>
              <a:t>的向量，</a:t>
            </a:r>
            <a:r>
              <a:rPr lang="en-US" altLang="zh-CN" baseline="0" dirty="0" smtClean="0"/>
              <a:t>hi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dx1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是（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，），注意这里其实是简化过后的表示：原始论文  </a:t>
            </a:r>
            <a:r>
              <a:rPr lang="en-US" altLang="zh-CN" baseline="0" dirty="0" smtClean="0"/>
              <a:t>https://arxiv.org/pdf/1512.08756.pdf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55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上面的式子中，使用的</a:t>
            </a:r>
            <a:r>
              <a:rPr lang="en-US" altLang="zh-CN" dirty="0" err="1" smtClean="0"/>
              <a:t>va</a:t>
            </a:r>
            <a:r>
              <a:rPr lang="zh-CN" altLang="en-US" dirty="0" smtClean="0"/>
              <a:t>向量是一个通用的向量，每个隐藏状态并没有区分，如果我们对不同状态计算的时候学习不同的向量</a:t>
            </a:r>
            <a:r>
              <a:rPr lang="en-US" altLang="zh-CN" dirty="0" err="1" smtClean="0"/>
              <a:t>va</a:t>
            </a:r>
            <a:r>
              <a:rPr lang="en-US" altLang="zh-CN" dirty="0" smtClean="0"/>
              <a:t>,</a:t>
            </a:r>
            <a:r>
              <a:rPr lang="zh-CN" altLang="en-US" dirty="0" smtClean="0"/>
              <a:t>，也就是一个</a:t>
            </a:r>
            <a:r>
              <a:rPr lang="en-US" altLang="zh-CN" b="1" dirty="0" err="1" smtClean="0"/>
              <a:t>Va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zh-CN" altLang="en-US" dirty="0" smtClean="0"/>
              <a:t>得到的就是一个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矩阵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上面的式子中，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nx2u(</a:t>
            </a:r>
            <a:r>
              <a:rPr lang="zh-CN" altLang="en-US" dirty="0" smtClean="0"/>
              <a:t>双向</a:t>
            </a:r>
            <a:r>
              <a:rPr lang="en-US" altLang="zh-CN" dirty="0" err="1" smtClean="0"/>
              <a:t>lstm</a:t>
            </a:r>
            <a:r>
              <a:rPr lang="zh-CN" altLang="en-US" dirty="0" smtClean="0"/>
              <a:t>的拼接），</a:t>
            </a:r>
            <a:r>
              <a:rPr lang="en-US" altLang="zh-CN" dirty="0" err="1" smtClean="0"/>
              <a:t>Wa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dx2u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Va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rxd</a:t>
            </a:r>
            <a:r>
              <a:rPr lang="zh-CN" altLang="en-US" dirty="0" smtClean="0"/>
              <a:t>，得到的</a:t>
            </a:r>
            <a:r>
              <a:rPr lang="en-US" altLang="zh-CN" dirty="0" smtClean="0"/>
              <a:t>attention </a:t>
            </a:r>
            <a:r>
              <a:rPr lang="zh-CN" altLang="en-US" dirty="0" smtClean="0"/>
              <a:t>矩阵 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rxn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 </a:t>
            </a:r>
            <a:r>
              <a:rPr lang="en-US" altLang="zh-CN" dirty="0" smtClean="0"/>
              <a:t>= </a:t>
            </a:r>
            <a:r>
              <a:rPr lang="en-US" altLang="zh-CN" dirty="0" smtClean="0"/>
              <a:t>rx2u</a:t>
            </a:r>
            <a:r>
              <a:rPr lang="zh-CN" altLang="en-US" dirty="0" smtClean="0"/>
              <a:t>，按论文意思来看就是把一句话编码成了一个</a:t>
            </a:r>
            <a:r>
              <a:rPr lang="en-US" altLang="zh-CN" dirty="0" smtClean="0"/>
              <a:t>rx2u</a:t>
            </a:r>
            <a:r>
              <a:rPr lang="zh-CN" altLang="en-US" dirty="0" smtClean="0"/>
              <a:t>的矩阵（</a:t>
            </a:r>
            <a:r>
              <a:rPr lang="en-US" altLang="zh-CN" dirty="0" smtClean="0"/>
              <a:t>sentence embedding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baseline="0" dirty="0" smtClean="0"/>
              <a:t>在</a:t>
            </a:r>
            <a:r>
              <a:rPr lang="zh-CN" altLang="en-US" baseline="0" dirty="0" smtClean="0"/>
              <a:t>实际操作的过程中，我们也可能在学习时候给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一个</a:t>
            </a:r>
            <a:r>
              <a:rPr lang="en-US" altLang="zh-CN" baseline="0" dirty="0" smtClean="0"/>
              <a:t>F2</a:t>
            </a:r>
            <a:r>
              <a:rPr lang="zh-CN" altLang="en-US" baseline="0" dirty="0" smtClean="0"/>
              <a:t>范式约束项来避免过拟合。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2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首先我们快速回顾一下上节课讲到的在机器翻译中的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模型的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我们在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的过程中保留每个</a:t>
            </a:r>
            <a:r>
              <a:rPr lang="en-US" altLang="zh-CN" dirty="0" smtClean="0"/>
              <a:t>RNN</a:t>
            </a:r>
            <a:r>
              <a:rPr lang="zh-CN" altLang="en-US" dirty="0" smtClean="0"/>
              <a:t>单元的隐藏状态（</a:t>
            </a:r>
            <a:r>
              <a:rPr lang="en-US" altLang="zh-CN" dirty="0" smtClean="0"/>
              <a:t>hidden state</a:t>
            </a:r>
            <a:r>
              <a:rPr lang="zh-CN" altLang="en-US" dirty="0" smtClean="0"/>
              <a:t>）得到（</a:t>
            </a:r>
            <a:r>
              <a:rPr lang="en-US" altLang="zh-CN" dirty="0" smtClean="0"/>
              <a:t>h1……</a:t>
            </a:r>
            <a:r>
              <a:rPr lang="en-US" altLang="zh-CN" dirty="0" err="1" smtClean="0"/>
              <a:t>hN</a:t>
            </a:r>
            <a:r>
              <a:rPr lang="zh-CN" altLang="en-US" dirty="0" smtClean="0"/>
              <a:t>）  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然后对于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的每一个</a:t>
            </a:r>
            <a:r>
              <a:rPr lang="en-US" altLang="zh-CN" dirty="0" err="1" smtClean="0"/>
              <a:t>timestep</a:t>
            </a:r>
            <a:r>
              <a:rPr lang="zh-CN" altLang="en-US" dirty="0" smtClean="0"/>
              <a:t>，因为有此时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的输入和上一步的隐藏状态输出，所以我们可以得到当前步的隐藏状态。</a:t>
            </a:r>
            <a:endParaRPr lang="en-US" altLang="zh-CN" dirty="0" smtClean="0"/>
          </a:p>
          <a:p>
            <a:r>
              <a:rPr lang="zh-CN" altLang="en-US" dirty="0" smtClean="0"/>
              <a:t>假设第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步的（根据上一步隐藏状态输出与当前输入得到的）隐藏状态为</a:t>
            </a:r>
            <a:r>
              <a:rPr lang="en-US" altLang="zh-CN" dirty="0" smtClean="0"/>
              <a:t>St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在每个第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步利用</a:t>
            </a:r>
            <a:r>
              <a:rPr lang="en-US" altLang="zh-CN" dirty="0" smtClean="0"/>
              <a:t>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dot</a:t>
            </a:r>
            <a:r>
              <a:rPr lang="zh-CN" altLang="en-US" dirty="0" smtClean="0"/>
              <a:t>点积得到</a:t>
            </a:r>
            <a:r>
              <a:rPr lang="en-US" altLang="zh-CN" dirty="0" smtClean="0"/>
              <a:t>attention score</a:t>
            </a:r>
            <a:r>
              <a:rPr lang="zh-CN" altLang="en-US" dirty="0" smtClean="0"/>
              <a:t>，也称为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相似度或者影响度，或者匹配得分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40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Daniluk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T.,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Welbl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J., &amp; Riedel, S. (2017). Frustratingly Short Attention Spans in Neural Language Modeling. In ICLR 2017.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其中呢，这个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窗口长度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WY=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kxk,ki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=kx1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kxk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1^T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的向量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kx1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的向量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kxk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kxk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最后得到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kx1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*与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一起参与下一步的运算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43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attention is all you need </a:t>
            </a:r>
            <a:r>
              <a:rPr lang="zh-CN" altLang="en-US" baseline="0" dirty="0" smtClean="0"/>
              <a:t>中发明了一种叫</a:t>
            </a:r>
            <a:r>
              <a:rPr lang="en-US" altLang="zh-CN" baseline="0" dirty="0" smtClean="0"/>
              <a:t>transformer</a:t>
            </a:r>
            <a:r>
              <a:rPr lang="zh-CN" altLang="en-US" baseline="0" dirty="0" smtClean="0"/>
              <a:t>的网络结构，其中用到了</a:t>
            </a:r>
            <a:r>
              <a:rPr lang="en-US" altLang="zh-CN" baseline="0" dirty="0" smtClean="0"/>
              <a:t>multi-head attention</a:t>
            </a:r>
            <a:r>
              <a:rPr lang="zh-CN" altLang="en-US" baseline="0" dirty="0" smtClean="0"/>
              <a:t>。</a:t>
            </a:r>
            <a:r>
              <a:rPr lang="en-US" altLang="zh-CN" baseline="0" dirty="0" smtClean="0"/>
              <a:t>Transformer</a:t>
            </a:r>
            <a:r>
              <a:rPr lang="zh-CN" altLang="en-US" baseline="0" dirty="0" smtClean="0"/>
              <a:t>在下一节课里面会讲，所以我们就简单介绍一下他里面用到的</a:t>
            </a:r>
            <a:r>
              <a:rPr lang="en-US" altLang="zh-CN" baseline="0" dirty="0" smtClean="0"/>
              <a:t>attention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首先，</a:t>
            </a:r>
            <a:r>
              <a:rPr lang="en-US" altLang="zh-CN" baseline="0" dirty="0" smtClean="0"/>
              <a:t>google</a:t>
            </a:r>
            <a:r>
              <a:rPr lang="zh-CN" altLang="en-US" baseline="0" dirty="0" smtClean="0"/>
              <a:t>先定义了一下</a:t>
            </a:r>
            <a:r>
              <a:rPr lang="en-US" altLang="zh-CN" baseline="0" dirty="0" smtClean="0"/>
              <a:t>attention</a:t>
            </a:r>
            <a:r>
              <a:rPr lang="zh-CN" altLang="en-US" baseline="0" dirty="0" smtClean="0"/>
              <a:t>的计算，也是定义出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三个元素（在</a:t>
            </a:r>
            <a:r>
              <a:rPr lang="en-US" altLang="zh-CN" baseline="0" dirty="0" smtClean="0"/>
              <a:t>self attention</a:t>
            </a:r>
            <a:r>
              <a:rPr lang="zh-CN" altLang="en-US" baseline="0" dirty="0" smtClean="0"/>
              <a:t>里面，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是</a:t>
            </a:r>
            <a:r>
              <a:rPr lang="en-US" altLang="zh-CN" baseline="0" dirty="0" err="1" smtClean="0"/>
              <a:t>st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都是</a:t>
            </a:r>
            <a:r>
              <a:rPr lang="en-US" altLang="zh-CN" baseline="0" dirty="0" smtClean="0"/>
              <a:t>hi</a:t>
            </a:r>
            <a:r>
              <a:rPr lang="zh-CN" altLang="en-US" baseline="0" dirty="0" smtClean="0"/>
              <a:t>）在</a:t>
            </a:r>
            <a:r>
              <a:rPr lang="en-US" altLang="zh-CN" baseline="0" dirty="0" smtClean="0"/>
              <a:t>self </a:t>
            </a:r>
            <a:r>
              <a:rPr lang="zh-CN" altLang="en-US" baseline="0" dirty="0" smtClean="0"/>
              <a:t>里面，</a:t>
            </a:r>
            <a:r>
              <a:rPr lang="en-US" altLang="zh-CN" baseline="0" dirty="0" smtClean="0"/>
              <a:t>query </a:t>
            </a:r>
            <a:r>
              <a:rPr lang="zh-CN" altLang="en-US" baseline="0" dirty="0" smtClean="0"/>
              <a:t>是当前要计算的</a:t>
            </a:r>
            <a:r>
              <a:rPr lang="en-US" altLang="zh-CN" baseline="0" dirty="0" smtClean="0"/>
              <a:t>hi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v</a:t>
            </a:r>
            <a:r>
              <a:rPr lang="zh-CN" altLang="en-US" baseline="0" dirty="0" smtClean="0"/>
              <a:t>仍然一样，是其他单元的</a:t>
            </a:r>
            <a:r>
              <a:rPr lang="en-US" altLang="zh-CN" baseline="0" dirty="0" smtClean="0"/>
              <a:t>hidden state</a:t>
            </a:r>
            <a:r>
              <a:rPr lang="zh-CN" altLang="en-US" baseline="0" dirty="0" smtClean="0"/>
              <a:t>。在</a:t>
            </a:r>
            <a:r>
              <a:rPr lang="en-US" altLang="zh-CN" baseline="0" dirty="0" smtClean="0"/>
              <a:t>key value attention</a:t>
            </a:r>
            <a:r>
              <a:rPr lang="zh-CN" altLang="en-US" baseline="0" dirty="0" smtClean="0"/>
              <a:t>里面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则是分开了的。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然后除以了一下根号</a:t>
            </a:r>
            <a:r>
              <a:rPr lang="en-US" altLang="zh-CN" baseline="0" dirty="0" err="1" smtClean="0"/>
              <a:t>dk</a:t>
            </a:r>
            <a:r>
              <a:rPr lang="zh-CN" altLang="en-US" baseline="0" dirty="0" smtClean="0"/>
              <a:t>，为了让内积不至于太大（太大的话</a:t>
            </a:r>
            <a:r>
              <a:rPr lang="en-US" altLang="zh-CN" baseline="0" dirty="0" err="1" smtClean="0"/>
              <a:t>softmax</a:t>
            </a:r>
            <a:r>
              <a:rPr lang="zh-CN" altLang="en-US" baseline="0" dirty="0" smtClean="0"/>
              <a:t>后就非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即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了，不够“</a:t>
            </a:r>
            <a:r>
              <a:rPr lang="en-US" altLang="zh-CN" baseline="0" dirty="0" smtClean="0"/>
              <a:t>soft”</a:t>
            </a:r>
            <a:r>
              <a:rPr lang="zh-CN" altLang="en-US" baseline="0" dirty="0" smtClean="0"/>
              <a:t>了）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这里我们不妨假设，</a:t>
            </a:r>
            <a:r>
              <a:rPr lang="en-US" altLang="zh-CN" baseline="0" dirty="0" smtClean="0"/>
              <a:t>Q</a:t>
            </a:r>
            <a:r>
              <a:rPr lang="zh-CN" altLang="en-US" baseline="0" dirty="0" smtClean="0"/>
              <a:t>是</a:t>
            </a:r>
            <a:r>
              <a:rPr lang="en-US" altLang="zh-CN" baseline="0" dirty="0" err="1" smtClean="0"/>
              <a:t>nxdk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是</a:t>
            </a:r>
            <a:r>
              <a:rPr lang="en-US" altLang="zh-CN" baseline="0" dirty="0" err="1" smtClean="0"/>
              <a:t>mxdk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v</a:t>
            </a:r>
            <a:r>
              <a:rPr lang="zh-CN" altLang="en-US" baseline="0" dirty="0" smtClean="0"/>
              <a:t>是</a:t>
            </a:r>
            <a:r>
              <a:rPr lang="en-US" altLang="zh-CN" baseline="0" dirty="0" err="1" smtClean="0"/>
              <a:t>mxdv</a:t>
            </a:r>
            <a:r>
              <a:rPr lang="zh-CN" altLang="en-US" baseline="0" dirty="0" smtClean="0"/>
              <a:t>，忽略归一化和</a:t>
            </a:r>
            <a:r>
              <a:rPr lang="en-US" altLang="zh-CN" baseline="0" dirty="0" err="1" smtClean="0"/>
              <a:t>softmax</a:t>
            </a:r>
            <a:r>
              <a:rPr lang="zh-CN" altLang="en-US" baseline="0" dirty="0" smtClean="0"/>
              <a:t>的话就是三个矩阵相乘，得到的是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dv</a:t>
            </a:r>
            <a:r>
              <a:rPr lang="zh-CN" altLang="en-US" baseline="0" dirty="0" smtClean="0"/>
              <a:t>的矩阵。我们可以说，通过这么一个</a:t>
            </a:r>
            <a:r>
              <a:rPr lang="en-US" altLang="zh-CN" baseline="0" dirty="0" smtClean="0"/>
              <a:t>attention</a:t>
            </a:r>
            <a:r>
              <a:rPr lang="zh-CN" altLang="en-US" baseline="0" dirty="0" smtClean="0"/>
              <a:t>层，就将一个</a:t>
            </a:r>
            <a:r>
              <a:rPr lang="en-US" altLang="zh-CN" baseline="0" dirty="0" err="1" smtClean="0"/>
              <a:t>nxdk</a:t>
            </a:r>
            <a:r>
              <a:rPr lang="zh-CN" altLang="en-US" baseline="0" dirty="0" smtClean="0"/>
              <a:t>的序列</a:t>
            </a:r>
            <a:r>
              <a:rPr lang="en-US" altLang="zh-CN" baseline="0" dirty="0" smtClean="0"/>
              <a:t>Q</a:t>
            </a:r>
            <a:r>
              <a:rPr lang="zh-CN" altLang="en-US" baseline="0" dirty="0" smtClean="0"/>
              <a:t>，提取信息编码成</a:t>
            </a:r>
            <a:r>
              <a:rPr lang="en-US" altLang="zh-CN" baseline="0" dirty="0" err="1" smtClean="0"/>
              <a:t>nxdv</a:t>
            </a:r>
            <a:r>
              <a:rPr lang="zh-CN" altLang="en-US" baseline="0" dirty="0" smtClean="0"/>
              <a:t>的序列了。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Wi</a:t>
            </a:r>
            <a:r>
              <a:rPr lang="zh-CN" altLang="en-US" baseline="0" dirty="0" smtClean="0"/>
              <a:t>用来先在算</a:t>
            </a:r>
            <a:r>
              <a:rPr lang="en-US" altLang="zh-CN" baseline="0" dirty="0" smtClean="0"/>
              <a:t>attention</a:t>
            </a:r>
            <a:r>
              <a:rPr lang="zh-CN" altLang="en-US" baseline="0" dirty="0" smtClean="0"/>
              <a:t>对三个矩阵做不同的矩阵变换映射一下，变成</a:t>
            </a:r>
            <a:r>
              <a:rPr lang="en-US" altLang="zh-CN" baseline="0" dirty="0" err="1" smtClean="0"/>
              <a:t>nxdk</a:t>
            </a:r>
            <a:r>
              <a:rPr lang="en-US" altLang="zh-CN" baseline="0" dirty="0" smtClean="0"/>
              <a:t>’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mxdk</a:t>
            </a:r>
            <a:r>
              <a:rPr lang="en-US" altLang="zh-CN" baseline="0" dirty="0" smtClean="0"/>
              <a:t>’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mxdv</a:t>
            </a:r>
            <a:r>
              <a:rPr lang="en-US" altLang="zh-CN" baseline="0" dirty="0" smtClean="0"/>
              <a:t>’</a:t>
            </a:r>
            <a:r>
              <a:rPr lang="zh-CN" altLang="en-US" baseline="0" dirty="0" smtClean="0"/>
              <a:t>维度。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最后做并联，有点类似于</a:t>
            </a:r>
            <a:r>
              <a:rPr lang="en-US" altLang="zh-CN" baseline="0" dirty="0" smtClean="0"/>
              <a:t>inception </a:t>
            </a:r>
            <a:r>
              <a:rPr lang="zh-CN" altLang="en-US" baseline="0" dirty="0" smtClean="0"/>
              <a:t>里面多个卷积核的</a:t>
            </a:r>
            <a:r>
              <a:rPr lang="en-US" altLang="zh-CN" baseline="0" dirty="0" smtClean="0"/>
              <a:t>feature map</a:t>
            </a:r>
            <a:r>
              <a:rPr lang="zh-CN" altLang="en-US" baseline="0" dirty="0" smtClean="0"/>
              <a:t>并联的感觉。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06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attention is all you need </a:t>
            </a:r>
            <a:r>
              <a:rPr lang="zh-CN" altLang="en-US" baseline="0" dirty="0" smtClean="0"/>
              <a:t>中发明了一种叫</a:t>
            </a:r>
            <a:r>
              <a:rPr lang="en-US" altLang="zh-CN" baseline="0" dirty="0" smtClean="0"/>
              <a:t>transformer</a:t>
            </a:r>
            <a:r>
              <a:rPr lang="zh-CN" altLang="en-US" baseline="0" dirty="0" smtClean="0"/>
              <a:t>的网络结构，其中用到了</a:t>
            </a:r>
            <a:r>
              <a:rPr lang="en-US" altLang="zh-CN" baseline="0" dirty="0" smtClean="0"/>
              <a:t>multi-head attention</a:t>
            </a:r>
            <a:r>
              <a:rPr lang="zh-CN" altLang="en-US" baseline="0" dirty="0" smtClean="0"/>
              <a:t>。</a:t>
            </a:r>
            <a:r>
              <a:rPr lang="en-US" altLang="zh-CN" baseline="0" dirty="0" smtClean="0"/>
              <a:t>Transformer</a:t>
            </a:r>
            <a:r>
              <a:rPr lang="zh-CN" altLang="en-US" baseline="0" dirty="0" smtClean="0"/>
              <a:t>在下一节课里面会讲，所以我们就简单介绍一下他里面用到的</a:t>
            </a:r>
            <a:r>
              <a:rPr lang="en-US" altLang="zh-CN" baseline="0" dirty="0" smtClean="0"/>
              <a:t>attention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首先，</a:t>
            </a:r>
            <a:r>
              <a:rPr lang="en-US" altLang="zh-CN" baseline="0" dirty="0" smtClean="0"/>
              <a:t>google</a:t>
            </a:r>
            <a:r>
              <a:rPr lang="zh-CN" altLang="en-US" baseline="0" dirty="0" smtClean="0"/>
              <a:t>定义了一下</a:t>
            </a:r>
            <a:r>
              <a:rPr lang="en-US" altLang="zh-CN" baseline="0" dirty="0" smtClean="0"/>
              <a:t>attention</a:t>
            </a:r>
            <a:r>
              <a:rPr lang="zh-CN" altLang="en-US" baseline="0" dirty="0" smtClean="0"/>
              <a:t>的计算，也是定义出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三个（在</a:t>
            </a:r>
            <a:r>
              <a:rPr lang="en-US" altLang="zh-CN" baseline="0" dirty="0" smtClean="0"/>
              <a:t>self attention</a:t>
            </a:r>
            <a:r>
              <a:rPr lang="zh-CN" altLang="en-US" baseline="0" dirty="0" smtClean="0"/>
              <a:t>里面，</a:t>
            </a:r>
            <a:r>
              <a:rPr lang="en-US" altLang="zh-CN" baseline="0" dirty="0" smtClean="0"/>
              <a:t>query</a:t>
            </a:r>
            <a:r>
              <a:rPr lang="zh-CN" altLang="en-US" baseline="0" dirty="0" smtClean="0"/>
              <a:t>是</a:t>
            </a:r>
            <a:r>
              <a:rPr lang="en-US" altLang="zh-CN" baseline="0" dirty="0" err="1" smtClean="0"/>
              <a:t>st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都是</a:t>
            </a:r>
            <a:r>
              <a:rPr lang="en-US" altLang="zh-CN" baseline="0" dirty="0" smtClean="0"/>
              <a:t>hi</a:t>
            </a:r>
            <a:r>
              <a:rPr lang="zh-CN" altLang="en-US" baseline="0" dirty="0" smtClean="0"/>
              <a:t>）在</a:t>
            </a:r>
            <a:r>
              <a:rPr lang="en-US" altLang="zh-CN" baseline="0" dirty="0" smtClean="0"/>
              <a:t>self </a:t>
            </a:r>
            <a:r>
              <a:rPr lang="zh-CN" altLang="en-US" baseline="0" dirty="0" smtClean="0"/>
              <a:t>里面，</a:t>
            </a:r>
            <a:r>
              <a:rPr lang="en-US" altLang="zh-CN" baseline="0" dirty="0" smtClean="0"/>
              <a:t>query </a:t>
            </a:r>
            <a:r>
              <a:rPr lang="zh-CN" altLang="en-US" baseline="0" dirty="0" smtClean="0"/>
              <a:t>是当前要计算的</a:t>
            </a:r>
            <a:r>
              <a:rPr lang="en-US" altLang="zh-CN" baseline="0" dirty="0" smtClean="0"/>
              <a:t>hi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v</a:t>
            </a:r>
            <a:r>
              <a:rPr lang="zh-CN" altLang="en-US" baseline="0" dirty="0" smtClean="0"/>
              <a:t>仍然一样，是其他单元的</a:t>
            </a:r>
            <a:r>
              <a:rPr lang="en-US" altLang="zh-CN" baseline="0" dirty="0" smtClean="0"/>
              <a:t>hidden state</a:t>
            </a:r>
            <a:r>
              <a:rPr lang="zh-CN" altLang="en-US" baseline="0" dirty="0" smtClean="0"/>
              <a:t>。在</a:t>
            </a:r>
            <a:r>
              <a:rPr lang="en-US" altLang="zh-CN" baseline="0" dirty="0" smtClean="0"/>
              <a:t>key value attention</a:t>
            </a:r>
            <a:r>
              <a:rPr lang="zh-CN" altLang="en-US" baseline="0" dirty="0" smtClean="0"/>
              <a:t>里面</a:t>
            </a:r>
            <a:r>
              <a:rPr lang="en-US" altLang="zh-CN" baseline="0" dirty="0" smtClean="0"/>
              <a:t>key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则是分开了的。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然后除以了一下根号</a:t>
            </a:r>
            <a:r>
              <a:rPr lang="en-US" altLang="zh-CN" baseline="0" dirty="0" err="1" smtClean="0"/>
              <a:t>dk</a:t>
            </a:r>
            <a:r>
              <a:rPr lang="zh-CN" altLang="en-US" baseline="0" dirty="0" smtClean="0"/>
              <a:t>，为了让内积不至于太大（太大的话</a:t>
            </a:r>
            <a:r>
              <a:rPr lang="en-US" altLang="zh-CN" baseline="0" dirty="0" err="1" smtClean="0"/>
              <a:t>softmax</a:t>
            </a:r>
            <a:r>
              <a:rPr lang="zh-CN" altLang="en-US" baseline="0" dirty="0" smtClean="0"/>
              <a:t>后就非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即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了，不够“</a:t>
            </a:r>
            <a:r>
              <a:rPr lang="en-US" altLang="zh-CN" baseline="0" dirty="0" smtClean="0"/>
              <a:t>soft”</a:t>
            </a:r>
            <a:r>
              <a:rPr lang="zh-CN" altLang="en-US" baseline="0" dirty="0" smtClean="0"/>
              <a:t>了）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这里我们不妨假设，</a:t>
            </a:r>
            <a:r>
              <a:rPr lang="en-US" altLang="zh-CN" baseline="0" dirty="0" smtClean="0"/>
              <a:t>Q</a:t>
            </a:r>
            <a:r>
              <a:rPr lang="zh-CN" altLang="en-US" baseline="0" dirty="0" smtClean="0"/>
              <a:t>是</a:t>
            </a:r>
            <a:r>
              <a:rPr lang="en-US" altLang="zh-CN" baseline="0" dirty="0" err="1" smtClean="0"/>
              <a:t>nxdk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是</a:t>
            </a:r>
            <a:r>
              <a:rPr lang="en-US" altLang="zh-CN" baseline="0" dirty="0" err="1" smtClean="0"/>
              <a:t>mxdk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v</a:t>
            </a:r>
            <a:r>
              <a:rPr lang="zh-CN" altLang="en-US" baseline="0" dirty="0" smtClean="0"/>
              <a:t>是</a:t>
            </a:r>
            <a:r>
              <a:rPr lang="en-US" altLang="zh-CN" baseline="0" dirty="0" err="1" smtClean="0"/>
              <a:t>mxdv</a:t>
            </a:r>
            <a:r>
              <a:rPr lang="zh-CN" altLang="en-US" baseline="0" dirty="0" smtClean="0"/>
              <a:t>，忽略归一化和</a:t>
            </a:r>
            <a:r>
              <a:rPr lang="en-US" altLang="zh-CN" baseline="0" dirty="0" err="1" smtClean="0"/>
              <a:t>softmax</a:t>
            </a:r>
            <a:r>
              <a:rPr lang="zh-CN" altLang="en-US" baseline="0" dirty="0" smtClean="0"/>
              <a:t>的话就是三个矩阵相乘，得到的是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dv</a:t>
            </a:r>
            <a:r>
              <a:rPr lang="zh-CN" altLang="en-US" baseline="0" dirty="0" smtClean="0"/>
              <a:t>的矩阵。我们可以说，通过这么一个</a:t>
            </a:r>
            <a:r>
              <a:rPr lang="en-US" altLang="zh-CN" baseline="0" dirty="0" smtClean="0"/>
              <a:t>attention</a:t>
            </a:r>
            <a:r>
              <a:rPr lang="zh-CN" altLang="en-US" baseline="0" dirty="0" smtClean="0"/>
              <a:t>层，就将一个</a:t>
            </a:r>
            <a:r>
              <a:rPr lang="en-US" altLang="zh-CN" baseline="0" dirty="0" err="1" smtClean="0"/>
              <a:t>nxdk</a:t>
            </a:r>
            <a:r>
              <a:rPr lang="zh-CN" altLang="en-US" baseline="0" dirty="0" smtClean="0"/>
              <a:t>的序列</a:t>
            </a:r>
            <a:r>
              <a:rPr lang="en-US" altLang="zh-CN" baseline="0" dirty="0" smtClean="0"/>
              <a:t>Q</a:t>
            </a:r>
            <a:r>
              <a:rPr lang="zh-CN" altLang="en-US" baseline="0" dirty="0" smtClean="0"/>
              <a:t>，提取信息编码成</a:t>
            </a:r>
            <a:r>
              <a:rPr lang="en-US" altLang="zh-CN" baseline="0" dirty="0" err="1" smtClean="0"/>
              <a:t>nxdv</a:t>
            </a:r>
            <a:r>
              <a:rPr lang="zh-CN" altLang="en-US" baseline="0" dirty="0" smtClean="0"/>
              <a:t>的序列了。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Wi</a:t>
            </a:r>
            <a:r>
              <a:rPr lang="zh-CN" altLang="en-US" baseline="0" dirty="0" smtClean="0"/>
              <a:t>用来先在算</a:t>
            </a:r>
            <a:r>
              <a:rPr lang="en-US" altLang="zh-CN" baseline="0" dirty="0" smtClean="0"/>
              <a:t>attention</a:t>
            </a:r>
            <a:r>
              <a:rPr lang="zh-CN" altLang="en-US" baseline="0" dirty="0" smtClean="0"/>
              <a:t>对三个矩阵做不同的矩阵变换映射一下，变成</a:t>
            </a:r>
            <a:r>
              <a:rPr lang="en-US" altLang="zh-CN" baseline="0" dirty="0" err="1" smtClean="0"/>
              <a:t>nxdk</a:t>
            </a:r>
            <a:r>
              <a:rPr lang="en-US" altLang="zh-CN" baseline="0" dirty="0" smtClean="0"/>
              <a:t>’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mxdk</a:t>
            </a:r>
            <a:r>
              <a:rPr lang="en-US" altLang="zh-CN" baseline="0" dirty="0" smtClean="0"/>
              <a:t>’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mxdv</a:t>
            </a:r>
            <a:r>
              <a:rPr lang="en-US" altLang="zh-CN" baseline="0" dirty="0" smtClean="0"/>
              <a:t>’</a:t>
            </a:r>
            <a:r>
              <a:rPr lang="zh-CN" altLang="en-US" baseline="0" dirty="0" smtClean="0"/>
              <a:t>维度。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最后做并联，有点类似于</a:t>
            </a:r>
            <a:r>
              <a:rPr lang="en-US" altLang="zh-CN" baseline="0" dirty="0" smtClean="0"/>
              <a:t>inception </a:t>
            </a:r>
            <a:r>
              <a:rPr lang="zh-CN" altLang="en-US" baseline="0" dirty="0" smtClean="0"/>
              <a:t>里面多个卷积核的</a:t>
            </a:r>
            <a:r>
              <a:rPr lang="en-US" altLang="zh-CN" baseline="0" dirty="0" smtClean="0"/>
              <a:t>feature map</a:t>
            </a:r>
            <a:r>
              <a:rPr lang="zh-CN" altLang="en-US" baseline="0" dirty="0" smtClean="0"/>
              <a:t>并联的感觉。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83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我们的代码实现是类似于这样的一个</a:t>
            </a:r>
            <a:r>
              <a:rPr lang="en-US" altLang="zh-CN" dirty="0" smtClean="0"/>
              <a:t>self attention</a:t>
            </a:r>
            <a:r>
              <a:rPr lang="zh-CN" altLang="en-US" dirty="0" smtClean="0"/>
              <a:t>，把他用到了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里面，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当然这个里面他的</a:t>
            </a:r>
            <a:r>
              <a:rPr lang="en-US" altLang="zh-CN" dirty="0" smtClean="0"/>
              <a:t>a(hi)</a:t>
            </a:r>
            <a:r>
              <a:rPr lang="zh-CN" altLang="en-US" dirty="0" smtClean="0"/>
              <a:t>是经过了多层的矩阵投影运算到一个神经元上，为了方便实现，我进一步简化了一下：去掉中间层直接映射到一个神经元输出了</a:t>
            </a:r>
            <a:endParaRPr lang="en-US" altLang="zh-CN" dirty="0" smtClean="0"/>
          </a:p>
          <a:p>
            <a:r>
              <a:rPr lang="zh-CN" altLang="en-US" dirty="0" smtClean="0"/>
              <a:t>式子就是前面的式子。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https://arxiv.org/pdf/1512.08756.pdf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0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函数将</a:t>
            </a:r>
            <a:r>
              <a:rPr lang="en-US" altLang="zh-CN" dirty="0" smtClean="0"/>
              <a:t>attention scores</a:t>
            </a:r>
            <a:r>
              <a:rPr lang="zh-CN" altLang="en-US" dirty="0" smtClean="0"/>
              <a:t>转化为概率分布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1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按照刚才的概率分布，计算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hidden states</a:t>
            </a:r>
            <a:r>
              <a:rPr lang="zh-CN" altLang="en-US" dirty="0" smtClean="0"/>
              <a:t>的加权求和。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到这里其实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的计算就结束了，得到的这个</a:t>
            </a:r>
            <a:r>
              <a:rPr lang="en-US" altLang="zh-CN" dirty="0" smtClean="0"/>
              <a:t>at</a:t>
            </a:r>
            <a:r>
              <a:rPr lang="zh-CN" altLang="en-US" dirty="0" smtClean="0"/>
              <a:t>就</a:t>
            </a:r>
            <a:r>
              <a:rPr lang="zh-CN" altLang="en-US" dirty="0" smtClean="0"/>
              <a:t>已经是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时刻的注意力向量了。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5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最后将注意力向量</a:t>
            </a:r>
            <a:r>
              <a:rPr lang="en-US" altLang="zh-CN" dirty="0" smtClean="0"/>
              <a:t>at</a:t>
            </a:r>
            <a:r>
              <a:rPr lang="zh-CN" altLang="en-US" dirty="0" smtClean="0"/>
              <a:t>，以及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时刻的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，并联起来，然后做后续的步骤（比如加个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全连接层做标签预测之类的）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1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decoder hidden state 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attends to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encoder hidden states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步的</a:t>
            </a:r>
            <a:r>
              <a:rPr lang="en-US" altLang="zh-CN" dirty="0" smtClean="0"/>
              <a:t>hidden state----</a:t>
            </a:r>
            <a:r>
              <a:rPr lang="en-US" altLang="zh-CN" dirty="0" err="1" smtClean="0"/>
              <a:t>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hidden states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8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加权和是已有信息（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）的选择性摘要信息（</a:t>
            </a:r>
            <a:r>
              <a:rPr lang="en-US" altLang="zh-CN" dirty="0" smtClean="0">
                <a:solidFill>
                  <a:srgbClr val="7030A0"/>
                </a:solidFill>
              </a:rPr>
              <a:t>selective summary </a:t>
            </a:r>
            <a:r>
              <a:rPr lang="zh-CN" altLang="en-US" dirty="0" smtClean="0"/>
              <a:t>），其中摘要信息是查询（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）根据自己需要选择确定要关注的信息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稍微有点拗口，反正就是说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机制就是根据当前的某个状态，从已有的大量信息中选择性的关注部分信息的方法。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0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4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首先从大的概念来讲，针对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的变体主要有两种方式：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一种是在</a:t>
            </a:r>
            <a:r>
              <a:rPr lang="en-US" altLang="zh-CN" dirty="0" smtClean="0"/>
              <a:t>attention </a:t>
            </a:r>
            <a:r>
              <a:rPr lang="zh-CN" altLang="en-US" dirty="0" smtClean="0"/>
              <a:t>向量的计算方式上进行创新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另一种是在</a:t>
            </a:r>
            <a:r>
              <a:rPr lang="en-US" altLang="zh-CN" dirty="0" smtClean="0"/>
              <a:t>attention score</a:t>
            </a:r>
            <a:r>
              <a:rPr lang="zh-CN" altLang="en-US" dirty="0" smtClean="0"/>
              <a:t>（匹配度计算）的计算方式上进行创新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当然还有一种就是把二者都有改变的结合性创新，或者是迁移性创新，比如借鉴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Inception</a:t>
            </a:r>
            <a:r>
              <a:rPr lang="zh-CN" altLang="en-US" dirty="0" smtClean="0"/>
              <a:t>思想等等，后续会提到一点，详细的应该是</a:t>
            </a:r>
            <a:r>
              <a:rPr lang="zh-CN" altLang="en-US" dirty="0" smtClean="0"/>
              <a:t>在下</a:t>
            </a:r>
            <a:r>
              <a:rPr lang="zh-CN" altLang="en-US" dirty="0" smtClean="0"/>
              <a:t>一次的</a:t>
            </a:r>
            <a:r>
              <a:rPr lang="en-US" altLang="zh-CN" dirty="0" err="1" smtClean="0"/>
              <a:t>Tranformer</a:t>
            </a:r>
            <a:r>
              <a:rPr lang="zh-CN" altLang="en-US" dirty="0" smtClean="0"/>
              <a:t>里面会详细提到。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我们先针对第一种方法讲讲区别，其实虽然名字变来变去，他们的差异没有那么多。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2D6E7-A897-4E01-A9F4-E6D3DAA539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7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2B8-AC1D-4BFD-A55E-59775DCE510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B4E9-83D1-4FDF-8E06-EF8C6AC2A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4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2B8-AC1D-4BFD-A55E-59775DCE510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B4E9-83D1-4FDF-8E06-EF8C6AC2A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7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2B8-AC1D-4BFD-A55E-59775DCE510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B4E9-83D1-4FDF-8E06-EF8C6AC2A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2B8-AC1D-4BFD-A55E-59775DCE510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B4E9-83D1-4FDF-8E06-EF8C6AC2A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1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2B8-AC1D-4BFD-A55E-59775DCE510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B4E9-83D1-4FDF-8E06-EF8C6AC2A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1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2B8-AC1D-4BFD-A55E-59775DCE510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B4E9-83D1-4FDF-8E06-EF8C6AC2A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7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2B8-AC1D-4BFD-A55E-59775DCE510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B4E9-83D1-4FDF-8E06-EF8C6AC2A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2B8-AC1D-4BFD-A55E-59775DCE510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B4E9-83D1-4FDF-8E06-EF8C6AC2A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0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2B8-AC1D-4BFD-A55E-59775DCE510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B4E9-83D1-4FDF-8E06-EF8C6AC2A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4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2B8-AC1D-4BFD-A55E-59775DCE510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B4E9-83D1-4FDF-8E06-EF8C6AC2A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4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2B8-AC1D-4BFD-A55E-59775DCE510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B4E9-83D1-4FDF-8E06-EF8C6AC2A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5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462B8-AC1D-4BFD-A55E-59775DCE510E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AB4E9-83D1-4FDF-8E06-EF8C6AC2A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emf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21.png"/><Relationship Id="rId10" Type="http://schemas.openxmlformats.org/officeDocument/2006/relationships/image" Target="../media/image18.emf"/><Relationship Id="rId4" Type="http://schemas.openxmlformats.org/officeDocument/2006/relationships/image" Target="../media/image20.png"/><Relationship Id="rId9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机制介绍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43998"/>
            <a:ext cx="9144000" cy="1655762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世杰</a:t>
            </a:r>
          </a:p>
        </p:txBody>
      </p:sp>
    </p:spTree>
    <p:extLst>
      <p:ext uri="{BB962C8B-B14F-4D97-AF65-F5344CB8AC3E}">
        <p14:creationId xmlns:p14="http://schemas.microsoft.com/office/powerpoint/2010/main" val="42248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12519" y="1333921"/>
            <a:ext cx="10273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复习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机制通用定义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score</a:t>
            </a: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的计算变体</a:t>
            </a:r>
            <a:endParaRPr lang="en-US" altLang="zh-CN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种类</a:t>
            </a:r>
            <a:endParaRPr lang="en-US" altLang="zh-CN" sz="5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8954" y="28692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12520" y="1225864"/>
            <a:ext cx="9964452" cy="1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5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向量计算方式变体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 attention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attention 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“半软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硬”的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 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强制前向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2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 attention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6466" y="1690688"/>
            <a:ext cx="10247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 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就是我们上面讲过的那种最常见的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，是在求注意力分配概率分布的时候，对于输入句子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中任意一个单词都给出个概率，是个概率分布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329841" y="48600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70548" y="48600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411255" y="48600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951962" y="48600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538702" y="4860099"/>
            <a:ext cx="275572" cy="9394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>
            <a:stCxn id="73" idx="3"/>
            <a:endCxn id="74" idx="1"/>
          </p:cNvCxnSpPr>
          <p:nvPr/>
        </p:nvCxnSpPr>
        <p:spPr>
          <a:xfrm>
            <a:off x="2605413" y="5329825"/>
            <a:ext cx="265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4" idx="3"/>
            <a:endCxn id="75" idx="1"/>
          </p:cNvCxnSpPr>
          <p:nvPr/>
        </p:nvCxnSpPr>
        <p:spPr>
          <a:xfrm>
            <a:off x="3146120" y="5329825"/>
            <a:ext cx="265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3"/>
            <a:endCxn id="76" idx="1"/>
          </p:cNvCxnSpPr>
          <p:nvPr/>
        </p:nvCxnSpPr>
        <p:spPr>
          <a:xfrm>
            <a:off x="3686827" y="5329825"/>
            <a:ext cx="265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3"/>
          </p:cNvCxnSpPr>
          <p:nvPr/>
        </p:nvCxnSpPr>
        <p:spPr>
          <a:xfrm>
            <a:off x="4227534" y="5329825"/>
            <a:ext cx="3111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73" idx="2"/>
          </p:cNvCxnSpPr>
          <p:nvPr/>
        </p:nvCxnSpPr>
        <p:spPr>
          <a:xfrm flipH="1" flipV="1">
            <a:off x="2467627" y="5799551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 flipV="1">
            <a:off x="3006454" y="5799551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 flipV="1">
            <a:off x="3551753" y="5799550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 flipV="1">
            <a:off x="4088495" y="5799549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 flipV="1">
            <a:off x="4690372" y="5799549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1316206" y="4515181"/>
                <a:ext cx="503599" cy="38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06" y="4515181"/>
                <a:ext cx="503599" cy="381708"/>
              </a:xfrm>
              <a:prstGeom prst="rect">
                <a:avLst/>
              </a:prstGeom>
              <a:blipFill rotWithShape="0"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矩形 87"/>
          <p:cNvSpPr/>
          <p:nvPr/>
        </p:nvSpPr>
        <p:spPr>
          <a:xfrm>
            <a:off x="4018766" y="3702592"/>
            <a:ext cx="210542" cy="5562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/>
          <p:cNvCxnSpPr>
            <a:stCxn id="73" idx="0"/>
            <a:endCxn id="88" idx="2"/>
          </p:cNvCxnSpPr>
          <p:nvPr/>
        </p:nvCxnSpPr>
        <p:spPr>
          <a:xfrm flipV="1">
            <a:off x="2467627" y="4258852"/>
            <a:ext cx="1656410" cy="6012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4" idx="0"/>
            <a:endCxn id="88" idx="2"/>
          </p:cNvCxnSpPr>
          <p:nvPr/>
        </p:nvCxnSpPr>
        <p:spPr>
          <a:xfrm flipV="1">
            <a:off x="3008334" y="4258852"/>
            <a:ext cx="1115703" cy="6012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75" idx="0"/>
            <a:endCxn id="88" idx="2"/>
          </p:cNvCxnSpPr>
          <p:nvPr/>
        </p:nvCxnSpPr>
        <p:spPr>
          <a:xfrm flipV="1">
            <a:off x="3549041" y="4258852"/>
            <a:ext cx="574996" cy="6012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76" idx="0"/>
            <a:endCxn id="88" idx="2"/>
          </p:cNvCxnSpPr>
          <p:nvPr/>
        </p:nvCxnSpPr>
        <p:spPr>
          <a:xfrm flipV="1">
            <a:off x="4089748" y="4258852"/>
            <a:ext cx="34289" cy="6012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/>
              <p:cNvSpPr/>
              <p:nvPr/>
            </p:nvSpPr>
            <p:spPr>
              <a:xfrm>
                <a:off x="4710777" y="4486437"/>
                <a:ext cx="602903" cy="373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77" y="4486437"/>
                <a:ext cx="602903" cy="3736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/>
          <p:cNvSpPr/>
          <p:nvPr/>
        </p:nvSpPr>
        <p:spPr>
          <a:xfrm>
            <a:off x="3271520" y="2806744"/>
            <a:ext cx="277521" cy="673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>
            <a:stCxn id="77" idx="0"/>
            <a:endCxn id="88" idx="2"/>
          </p:cNvCxnSpPr>
          <p:nvPr/>
        </p:nvCxnSpPr>
        <p:spPr>
          <a:xfrm flipH="1" flipV="1">
            <a:off x="4124037" y="4258852"/>
            <a:ext cx="552451" cy="601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0"/>
            <a:endCxn id="94" idx="2"/>
          </p:cNvCxnSpPr>
          <p:nvPr/>
        </p:nvCxnSpPr>
        <p:spPr>
          <a:xfrm flipV="1">
            <a:off x="2467627" y="3480449"/>
            <a:ext cx="942654" cy="137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4" idx="0"/>
            <a:endCxn id="94" idx="2"/>
          </p:cNvCxnSpPr>
          <p:nvPr/>
        </p:nvCxnSpPr>
        <p:spPr>
          <a:xfrm flipV="1">
            <a:off x="3008334" y="3480449"/>
            <a:ext cx="401947" cy="137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5" idx="0"/>
            <a:endCxn id="94" idx="2"/>
          </p:cNvCxnSpPr>
          <p:nvPr/>
        </p:nvCxnSpPr>
        <p:spPr>
          <a:xfrm flipH="1" flipV="1">
            <a:off x="3410281" y="3480449"/>
            <a:ext cx="138760" cy="137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6" idx="0"/>
            <a:endCxn id="94" idx="2"/>
          </p:cNvCxnSpPr>
          <p:nvPr/>
        </p:nvCxnSpPr>
        <p:spPr>
          <a:xfrm flipH="1" flipV="1">
            <a:off x="3410281" y="3480449"/>
            <a:ext cx="679467" cy="137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8" idx="0"/>
            <a:endCxn id="94" idx="2"/>
          </p:cNvCxnSpPr>
          <p:nvPr/>
        </p:nvCxnSpPr>
        <p:spPr>
          <a:xfrm flipH="1" flipV="1">
            <a:off x="3410281" y="3480449"/>
            <a:ext cx="713756" cy="222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图片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798" y="3698060"/>
            <a:ext cx="2566130" cy="520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4039613" y="4520001"/>
                <a:ext cx="532453" cy="380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613" y="4520001"/>
                <a:ext cx="532453" cy="380553"/>
              </a:xfrm>
              <a:prstGeom prst="rect">
                <a:avLst/>
              </a:prstGeom>
              <a:blipFill rotWithShape="0"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" name="图片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328" y="2702924"/>
            <a:ext cx="1413812" cy="848592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1802915" y="48600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>
            <a:stCxn id="104" idx="3"/>
          </p:cNvCxnSpPr>
          <p:nvPr/>
        </p:nvCxnSpPr>
        <p:spPr>
          <a:xfrm>
            <a:off x="2078487" y="5329825"/>
            <a:ext cx="265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104" idx="2"/>
          </p:cNvCxnSpPr>
          <p:nvPr/>
        </p:nvCxnSpPr>
        <p:spPr>
          <a:xfrm flipH="1" flipV="1">
            <a:off x="1940701" y="5799551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04" idx="0"/>
            <a:endCxn id="88" idx="2"/>
          </p:cNvCxnSpPr>
          <p:nvPr/>
        </p:nvCxnSpPr>
        <p:spPr>
          <a:xfrm flipV="1">
            <a:off x="1940701" y="4258852"/>
            <a:ext cx="2183336" cy="6012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4" idx="0"/>
            <a:endCxn id="94" idx="2"/>
          </p:cNvCxnSpPr>
          <p:nvPr/>
        </p:nvCxnSpPr>
        <p:spPr>
          <a:xfrm flipV="1">
            <a:off x="1940701" y="3480449"/>
            <a:ext cx="1469580" cy="137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0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 attention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6466" y="1690688"/>
            <a:ext cx="10247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9841" y="48600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0548" y="48600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11255" y="48600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51962" y="48600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38702" y="4860099"/>
            <a:ext cx="275572" cy="9394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0" idx="3"/>
            <a:endCxn id="11" idx="1"/>
          </p:cNvCxnSpPr>
          <p:nvPr/>
        </p:nvCxnSpPr>
        <p:spPr>
          <a:xfrm>
            <a:off x="2605413" y="5329825"/>
            <a:ext cx="265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2" idx="1"/>
          </p:cNvCxnSpPr>
          <p:nvPr/>
        </p:nvCxnSpPr>
        <p:spPr>
          <a:xfrm>
            <a:off x="3146120" y="5329825"/>
            <a:ext cx="265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3" idx="1"/>
          </p:cNvCxnSpPr>
          <p:nvPr/>
        </p:nvCxnSpPr>
        <p:spPr>
          <a:xfrm>
            <a:off x="3686827" y="5329825"/>
            <a:ext cx="265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3"/>
          </p:cNvCxnSpPr>
          <p:nvPr/>
        </p:nvCxnSpPr>
        <p:spPr>
          <a:xfrm>
            <a:off x="4227534" y="5329825"/>
            <a:ext cx="3111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0" idx="2"/>
          </p:cNvCxnSpPr>
          <p:nvPr/>
        </p:nvCxnSpPr>
        <p:spPr>
          <a:xfrm flipH="1" flipV="1">
            <a:off x="2467627" y="5799551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3006454" y="5799551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3551753" y="5799550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4088495" y="5799549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4690372" y="5799549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316206" y="4515181"/>
                <a:ext cx="503599" cy="38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06" y="4515181"/>
                <a:ext cx="503599" cy="381708"/>
              </a:xfrm>
              <a:prstGeom prst="rect">
                <a:avLst/>
              </a:prstGeom>
              <a:blipFill rotWithShape="0"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4018766" y="3702592"/>
            <a:ext cx="210542" cy="5562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10" idx="0"/>
            <a:endCxn id="36" idx="2"/>
          </p:cNvCxnSpPr>
          <p:nvPr/>
        </p:nvCxnSpPr>
        <p:spPr>
          <a:xfrm flipV="1">
            <a:off x="2467627" y="4258852"/>
            <a:ext cx="1656410" cy="6012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1" idx="0"/>
            <a:endCxn id="36" idx="2"/>
          </p:cNvCxnSpPr>
          <p:nvPr/>
        </p:nvCxnSpPr>
        <p:spPr>
          <a:xfrm flipV="1">
            <a:off x="3008334" y="4258852"/>
            <a:ext cx="1115703" cy="6012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2" idx="0"/>
            <a:endCxn id="36" idx="2"/>
          </p:cNvCxnSpPr>
          <p:nvPr/>
        </p:nvCxnSpPr>
        <p:spPr>
          <a:xfrm flipV="1">
            <a:off x="3549041" y="4258852"/>
            <a:ext cx="574996" cy="6012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3" idx="0"/>
            <a:endCxn id="36" idx="2"/>
          </p:cNvCxnSpPr>
          <p:nvPr/>
        </p:nvCxnSpPr>
        <p:spPr>
          <a:xfrm flipV="1">
            <a:off x="4089748" y="4258852"/>
            <a:ext cx="34289" cy="6012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710777" y="4486437"/>
                <a:ext cx="602903" cy="373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77" y="4486437"/>
                <a:ext cx="602903" cy="3736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3271520" y="2806744"/>
            <a:ext cx="277521" cy="673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14" idx="0"/>
            <a:endCxn id="36" idx="2"/>
          </p:cNvCxnSpPr>
          <p:nvPr/>
        </p:nvCxnSpPr>
        <p:spPr>
          <a:xfrm flipH="1" flipV="1">
            <a:off x="4124037" y="4258852"/>
            <a:ext cx="552451" cy="601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0" idx="0"/>
            <a:endCxn id="49" idx="2"/>
          </p:cNvCxnSpPr>
          <p:nvPr/>
        </p:nvCxnSpPr>
        <p:spPr>
          <a:xfrm flipV="1">
            <a:off x="2467627" y="3480449"/>
            <a:ext cx="942654" cy="137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0"/>
            <a:endCxn id="49" idx="2"/>
          </p:cNvCxnSpPr>
          <p:nvPr/>
        </p:nvCxnSpPr>
        <p:spPr>
          <a:xfrm flipV="1">
            <a:off x="3008334" y="3480449"/>
            <a:ext cx="401947" cy="137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2" idx="0"/>
            <a:endCxn id="49" idx="2"/>
          </p:cNvCxnSpPr>
          <p:nvPr/>
        </p:nvCxnSpPr>
        <p:spPr>
          <a:xfrm flipH="1" flipV="1">
            <a:off x="3410281" y="3480449"/>
            <a:ext cx="138760" cy="137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3" idx="0"/>
            <a:endCxn id="49" idx="2"/>
          </p:cNvCxnSpPr>
          <p:nvPr/>
        </p:nvCxnSpPr>
        <p:spPr>
          <a:xfrm flipH="1" flipV="1">
            <a:off x="3410281" y="3480449"/>
            <a:ext cx="679467" cy="137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6" idx="0"/>
            <a:endCxn id="49" idx="2"/>
          </p:cNvCxnSpPr>
          <p:nvPr/>
        </p:nvCxnSpPr>
        <p:spPr>
          <a:xfrm flipH="1" flipV="1">
            <a:off x="3410281" y="3480449"/>
            <a:ext cx="713756" cy="222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4039613" y="4520001"/>
                <a:ext cx="532453" cy="380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613" y="4520001"/>
                <a:ext cx="532453" cy="380553"/>
              </a:xfrm>
              <a:prstGeom prst="rect">
                <a:avLst/>
              </a:prstGeom>
              <a:blipFill rotWithShape="0">
                <a:blip r:embed="rId5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图片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8328" y="2702924"/>
            <a:ext cx="1413812" cy="848592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802915" y="48600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37" idx="3"/>
          </p:cNvCxnSpPr>
          <p:nvPr/>
        </p:nvCxnSpPr>
        <p:spPr>
          <a:xfrm>
            <a:off x="2078487" y="5329825"/>
            <a:ext cx="265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7" idx="2"/>
          </p:cNvCxnSpPr>
          <p:nvPr/>
        </p:nvCxnSpPr>
        <p:spPr>
          <a:xfrm flipH="1" flipV="1">
            <a:off x="1940701" y="5799551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7" idx="0"/>
            <a:endCxn id="36" idx="2"/>
          </p:cNvCxnSpPr>
          <p:nvPr/>
        </p:nvCxnSpPr>
        <p:spPr>
          <a:xfrm flipV="1">
            <a:off x="1940701" y="4258852"/>
            <a:ext cx="2183336" cy="6012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0"/>
            <a:endCxn id="49" idx="2"/>
          </p:cNvCxnSpPr>
          <p:nvPr/>
        </p:nvCxnSpPr>
        <p:spPr>
          <a:xfrm flipV="1">
            <a:off x="1940701" y="3480449"/>
            <a:ext cx="1469580" cy="137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40097" y="1421649"/>
            <a:ext cx="96936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是给每个单词都赋予一个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，那么如果不这样做，直接从输入句子里面找到某个特定的单词，然后把目标句子单词和这个单词对齐，而其它输入句子中的单词硬性地认为对齐概率为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Hard Attention 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的思想。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0262" y="2683079"/>
            <a:ext cx="2620305" cy="17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" y="-755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 attention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软半硬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6466" y="1690688"/>
            <a:ext cx="10247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0001" y="44001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0708" y="44001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21415" y="44001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62122" y="44001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48862" y="4400199"/>
            <a:ext cx="275572" cy="9394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10" idx="3"/>
            <a:endCxn id="11" idx="1"/>
          </p:cNvCxnSpPr>
          <p:nvPr/>
        </p:nvCxnSpPr>
        <p:spPr>
          <a:xfrm>
            <a:off x="2615573" y="4869925"/>
            <a:ext cx="265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2" idx="1"/>
          </p:cNvCxnSpPr>
          <p:nvPr/>
        </p:nvCxnSpPr>
        <p:spPr>
          <a:xfrm>
            <a:off x="3156280" y="4869925"/>
            <a:ext cx="265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3" idx="1"/>
          </p:cNvCxnSpPr>
          <p:nvPr/>
        </p:nvCxnSpPr>
        <p:spPr>
          <a:xfrm>
            <a:off x="3696987" y="4869925"/>
            <a:ext cx="265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3"/>
          </p:cNvCxnSpPr>
          <p:nvPr/>
        </p:nvCxnSpPr>
        <p:spPr>
          <a:xfrm>
            <a:off x="4237694" y="4869925"/>
            <a:ext cx="3111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0" idx="2"/>
          </p:cNvCxnSpPr>
          <p:nvPr/>
        </p:nvCxnSpPr>
        <p:spPr>
          <a:xfrm flipH="1" flipV="1">
            <a:off x="2477787" y="5339651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3016614" y="5339651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3561913" y="5339650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4098655" y="5339649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4700532" y="5339649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326366" y="4055281"/>
                <a:ext cx="526041" cy="404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b="0" i="1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66" y="4055281"/>
                <a:ext cx="526041" cy="404470"/>
              </a:xfrm>
              <a:prstGeom prst="rect">
                <a:avLst/>
              </a:prstGeom>
              <a:blipFill rotWithShape="0"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4028926" y="3242692"/>
            <a:ext cx="210542" cy="5562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>
            <a:stCxn id="10" idx="0"/>
            <a:endCxn id="36" idx="2"/>
          </p:cNvCxnSpPr>
          <p:nvPr/>
        </p:nvCxnSpPr>
        <p:spPr>
          <a:xfrm flipV="1">
            <a:off x="2477787" y="3798952"/>
            <a:ext cx="1656410" cy="6012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1" idx="0"/>
            <a:endCxn id="36" idx="2"/>
          </p:cNvCxnSpPr>
          <p:nvPr/>
        </p:nvCxnSpPr>
        <p:spPr>
          <a:xfrm flipV="1">
            <a:off x="3018494" y="3798952"/>
            <a:ext cx="1115703" cy="6012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2" idx="0"/>
            <a:endCxn id="36" idx="2"/>
          </p:cNvCxnSpPr>
          <p:nvPr/>
        </p:nvCxnSpPr>
        <p:spPr>
          <a:xfrm flipV="1">
            <a:off x="3559201" y="3798952"/>
            <a:ext cx="574996" cy="6012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720937" y="4026537"/>
                <a:ext cx="602903" cy="373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937" y="4026537"/>
                <a:ext cx="602903" cy="3736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3281680" y="2346844"/>
            <a:ext cx="277521" cy="673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stCxn id="14" idx="0"/>
            <a:endCxn id="36" idx="2"/>
          </p:cNvCxnSpPr>
          <p:nvPr/>
        </p:nvCxnSpPr>
        <p:spPr>
          <a:xfrm flipH="1" flipV="1">
            <a:off x="4134197" y="3798952"/>
            <a:ext cx="552451" cy="601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0" idx="0"/>
            <a:endCxn id="49" idx="2"/>
          </p:cNvCxnSpPr>
          <p:nvPr/>
        </p:nvCxnSpPr>
        <p:spPr>
          <a:xfrm flipV="1">
            <a:off x="2477787" y="3020549"/>
            <a:ext cx="942654" cy="137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0"/>
            <a:endCxn id="49" idx="2"/>
          </p:cNvCxnSpPr>
          <p:nvPr/>
        </p:nvCxnSpPr>
        <p:spPr>
          <a:xfrm flipV="1">
            <a:off x="3018494" y="3020549"/>
            <a:ext cx="401947" cy="137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2" idx="0"/>
            <a:endCxn id="49" idx="2"/>
          </p:cNvCxnSpPr>
          <p:nvPr/>
        </p:nvCxnSpPr>
        <p:spPr>
          <a:xfrm flipH="1" flipV="1">
            <a:off x="3420441" y="3020549"/>
            <a:ext cx="138760" cy="137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6" idx="0"/>
            <a:endCxn id="49" idx="2"/>
          </p:cNvCxnSpPr>
          <p:nvPr/>
        </p:nvCxnSpPr>
        <p:spPr>
          <a:xfrm flipH="1" flipV="1">
            <a:off x="3420441" y="3020549"/>
            <a:ext cx="713756" cy="222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4049773" y="4060101"/>
                <a:ext cx="578940" cy="400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b="0" i="1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73" y="4060101"/>
                <a:ext cx="578940" cy="400622"/>
              </a:xfrm>
              <a:prstGeom prst="rect">
                <a:avLst/>
              </a:prstGeom>
              <a:blipFill rotWithShape="0"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图片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488" y="2243024"/>
            <a:ext cx="1413812" cy="848592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813075" y="4400199"/>
            <a:ext cx="275572" cy="93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7" idx="3"/>
          </p:cNvCxnSpPr>
          <p:nvPr/>
        </p:nvCxnSpPr>
        <p:spPr>
          <a:xfrm>
            <a:off x="2088647" y="4869925"/>
            <a:ext cx="265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7" idx="2"/>
          </p:cNvCxnSpPr>
          <p:nvPr/>
        </p:nvCxnSpPr>
        <p:spPr>
          <a:xfrm flipH="1" flipV="1">
            <a:off x="1950861" y="5339651"/>
            <a:ext cx="1253" cy="6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7057" y="994313"/>
            <a:ext cx="96936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在这个模型中，对于是时刻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的每一个目标词汇，模型首先产生一个对齐的位置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aligned position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由编码器中一个集合的隐藏层状态计算得到，编码器中的隐藏层包含在窗口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pt-D,pt+D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的大小通过经验选择。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3864" y="2113048"/>
            <a:ext cx="6882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寻找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并计算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的方式又大致分为两种：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 – m 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假设对齐位置就是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（线性对齐）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然后计算窗口内的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，窗口外的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236589" y="3293630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589" y="3293630"/>
                <a:ext cx="46608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9714" y="3074448"/>
            <a:ext cx="3259005" cy="116755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575292" y="43225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 – p 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先通过一个函数预测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[0,S]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之间，然后取一个类高斯分布乘以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7148" y="5049385"/>
            <a:ext cx="3673331" cy="47582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0133" y="5525208"/>
            <a:ext cx="4477906" cy="10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9367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、静态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、强制前向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80" y="88074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：就是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attention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：对输出句子共用一个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就够了，一般用在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Bilstm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的首位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输出拼接起来作为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（如图所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示中的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强制前向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：要求在生成目标句子单词时，如果某个输入句子单词已经和输出单词对齐了，那么后面基本不太考虑再用它了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09" y="3693747"/>
            <a:ext cx="4693921" cy="26037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923" y="4295535"/>
            <a:ext cx="5581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156" y="433176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的计算方式变体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6058" cy="435133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已有                         的情况下，计算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（很多时候也称作上下文向量，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 vector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）使用的公式为：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50" y="1825625"/>
            <a:ext cx="2447925" cy="409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318" y="1825625"/>
            <a:ext cx="1247775" cy="495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536" y="3284961"/>
            <a:ext cx="9000927" cy="2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249" y="479680"/>
            <a:ext cx="10515600" cy="626861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点积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score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 dot-product 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这个就是我们常见的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score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乘法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score 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Multiplicative 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加法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score </a:t>
            </a: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Additive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833" y="1726072"/>
            <a:ext cx="3370987" cy="760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755" y="3733174"/>
            <a:ext cx="3370987" cy="663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833" y="5201830"/>
            <a:ext cx="6323640" cy="7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12519" y="1333921"/>
            <a:ext cx="10273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复习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机制通用定义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score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的计算变体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</a:t>
            </a:r>
            <a:r>
              <a:rPr lang="en-US" altLang="zh-CN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种类</a:t>
            </a:r>
            <a:endParaRPr lang="en-US" altLang="zh-CN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8954" y="28692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12520" y="1225864"/>
            <a:ext cx="9964452" cy="1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9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Self attention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 attention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也叫做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intra-attention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在没有任何额外信息的情况下，我们仍然可以通过允许句子使用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self 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机制来处理自己，从句子中提取关注信息。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在很多任务上都有十分出色的表现，比如阅读理解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(Cheng et al., 2016)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文本继承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(textual entailment/Parikh et al., 2016)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自动文本摘要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(Paulus et al., 2017)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score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3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12519" y="1333921"/>
            <a:ext cx="10273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复习</a:t>
            </a:r>
            <a:endParaRPr lang="en-US" altLang="zh-CN" sz="5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机制通用定义</a:t>
            </a:r>
            <a:endParaRPr lang="en-US" altLang="zh-CN" sz="5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score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的计算变体</a:t>
            </a:r>
            <a:endParaRPr lang="en-US" altLang="zh-CN" sz="5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种类</a:t>
            </a:r>
            <a:endParaRPr lang="en-US" altLang="zh-CN" sz="5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8954" y="28692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12520" y="1225864"/>
            <a:ext cx="9964452" cy="1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1043" y="4256893"/>
            <a:ext cx="6785772" cy="140391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Self 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7622" y="1367522"/>
            <a:ext cx="955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以当前的隐藏状态去计算和前面的隐藏状态的得分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873" y="2014426"/>
            <a:ext cx="4074024" cy="14384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37622" y="3390701"/>
            <a:ext cx="103161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以当前状态本身去计算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得分，这种方式更常见，也更简单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043" y="5372361"/>
            <a:ext cx="6655633" cy="13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 attention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针对第二种计算方式，其又有矩阵的变形，令矩阵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H=[h1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h4……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nx2u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句子的隐藏状态矩阵，每个隐藏状态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那么上面的公式矩阵化之后就是：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599" y="3806422"/>
            <a:ext cx="7774087" cy="10953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599" y="5036721"/>
            <a:ext cx="2560852" cy="8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90600" y="1644727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 attention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 attention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拆分成了两部分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key_i;value_i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，然后使用的时候只针对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部分计算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权重，然后加权求和的时候只使用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部分进行加权求和。公式如下，权重计算：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另一种特殊的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score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71" y="3387090"/>
            <a:ext cx="97726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is all you need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multi-head 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4110481"/>
            <a:ext cx="7615003" cy="16186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61" y="1665520"/>
            <a:ext cx="3096111" cy="4192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12" y="2283655"/>
            <a:ext cx="5599702" cy="103928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3026326" y="3490237"/>
            <a:ext cx="539646" cy="65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07501" y="36156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不妨从一个向量出发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855592" y="1931687"/>
            <a:ext cx="436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Scaled dot-product attention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2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 is all you need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multi-head 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7774"/>
            <a:ext cx="7212610" cy="11378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93" y="3640726"/>
            <a:ext cx="7098718" cy="9979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61" y="1665520"/>
            <a:ext cx="3096111" cy="419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171837" cy="50127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475" y="1825625"/>
            <a:ext cx="3743325" cy="301942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6400800" y="2682240"/>
            <a:ext cx="8534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机制就是一个加权求和机制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的权重由当前的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和需要计算的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通过一定的方式先判断出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得分然后再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可以用来干什么：主要是关注到长序列中的关键信息。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5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6" y="162572"/>
            <a:ext cx="4835951" cy="33570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086" y="202369"/>
            <a:ext cx="4304436" cy="3317237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3864989" y="3638749"/>
            <a:ext cx="490194" cy="490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10" y="4128940"/>
            <a:ext cx="6294665" cy="27663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33806" y="4009797"/>
            <a:ext cx="550984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利用点积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dot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attention score</a:t>
            </a:r>
          </a:p>
          <a:p>
            <a:pPr algn="ctr"/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613" y="4963904"/>
            <a:ext cx="3352800" cy="666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392" y="3531226"/>
            <a:ext cx="2225286" cy="495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1989" y="1617251"/>
            <a:ext cx="1143000" cy="447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" y="162572"/>
            <a:ext cx="4835951" cy="33570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826" y="202369"/>
            <a:ext cx="4304436" cy="33172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0" y="4128940"/>
            <a:ext cx="6294665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93" y="266218"/>
            <a:ext cx="6821293" cy="54784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1062" y="1544389"/>
            <a:ext cx="544572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attention scores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转化为概率分布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084" y="2681586"/>
            <a:ext cx="445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39" y="180809"/>
            <a:ext cx="4859564" cy="53445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82014" y="1080265"/>
            <a:ext cx="676524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按照上一步概率分布：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hidden states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的加权求和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967" y="2314939"/>
            <a:ext cx="31432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47" y="431820"/>
            <a:ext cx="8848725" cy="5438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781" y="2343388"/>
            <a:ext cx="1821085" cy="5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12519" y="1333921"/>
            <a:ext cx="10273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复习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机制通用定义</a:t>
            </a:r>
            <a:endParaRPr lang="en-US" altLang="zh-CN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score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的计算变体</a:t>
            </a:r>
            <a:endParaRPr lang="en-US" altLang="zh-CN" sz="5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种类</a:t>
            </a:r>
            <a:endParaRPr lang="en-US" altLang="zh-CN" sz="5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8954" y="28692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12520" y="1225864"/>
            <a:ext cx="9964452" cy="1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747" y="453763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机制的一个更加通用的定义（课程里面的定义）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9326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一组向量集合</a:t>
            </a:r>
            <a:r>
              <a:rPr lang="en-US" altLang="zh-CN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一个向量</a:t>
            </a:r>
            <a:r>
              <a:rPr lang="en-US" altLang="zh-CN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机制是一种根据该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的加权求和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的机制。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的重点就是这个集合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中的每个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的“权值”的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计算方法。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有时候也把这种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的机制叫做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的输出关注了（或者说叫考虑到了）原文的不同部分。（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 attends to the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en-US" altLang="zh-CN" sz="3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seq2seq</a:t>
            </a:r>
            <a:r>
              <a:rPr lang="zh-CN" altLang="en-US" sz="3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中，哪个是</a:t>
            </a:r>
            <a:r>
              <a:rPr lang="en-US" altLang="zh-CN" sz="3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3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，哪个是</a:t>
            </a:r>
            <a:r>
              <a:rPr lang="en-US" altLang="zh-CN" sz="3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3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6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0953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从定义来看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的感性认识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719" y="1690688"/>
            <a:ext cx="11353800" cy="4351338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	weighted sum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selective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 the information contained in the values, where the query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determines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which values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focus on.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换句话说，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机制也是一种根据一些其他向量表达（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）从向量表达集合（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）中获得特定向量表达（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3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2712</TotalTime>
  <Words>3359</Words>
  <Application>Microsoft Office PowerPoint</Application>
  <PresentationFormat>宽屏</PresentationFormat>
  <Paragraphs>246</Paragraphs>
  <Slides>26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NLP中的Attention机制介绍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Attention机制的一个更加通用的定义（课程里面的定义）</vt:lpstr>
      <vt:lpstr>从定义来看Attention的感性认识</vt:lpstr>
      <vt:lpstr>PowerPoint 演示文稿</vt:lpstr>
      <vt:lpstr>针对attention向量计算方式变体</vt:lpstr>
      <vt:lpstr>Soft attention</vt:lpstr>
      <vt:lpstr>Hard attention</vt:lpstr>
      <vt:lpstr>local attention （半软半硬attention）</vt:lpstr>
      <vt:lpstr>动态attention、静态attention、强制前向attention</vt:lpstr>
      <vt:lpstr>针对Attention score的计算方式变体</vt:lpstr>
      <vt:lpstr>PowerPoint 演示文稿</vt:lpstr>
      <vt:lpstr>PowerPoint 演示文稿</vt:lpstr>
      <vt:lpstr>特殊的attention score计算方式</vt:lpstr>
      <vt:lpstr>Self attention计算方式</vt:lpstr>
      <vt:lpstr>Self attention计算方式</vt:lpstr>
      <vt:lpstr>PowerPoint 演示文稿</vt:lpstr>
      <vt:lpstr>Attention is all you need 中的multi-head attention部分</vt:lpstr>
      <vt:lpstr>Attention is all you need 中的multi-head attention部分</vt:lpstr>
      <vt:lpstr>代码实现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Attention</dc:title>
  <dc:creator>Arthur</dc:creator>
  <cp:lastModifiedBy>Arthur</cp:lastModifiedBy>
  <cp:revision>269</cp:revision>
  <dcterms:created xsi:type="dcterms:W3CDTF">2018-08-18T08:31:16Z</dcterms:created>
  <dcterms:modified xsi:type="dcterms:W3CDTF">2018-08-22T07:15:59Z</dcterms:modified>
</cp:coreProperties>
</file>