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83" r:id="rId6"/>
    <p:sldId id="284" r:id="rId7"/>
    <p:sldId id="291" r:id="rId8"/>
    <p:sldId id="292" r:id="rId9"/>
    <p:sldId id="289" r:id="rId10"/>
    <p:sldId id="285" r:id="rId11"/>
    <p:sldId id="286" r:id="rId12"/>
    <p:sldId id="293" r:id="rId13"/>
    <p:sldId id="297" r:id="rId14"/>
    <p:sldId id="295" r:id="rId15"/>
    <p:sldId id="299" r:id="rId16"/>
    <p:sldId id="298" r:id="rId17"/>
    <p:sldId id="300" r:id="rId18"/>
    <p:sldId id="301" r:id="rId19"/>
    <p:sldId id="287" r:id="rId20"/>
    <p:sldId id="288" r:id="rId21"/>
    <p:sldId id="290" r:id="rId22"/>
    <p:sldId id="302" r:id="rId23"/>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1D5BC7E-460B-4756-BC28-ECE2B14BCA2F}">
          <p14:sldIdLst>
            <p14:sldId id="256"/>
          </p14:sldIdLst>
        </p14:section>
        <p14:section name="Content" id="{E0EFD807-6FCF-497C-879A-B8709A7431BF}">
          <p14:sldIdLst>
            <p14:sldId id="283"/>
          </p14:sldIdLst>
        </p14:section>
        <p14:section name="Problem definition (Thuy)" id="{D25D080B-D959-43AC-8E95-EAB5122ECD3D}">
          <p14:sldIdLst>
            <p14:sldId id="284"/>
            <p14:sldId id="291"/>
            <p14:sldId id="292"/>
            <p14:sldId id="289"/>
          </p14:sldIdLst>
        </p14:section>
        <p14:section name="Literature review (Thien)" id="{CE882469-F117-4419-B452-339CCB041D31}">
          <p14:sldIdLst>
            <p14:sldId id="285"/>
          </p14:sldIdLst>
        </p14:section>
        <p14:section name="Implementation (Thuy)" id="{20183C8B-9659-4E02-AC51-6ABB2F69A0D8}">
          <p14:sldIdLst>
            <p14:sldId id="286"/>
            <p14:sldId id="293"/>
            <p14:sldId id="297"/>
            <p14:sldId id="295"/>
            <p14:sldId id="299"/>
            <p14:sldId id="298"/>
            <p14:sldId id="300"/>
            <p14:sldId id="301"/>
          </p14:sldIdLst>
        </p14:section>
        <p14:section name="Experimental results (Qui)" id="{2C448E6D-5C55-49BD-92C4-C81DCEC8B8D3}">
          <p14:sldIdLst>
            <p14:sldId id="287"/>
          </p14:sldIdLst>
        </p14:section>
        <p14:section name="Demo (Phuong)" id="{7F2A6F28-B227-40F8-AC75-C25CD553ADC9}">
          <p14:sldIdLst>
            <p14:sldId id="288"/>
          </p14:sldIdLst>
        </p14:section>
        <p14:section name="Conclusion (Thuy)" id="{988E7349-BCF6-48A9-9932-C5E5F1058821}">
          <p14:sldIdLst>
            <p14:sldId id="290"/>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10/11/2018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10/11/2018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54738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257257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209267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368447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229268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109816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019976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194683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4269383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3649123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1766807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14375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140524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334663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32927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48929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416389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149172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20581488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060A8CA4-36E5-4CD4-A34F-F167FCBBC78C}"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8BB048DC-A00F-4E65-9A5D-82B972CAB3CE}"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7AB0F019-6EB6-48BF-9BCB-6162B0647208}"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A72C79E-A752-41F4-A780-2D5C71CEDA56}"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E1977AAD-8913-4E47-8263-ED0930BDDBB2}"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B1CF4589-33A9-44F2-934C-40037835CE0B}" type="datetime1">
              <a:rPr lang="vi-VN" smtClean="0"/>
              <a:t>10/11/2018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EEA13401-1CA4-41A8-B145-43ED810E3FF3}"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B6B78E12-15D3-4830-B800-32A97159B7D3}" type="datetime1">
              <a:rPr lang="vi-VN" smtClean="0"/>
              <a:t>10/11/2018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52727B5C-D4FA-4672-9AB2-CAC3FB78006B}" type="datetime1">
              <a:rPr lang="vi-VN" smtClean="0"/>
              <a:t>10/11/2018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5C79D4B6-09EC-466E-A27D-61A0BEC60615}" type="datetime1">
              <a:rPr lang="vi-VN" smtClean="0"/>
              <a:t>10/11/2018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9EC3EF93-EEE8-4795-954B-C706892E4F66}" type="datetime1">
              <a:rPr lang="vi-VN" smtClean="0"/>
              <a:t>10/11/2018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62804CE6-96A6-4530-899E-8F97DCB7022F}" type="datetime1">
              <a:rPr lang="vi-VN" smtClean="0"/>
              <a:t>10/11/2018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tiAegis/Face-Attendance-Syste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ctrTitle"/>
          </p:nvPr>
        </p:nvSpPr>
        <p:spPr>
          <a:xfrm>
            <a:off x="0" y="2531534"/>
            <a:ext cx="7154333" cy="1288894"/>
          </a:xfrm>
        </p:spPr>
        <p:txBody>
          <a:bodyPr rtlCol="0" anchor="ctr">
            <a:noAutofit/>
          </a:bodyPr>
          <a:lstStyle/>
          <a:p>
            <a:pPr algn="ctr">
              <a:lnSpc>
                <a:spcPct val="150000"/>
              </a:lnSpc>
            </a:pPr>
            <a:r>
              <a:rPr lang="en-US" sz="3500" b="1" dirty="0" smtClean="0">
                <a:latin typeface="Arial" panose="020B0604020202020204" pitchFamily="34" charset="0"/>
                <a:cs typeface="Arial" panose="020B0604020202020204" pitchFamily="34" charset="0"/>
              </a:rPr>
              <a:t>Face Attendance </a:t>
            </a:r>
            <a:r>
              <a:rPr lang="en-US" sz="3500" b="1" dirty="0" smtClean="0">
                <a:latin typeface="Arial" panose="020B0604020202020204" pitchFamily="34" charset="0"/>
                <a:cs typeface="Arial" panose="020B0604020202020204" pitchFamily="34" charset="0"/>
              </a:rPr>
              <a:t>Checking</a:t>
            </a:r>
            <a:endParaRPr lang="en-US" sz="3500" b="1" dirty="0">
              <a:latin typeface="Arial" panose="020B0604020202020204" pitchFamily="34" charset="0"/>
              <a:cs typeface="Arial" panose="020B0604020202020204" pitchFamily="34" charset="0"/>
            </a:endParaRPr>
          </a:p>
        </p:txBody>
      </p:sp>
      <p:sp>
        <p:nvSpPr>
          <p:cNvPr id="7" name="Phụ đề 6"/>
          <p:cNvSpPr>
            <a:spLocks noGrp="1"/>
          </p:cNvSpPr>
          <p:nvPr>
            <p:ph type="subTitle" idx="1"/>
          </p:nvPr>
        </p:nvSpPr>
        <p:spPr>
          <a:xfrm>
            <a:off x="212854" y="3820428"/>
            <a:ext cx="6572362" cy="1107517"/>
          </a:xfrm>
        </p:spPr>
        <p:txBody>
          <a:bodyPr rtlCol="0">
            <a:noAutofit/>
          </a:bodyPr>
          <a:lstStyle/>
          <a:p>
            <a:pPr algn="ctr" rtl="0">
              <a:lnSpc>
                <a:spcPct val="150000"/>
              </a:lnSpc>
            </a:pPr>
            <a:r>
              <a:rPr lang="en-US" sz="2200" dirty="0" smtClean="0">
                <a:latin typeface="Arial" panose="020B0604020202020204" pitchFamily="34" charset="0"/>
              </a:rPr>
              <a:t>Course: </a:t>
            </a:r>
            <a:r>
              <a:rPr lang="en-US" sz="2200" dirty="0" smtClean="0">
                <a:latin typeface="Arial" panose="020B0604020202020204" pitchFamily="34" charset="0"/>
              </a:rPr>
              <a:t>EE3063</a:t>
            </a:r>
            <a:r>
              <a:rPr lang="en-US" sz="2200" dirty="0">
                <a:latin typeface="Arial" panose="020B0604020202020204" pitchFamily="34" charset="0"/>
              </a:rPr>
              <a:t> </a:t>
            </a:r>
            <a:r>
              <a:rPr lang="en-US" sz="2200" dirty="0" smtClean="0">
                <a:latin typeface="Arial" panose="020B0604020202020204" pitchFamily="34" charset="0"/>
              </a:rPr>
              <a:t>- </a:t>
            </a:r>
            <a:r>
              <a:rPr lang="en-US" sz="2200" dirty="0" smtClean="0">
                <a:latin typeface="Arial" panose="020B0604020202020204" pitchFamily="34" charset="0"/>
              </a:rPr>
              <a:t>Dr. Pham </a:t>
            </a:r>
            <a:r>
              <a:rPr lang="en-US" sz="2200" dirty="0" smtClean="0">
                <a:latin typeface="Arial" panose="020B0604020202020204" pitchFamily="34" charset="0"/>
              </a:rPr>
              <a:t>Viet </a:t>
            </a:r>
            <a:r>
              <a:rPr lang="en-US" sz="2200" dirty="0" err="1" smtClean="0">
                <a:latin typeface="Arial" panose="020B0604020202020204" pitchFamily="34" charset="0"/>
              </a:rPr>
              <a:t>Cuong</a:t>
            </a:r>
            <a:endParaRPr lang="en-US" sz="2200" dirty="0" smtClean="0">
              <a:latin typeface="Arial" panose="020B0604020202020204" pitchFamily="34" charset="0"/>
            </a:endParaRPr>
          </a:p>
          <a:p>
            <a:pPr algn="ctr" rtl="0">
              <a:lnSpc>
                <a:spcPct val="150000"/>
              </a:lnSpc>
            </a:pPr>
            <a:r>
              <a:rPr lang="en-US" sz="2200" dirty="0" smtClean="0">
                <a:latin typeface="Arial" panose="020B0604020202020204" pitchFamily="34" charset="0"/>
              </a:rPr>
              <a:t>Conducted by Group 09</a:t>
            </a:r>
            <a:endParaRPr lang="en-US" sz="2200" dirty="0">
              <a:latin typeface="Arial" panose="020B0604020202020204" pitchFamily="34" charset="0"/>
            </a:endParaRPr>
          </a:p>
        </p:txBody>
      </p:sp>
      <p:pic>
        <p:nvPicPr>
          <p:cNvPr id="13" name="Picture Placeholder 12"/>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a:xfrm>
            <a:off x="7154333" y="1310656"/>
            <a:ext cx="5037667" cy="4302744"/>
          </a:xfrm>
        </p:spPr>
      </p:pic>
      <p:sp>
        <p:nvSpPr>
          <p:cNvPr id="2" name="TextBox 1"/>
          <p:cNvSpPr txBox="1"/>
          <p:nvPr/>
        </p:nvSpPr>
        <p:spPr>
          <a:xfrm>
            <a:off x="2931347" y="5290235"/>
            <a:ext cx="1135375" cy="323165"/>
          </a:xfrm>
          <a:prstGeom prst="rect">
            <a:avLst/>
          </a:prstGeom>
          <a:noFill/>
        </p:spPr>
        <p:txBody>
          <a:bodyPr wrap="none" rtlCol="0">
            <a:spAutoFit/>
          </a:bodyPr>
          <a:lstStyle/>
          <a:p>
            <a:r>
              <a:rPr lang="en-US" sz="1500" dirty="0" smtClean="0"/>
              <a:t>21/11/2018</a:t>
            </a:r>
            <a:endParaRPr lang="en-US" sz="1500" dirty="0"/>
          </a:p>
        </p:txBody>
      </p:sp>
      <p:pic>
        <p:nvPicPr>
          <p:cNvPr id="1030" name="Picture 6" descr="Image result for HCMU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854" y="1310656"/>
            <a:ext cx="841818" cy="8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10</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5" name="TextBox 4"/>
          <p:cNvSpPr txBox="1"/>
          <p:nvPr/>
        </p:nvSpPr>
        <p:spPr>
          <a:xfrm>
            <a:off x="1104900" y="1438101"/>
            <a:ext cx="6600998" cy="446276"/>
          </a:xfrm>
          <a:prstGeom prst="rect">
            <a:avLst/>
          </a:prstGeom>
          <a:noFill/>
        </p:spPr>
        <p:txBody>
          <a:bodyPr wrap="square" rtlCol="0">
            <a:spAutoFit/>
          </a:bodyPr>
          <a:lstStyle/>
          <a:p>
            <a:r>
              <a:rPr lang="en-US" sz="2300" dirty="0" smtClean="0">
                <a:solidFill>
                  <a:schemeClr val="tx2"/>
                </a:solidFill>
              </a:rPr>
              <a:t>Face detection (based on Histogram Of Gradient)</a:t>
            </a:r>
            <a:endParaRPr lang="en-US" sz="2300" dirty="0">
              <a:solidFill>
                <a:schemeClr val="tx2"/>
              </a:solidFill>
            </a:endParaRPr>
          </a:p>
        </p:txBody>
      </p:sp>
      <p:pic>
        <p:nvPicPr>
          <p:cNvPr id="3074" name="Picture 2" descr="https://cdn-images-1.medium.com/max/1600/1*6xgev0r-qn4oR88FrW6fiA.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35353" y="2149316"/>
            <a:ext cx="5550229" cy="386892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04900" y="3137341"/>
            <a:ext cx="3749686" cy="1561732"/>
            <a:chOff x="1104900" y="2149317"/>
            <a:chExt cx="3749686" cy="1561732"/>
          </a:xfrm>
        </p:grpSpPr>
        <p:pic>
          <p:nvPicPr>
            <p:cNvPr id="9" name="Picture 2" descr="https://cdn-images-1.medium.com/max/1600/1*WF54tQnH1Hgpoqk-Vtf9Lg.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149317"/>
              <a:ext cx="3749686" cy="1192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470629" y="3341717"/>
              <a:ext cx="1018227" cy="369332"/>
            </a:xfrm>
            <a:prstGeom prst="rect">
              <a:avLst/>
            </a:prstGeom>
            <a:noFill/>
          </p:spPr>
          <p:txBody>
            <a:bodyPr wrap="square" rtlCol="0">
              <a:spAutoFit/>
            </a:bodyPr>
            <a:lstStyle/>
            <a:p>
              <a:r>
                <a:rPr lang="en-US" dirty="0" smtClean="0"/>
                <a:t>gradient</a:t>
              </a:r>
              <a:endParaRPr lang="en-US" dirty="0"/>
            </a:p>
          </p:txBody>
        </p:sp>
      </p:grpSp>
    </p:spTree>
    <p:extLst>
      <p:ext uri="{BB962C8B-B14F-4D97-AF65-F5344CB8AC3E}">
        <p14:creationId xmlns:p14="http://schemas.microsoft.com/office/powerpoint/2010/main" val="150179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11</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pic>
        <p:nvPicPr>
          <p:cNvPr id="4098" name="Picture 2" descr="https://cdn-images-1.medium.com/max/1600/1*AbEg31EgkbXSQehuNJBlW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56326" y="2412032"/>
            <a:ext cx="3943350" cy="37528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04900" y="1438101"/>
            <a:ext cx="2835333" cy="446276"/>
          </a:xfrm>
          <a:prstGeom prst="rect">
            <a:avLst/>
          </a:prstGeom>
          <a:noFill/>
        </p:spPr>
        <p:txBody>
          <a:bodyPr wrap="square" rtlCol="0">
            <a:spAutoFit/>
          </a:bodyPr>
          <a:lstStyle/>
          <a:p>
            <a:r>
              <a:rPr lang="en-US" sz="2300" dirty="0" smtClean="0">
                <a:solidFill>
                  <a:schemeClr val="tx2"/>
                </a:solidFill>
              </a:rPr>
              <a:t>Landmark detection</a:t>
            </a:r>
            <a:endParaRPr lang="en-US" sz="2300" dirty="0">
              <a:solidFill>
                <a:schemeClr val="tx2"/>
              </a:solidFill>
            </a:endParaRPr>
          </a:p>
        </p:txBody>
      </p:sp>
      <p:pic>
        <p:nvPicPr>
          <p:cNvPr id="4100" name="Picture 4" descr="https://cdn-images-1.medium.com/max/1600/1*xBJ4H2lbCMfzIfMrOm9BEQ.jpe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23371" y="2412032"/>
            <a:ext cx="4307584"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12</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2835333" cy="446276"/>
          </a:xfrm>
          <a:prstGeom prst="rect">
            <a:avLst/>
          </a:prstGeom>
          <a:noFill/>
        </p:spPr>
        <p:txBody>
          <a:bodyPr wrap="square" rtlCol="0">
            <a:spAutoFit/>
          </a:bodyPr>
          <a:lstStyle/>
          <a:p>
            <a:r>
              <a:rPr lang="en-US" sz="2300" dirty="0" smtClean="0">
                <a:solidFill>
                  <a:schemeClr val="tx2"/>
                </a:solidFill>
              </a:rPr>
              <a:t>Landmark detection</a:t>
            </a:r>
            <a:endParaRPr lang="en-US" sz="2300" dirty="0">
              <a:solidFill>
                <a:schemeClr val="tx2"/>
              </a:solidFill>
            </a:endParaRPr>
          </a:p>
        </p:txBody>
      </p:sp>
    </p:spTree>
    <p:extLst>
      <p:ext uri="{BB962C8B-B14F-4D97-AF65-F5344CB8AC3E}">
        <p14:creationId xmlns:p14="http://schemas.microsoft.com/office/powerpoint/2010/main" val="389534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13</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2585951" cy="446276"/>
          </a:xfrm>
          <a:prstGeom prst="rect">
            <a:avLst/>
          </a:prstGeom>
          <a:noFill/>
        </p:spPr>
        <p:txBody>
          <a:bodyPr wrap="square" rtlCol="0">
            <a:spAutoFit/>
          </a:bodyPr>
          <a:lstStyle/>
          <a:p>
            <a:r>
              <a:rPr lang="en-US" sz="2300" dirty="0" smtClean="0">
                <a:solidFill>
                  <a:schemeClr val="tx2"/>
                </a:solidFill>
              </a:rPr>
              <a:t>Face recognition</a:t>
            </a:r>
            <a:endParaRPr lang="en-US" sz="2300" dirty="0">
              <a:solidFill>
                <a:schemeClr val="tx2"/>
              </a:solidFill>
            </a:endParaRPr>
          </a:p>
        </p:txBody>
      </p:sp>
      <p:grpSp>
        <p:nvGrpSpPr>
          <p:cNvPr id="10" name="Group 9"/>
          <p:cNvGrpSpPr/>
          <p:nvPr/>
        </p:nvGrpSpPr>
        <p:grpSpPr>
          <a:xfrm>
            <a:off x="2229579" y="2183815"/>
            <a:ext cx="8013956" cy="1830767"/>
            <a:chOff x="2165539" y="2566201"/>
            <a:chExt cx="8013956" cy="183076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5539" y="2874216"/>
              <a:ext cx="1229635" cy="126461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44" y="2566201"/>
              <a:ext cx="5947151" cy="1830767"/>
            </a:xfrm>
            <a:prstGeom prst="rect">
              <a:avLst/>
            </a:prstGeom>
          </p:spPr>
        </p:pic>
      </p:grpSp>
      <p:cxnSp>
        <p:nvCxnSpPr>
          <p:cNvPr id="5" name="Straight Arrow Connector 4"/>
          <p:cNvCxnSpPr>
            <a:stCxn id="2" idx="3"/>
            <a:endCxn id="3" idx="1"/>
          </p:cNvCxnSpPr>
          <p:nvPr/>
        </p:nvCxnSpPr>
        <p:spPr>
          <a:xfrm flipV="1">
            <a:off x="3459214" y="3099199"/>
            <a:ext cx="837170" cy="249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37202" y="4587240"/>
            <a:ext cx="2682145" cy="1619482"/>
          </a:xfrm>
          <a:prstGeom prst="rect">
            <a:avLst/>
          </a:prstGeom>
          <a:noFill/>
        </p:spPr>
        <p:txBody>
          <a:bodyPr wrap="none" rtlCol="0">
            <a:spAutoFit/>
          </a:bodyPr>
          <a:lstStyle/>
          <a:p>
            <a:pPr>
              <a:lnSpc>
                <a:spcPct val="150000"/>
              </a:lnSpc>
            </a:pPr>
            <a:r>
              <a:rPr lang="en-US" sz="2300" b="1" dirty="0" smtClean="0"/>
              <a:t>Feature vector:</a:t>
            </a:r>
          </a:p>
          <a:p>
            <a:pPr marL="285750" indent="-285750">
              <a:lnSpc>
                <a:spcPct val="150000"/>
              </a:lnSpc>
              <a:buFont typeface="Arial" panose="020B0604020202020204" pitchFamily="34" charset="0"/>
              <a:buChar char="•"/>
            </a:pPr>
            <a:r>
              <a:rPr lang="en-US" sz="2300" dirty="0" smtClean="0"/>
              <a:t>Low-dimensional</a:t>
            </a:r>
          </a:p>
          <a:p>
            <a:pPr marL="285750" indent="-285750">
              <a:lnSpc>
                <a:spcPct val="150000"/>
              </a:lnSpc>
              <a:buFont typeface="Arial" panose="020B0604020202020204" pitchFamily="34" charset="0"/>
              <a:buChar char="•"/>
            </a:pPr>
            <a:r>
              <a:rPr lang="en-US" sz="2300" dirty="0" smtClean="0"/>
              <a:t>Representative</a:t>
            </a:r>
            <a:endParaRPr lang="en-US" sz="2300" dirty="0"/>
          </a:p>
        </p:txBody>
      </p:sp>
      <p:cxnSp>
        <p:nvCxnSpPr>
          <p:cNvPr id="13" name="Curved Connector 12"/>
          <p:cNvCxnSpPr/>
          <p:nvPr/>
        </p:nvCxnSpPr>
        <p:spPr>
          <a:xfrm rot="5400000">
            <a:off x="9062198" y="3625673"/>
            <a:ext cx="1335699" cy="906088"/>
          </a:xfrm>
          <a:prstGeom prst="curved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69704" y="4587240"/>
            <a:ext cx="2829621" cy="1685077"/>
          </a:xfrm>
          <a:prstGeom prst="rect">
            <a:avLst/>
          </a:prstGeom>
          <a:noFill/>
        </p:spPr>
        <p:txBody>
          <a:bodyPr wrap="none" rtlCol="0">
            <a:spAutoFit/>
          </a:bodyPr>
          <a:lstStyle/>
          <a:p>
            <a:pPr>
              <a:lnSpc>
                <a:spcPct val="150000"/>
              </a:lnSpc>
            </a:pPr>
            <a:r>
              <a:rPr lang="en-US" sz="2300" b="1" dirty="0" smtClean="0"/>
              <a:t>Input image:</a:t>
            </a:r>
          </a:p>
          <a:p>
            <a:pPr marL="285750" indent="-285750">
              <a:lnSpc>
                <a:spcPct val="150000"/>
              </a:lnSpc>
              <a:buFont typeface="Arial" panose="020B0604020202020204" pitchFamily="34" charset="0"/>
              <a:buChar char="•"/>
            </a:pPr>
            <a:r>
              <a:rPr lang="en-US" sz="2300" dirty="0" smtClean="0"/>
              <a:t>High-dimensional</a:t>
            </a:r>
          </a:p>
          <a:p>
            <a:pPr marL="285750" indent="-285750">
              <a:lnSpc>
                <a:spcPct val="150000"/>
              </a:lnSpc>
              <a:buFont typeface="Arial" panose="020B0604020202020204" pitchFamily="34" charset="0"/>
              <a:buChar char="•"/>
            </a:pPr>
            <a:r>
              <a:rPr lang="en-US" sz="2300" dirty="0" smtClean="0"/>
              <a:t>Rich detail</a:t>
            </a:r>
            <a:endParaRPr lang="en-US" sz="2300" dirty="0"/>
          </a:p>
        </p:txBody>
      </p:sp>
      <p:cxnSp>
        <p:nvCxnSpPr>
          <p:cNvPr id="22" name="Straight Arrow Connector 21"/>
          <p:cNvCxnSpPr>
            <a:stCxn id="2" idx="2"/>
          </p:cNvCxnSpPr>
          <p:nvPr/>
        </p:nvCxnSpPr>
        <p:spPr>
          <a:xfrm flipH="1">
            <a:off x="2844396" y="3756444"/>
            <a:ext cx="1" cy="9901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510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14</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5171209" cy="446276"/>
          </a:xfrm>
          <a:prstGeom prst="rect">
            <a:avLst/>
          </a:prstGeom>
          <a:noFill/>
        </p:spPr>
        <p:txBody>
          <a:bodyPr wrap="square" rtlCol="0">
            <a:spAutoFit/>
          </a:bodyPr>
          <a:lstStyle/>
          <a:p>
            <a:r>
              <a:rPr lang="en-US" sz="2300" dirty="0" smtClean="0">
                <a:solidFill>
                  <a:schemeClr val="tx2"/>
                </a:solidFill>
              </a:rPr>
              <a:t>Face </a:t>
            </a:r>
            <a:r>
              <a:rPr lang="en-US" sz="2300" dirty="0">
                <a:solidFill>
                  <a:schemeClr val="tx2"/>
                </a:solidFill>
              </a:rPr>
              <a:t>recognition </a:t>
            </a:r>
            <a:r>
              <a:rPr lang="en-US" sz="2300" dirty="0" smtClean="0">
                <a:solidFill>
                  <a:schemeClr val="tx2"/>
                </a:solidFill>
              </a:rPr>
              <a:t>(based on </a:t>
            </a:r>
            <a:r>
              <a:rPr lang="en-US" sz="2300" dirty="0" err="1" smtClean="0">
                <a:solidFill>
                  <a:schemeClr val="tx2"/>
                </a:solidFill>
              </a:rPr>
              <a:t>FaceNet</a:t>
            </a:r>
            <a:r>
              <a:rPr lang="en-US" sz="2300" dirty="0" smtClean="0">
                <a:solidFill>
                  <a:schemeClr val="tx2"/>
                </a:solidFill>
              </a:rPr>
              <a:t>)</a:t>
            </a:r>
            <a:endParaRPr lang="en-US" sz="2300" dirty="0">
              <a:solidFill>
                <a:schemeClr val="tx2"/>
              </a:solidFill>
            </a:endParaRPr>
          </a:p>
        </p:txBody>
      </p:sp>
      <p:pic>
        <p:nvPicPr>
          <p:cNvPr id="4" name="Picture 3"/>
          <p:cNvPicPr>
            <a:picLocks noChangeAspect="1"/>
          </p:cNvPicPr>
          <p:nvPr/>
        </p:nvPicPr>
        <p:blipFill>
          <a:blip r:embed="rId3"/>
          <a:stretch>
            <a:fillRect/>
          </a:stretch>
        </p:blipFill>
        <p:spPr>
          <a:xfrm>
            <a:off x="2955671" y="2294155"/>
            <a:ext cx="6279139" cy="1313567"/>
          </a:xfrm>
          <a:prstGeom prst="rect">
            <a:avLst/>
          </a:prstGeom>
        </p:spPr>
      </p:pic>
      <p:pic>
        <p:nvPicPr>
          <p:cNvPr id="6" name="Picture 5"/>
          <p:cNvPicPr>
            <a:picLocks noChangeAspect="1"/>
          </p:cNvPicPr>
          <p:nvPr/>
        </p:nvPicPr>
        <p:blipFill>
          <a:blip r:embed="rId4"/>
          <a:stretch>
            <a:fillRect/>
          </a:stretch>
        </p:blipFill>
        <p:spPr>
          <a:xfrm>
            <a:off x="2955671" y="4267908"/>
            <a:ext cx="6279139" cy="1548947"/>
          </a:xfrm>
          <a:prstGeom prst="rect">
            <a:avLst/>
          </a:prstGeom>
        </p:spPr>
      </p:pic>
    </p:spTree>
    <p:extLst>
      <p:ext uri="{BB962C8B-B14F-4D97-AF65-F5344CB8AC3E}">
        <p14:creationId xmlns:p14="http://schemas.microsoft.com/office/powerpoint/2010/main" val="197408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15</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8" name="TextBox 7"/>
          <p:cNvSpPr txBox="1"/>
          <p:nvPr/>
        </p:nvSpPr>
        <p:spPr>
          <a:xfrm>
            <a:off x="1104900" y="1438101"/>
            <a:ext cx="5171209" cy="446276"/>
          </a:xfrm>
          <a:prstGeom prst="rect">
            <a:avLst/>
          </a:prstGeom>
          <a:noFill/>
        </p:spPr>
        <p:txBody>
          <a:bodyPr wrap="square" rtlCol="0">
            <a:spAutoFit/>
          </a:bodyPr>
          <a:lstStyle/>
          <a:p>
            <a:r>
              <a:rPr lang="en-US" sz="2300" dirty="0" smtClean="0">
                <a:solidFill>
                  <a:schemeClr val="tx2"/>
                </a:solidFill>
              </a:rPr>
              <a:t>Face </a:t>
            </a:r>
            <a:r>
              <a:rPr lang="en-US" sz="2300" dirty="0">
                <a:solidFill>
                  <a:schemeClr val="tx2"/>
                </a:solidFill>
              </a:rPr>
              <a:t>recognition </a:t>
            </a:r>
            <a:r>
              <a:rPr lang="en-US" sz="2300" dirty="0" smtClean="0">
                <a:solidFill>
                  <a:schemeClr val="tx2"/>
                </a:solidFill>
              </a:rPr>
              <a:t>(based on </a:t>
            </a:r>
            <a:r>
              <a:rPr lang="en-US" sz="2300" dirty="0" err="1" smtClean="0">
                <a:solidFill>
                  <a:schemeClr val="tx2"/>
                </a:solidFill>
              </a:rPr>
              <a:t>FaceNet</a:t>
            </a:r>
            <a:r>
              <a:rPr lang="en-US" sz="2300" dirty="0" smtClean="0">
                <a:solidFill>
                  <a:schemeClr val="tx2"/>
                </a:solidFill>
              </a:rPr>
              <a:t>)</a:t>
            </a:r>
            <a:endParaRPr lang="en-US" sz="2300" dirty="0">
              <a:solidFill>
                <a:schemeClr val="tx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16" y="2294906"/>
            <a:ext cx="4213167" cy="3611286"/>
          </a:xfrm>
          <a:prstGeom prst="rect">
            <a:avLst/>
          </a:prstGeom>
        </p:spPr>
      </p:pic>
      <p:grpSp>
        <p:nvGrpSpPr>
          <p:cNvPr id="9" name="Group 8"/>
          <p:cNvGrpSpPr/>
          <p:nvPr/>
        </p:nvGrpSpPr>
        <p:grpSpPr>
          <a:xfrm>
            <a:off x="5335819" y="3496928"/>
            <a:ext cx="6385127" cy="1207241"/>
            <a:chOff x="5335819" y="3496928"/>
            <a:chExt cx="6385127" cy="1207241"/>
          </a:xfrm>
        </p:grpSpPr>
        <p:pic>
          <p:nvPicPr>
            <p:cNvPr id="3" name="Picture 2"/>
            <p:cNvPicPr>
              <a:picLocks noChangeAspect="1"/>
            </p:cNvPicPr>
            <p:nvPr/>
          </p:nvPicPr>
          <p:blipFill rotWithShape="1">
            <a:blip r:embed="rId4"/>
            <a:srcRect r="14109"/>
            <a:stretch/>
          </p:blipFill>
          <p:spPr>
            <a:xfrm>
              <a:off x="5335819" y="3496928"/>
              <a:ext cx="5196407" cy="1207241"/>
            </a:xfrm>
            <a:prstGeom prst="rect">
              <a:avLst/>
            </a:prstGeom>
          </p:spPr>
        </p:pic>
        <p:sp>
          <p:nvSpPr>
            <p:cNvPr id="5" name="Rectangle 4"/>
            <p:cNvSpPr/>
            <p:nvPr/>
          </p:nvSpPr>
          <p:spPr>
            <a:xfrm>
              <a:off x="10532226" y="3585160"/>
              <a:ext cx="1188720" cy="89777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SVM</a:t>
              </a:r>
            </a:p>
            <a:p>
              <a:pPr algn="ctr"/>
              <a:r>
                <a:rPr lang="en-US" dirty="0" smtClean="0"/>
                <a:t>classifier</a:t>
              </a:r>
              <a:endParaRPr lang="en-US" dirty="0"/>
            </a:p>
          </p:txBody>
        </p:sp>
      </p:grpSp>
    </p:spTree>
    <p:extLst>
      <p:ext uri="{BB962C8B-B14F-4D97-AF65-F5344CB8AC3E}">
        <p14:creationId xmlns:p14="http://schemas.microsoft.com/office/powerpoint/2010/main" val="413776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16</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Experimental results</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57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17</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Demo</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00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18</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Conclusion</a:t>
            </a:r>
            <a:endParaRPr lang="vi-VN" sz="4000" dirty="0">
              <a:latin typeface="Arial" panose="020B0604020202020204" pitchFamily="34" charset="0"/>
              <a:cs typeface="Arial" panose="020B0604020202020204" pitchFamily="34" charset="0"/>
            </a:endParaRPr>
          </a:p>
        </p:txBody>
      </p:sp>
      <p:sp>
        <p:nvSpPr>
          <p:cNvPr id="3" name="TextBox 2"/>
          <p:cNvSpPr txBox="1"/>
          <p:nvPr/>
        </p:nvSpPr>
        <p:spPr>
          <a:xfrm>
            <a:off x="1104900" y="1619072"/>
            <a:ext cx="4414751" cy="4401205"/>
          </a:xfrm>
          <a:prstGeom prst="rect">
            <a:avLst/>
          </a:prstGeom>
          <a:noFill/>
        </p:spPr>
        <p:txBody>
          <a:bodyPr wrap="square" rtlCol="0">
            <a:spAutoFit/>
          </a:bodyPr>
          <a:lstStyle/>
          <a:p>
            <a:pPr>
              <a:lnSpc>
                <a:spcPct val="200000"/>
              </a:lnSpc>
            </a:pPr>
            <a:r>
              <a:rPr lang="en-US" sz="2500" b="1" u="sng" dirty="0" smtClean="0"/>
              <a:t>Hard:</a:t>
            </a:r>
          </a:p>
          <a:p>
            <a:pPr marL="342900" indent="-342900">
              <a:lnSpc>
                <a:spcPct val="200000"/>
              </a:lnSpc>
              <a:buFont typeface="Arial" panose="020B0604020202020204" pitchFamily="34" charset="0"/>
              <a:buChar char="•"/>
            </a:pPr>
            <a:r>
              <a:rPr lang="en-US" sz="2300" dirty="0" smtClean="0"/>
              <a:t>Face Attendance Checking</a:t>
            </a:r>
          </a:p>
          <a:p>
            <a:pPr marL="342900" indent="-342900">
              <a:lnSpc>
                <a:spcPct val="200000"/>
              </a:lnSpc>
              <a:buFont typeface="Arial" panose="020B0604020202020204" pitchFamily="34" charset="0"/>
              <a:buChar char="•"/>
            </a:pPr>
            <a:r>
              <a:rPr lang="en-US" sz="2300" dirty="0" smtClean="0"/>
              <a:t>Deep-learning based</a:t>
            </a:r>
          </a:p>
          <a:p>
            <a:pPr marL="342900" indent="-342900">
              <a:lnSpc>
                <a:spcPct val="200000"/>
              </a:lnSpc>
              <a:buFont typeface="Arial" panose="020B0604020202020204" pitchFamily="34" charset="0"/>
              <a:buChar char="•"/>
            </a:pPr>
            <a:r>
              <a:rPr lang="en-US" sz="2300" dirty="0" smtClean="0"/>
              <a:t>Standard hardware</a:t>
            </a:r>
          </a:p>
          <a:p>
            <a:pPr marL="342900" indent="-342900">
              <a:lnSpc>
                <a:spcPct val="200000"/>
              </a:lnSpc>
              <a:buFont typeface="Arial" panose="020B0604020202020204" pitchFamily="34" charset="0"/>
              <a:buChar char="•"/>
            </a:pPr>
            <a:r>
              <a:rPr lang="en-US" sz="2300" dirty="0" smtClean="0"/>
              <a:t>High accuracy</a:t>
            </a:r>
          </a:p>
          <a:p>
            <a:pPr marL="342900" indent="-342900">
              <a:lnSpc>
                <a:spcPct val="200000"/>
              </a:lnSpc>
              <a:buFont typeface="Arial" panose="020B0604020202020204" pitchFamily="34" charset="0"/>
              <a:buChar char="•"/>
            </a:pPr>
            <a:r>
              <a:rPr lang="en-US" sz="2300" dirty="0" smtClean="0"/>
              <a:t>Easy-use GUI</a:t>
            </a:r>
            <a:endParaRPr lang="en-US" sz="2300" dirty="0"/>
          </a:p>
        </p:txBody>
      </p:sp>
      <p:sp>
        <p:nvSpPr>
          <p:cNvPr id="6" name="TextBox 5"/>
          <p:cNvSpPr txBox="1"/>
          <p:nvPr/>
        </p:nvSpPr>
        <p:spPr>
          <a:xfrm>
            <a:off x="6325985" y="1619072"/>
            <a:ext cx="4759597" cy="4401205"/>
          </a:xfrm>
          <a:prstGeom prst="rect">
            <a:avLst/>
          </a:prstGeom>
          <a:noFill/>
        </p:spPr>
        <p:txBody>
          <a:bodyPr wrap="square" rtlCol="0">
            <a:spAutoFit/>
          </a:bodyPr>
          <a:lstStyle/>
          <a:p>
            <a:pPr>
              <a:lnSpc>
                <a:spcPct val="200000"/>
              </a:lnSpc>
            </a:pPr>
            <a:r>
              <a:rPr lang="en-US" sz="2500" b="1" u="sng" dirty="0" smtClean="0"/>
              <a:t>Soft:</a:t>
            </a:r>
          </a:p>
          <a:p>
            <a:pPr marL="342900" indent="-342900">
              <a:lnSpc>
                <a:spcPct val="200000"/>
              </a:lnSpc>
              <a:buFont typeface="Arial" panose="020B0604020202020204" pitchFamily="34" charset="0"/>
              <a:buChar char="•"/>
            </a:pPr>
            <a:r>
              <a:rPr lang="en-US" sz="2300" dirty="0" smtClean="0"/>
              <a:t>Specialized-task assignment</a:t>
            </a:r>
          </a:p>
          <a:p>
            <a:pPr marL="342900" indent="-342900">
              <a:lnSpc>
                <a:spcPct val="200000"/>
              </a:lnSpc>
              <a:buFont typeface="Arial" panose="020B0604020202020204" pitchFamily="34" charset="0"/>
              <a:buChar char="•"/>
            </a:pPr>
            <a:r>
              <a:rPr lang="en-US" sz="2300" dirty="0" smtClean="0"/>
              <a:t>GitHub: store, collaborate, refer</a:t>
            </a:r>
          </a:p>
          <a:p>
            <a:pPr marL="342900" indent="-342900">
              <a:lnSpc>
                <a:spcPct val="200000"/>
              </a:lnSpc>
              <a:buFont typeface="Arial" panose="020B0604020202020204" pitchFamily="34" charset="0"/>
              <a:buChar char="•"/>
            </a:pPr>
            <a:r>
              <a:rPr lang="en-US" sz="2300" dirty="0" smtClean="0"/>
              <a:t>Open-source: MIT license</a:t>
            </a:r>
          </a:p>
          <a:p>
            <a:pPr marL="342900" indent="-342900">
              <a:lnSpc>
                <a:spcPct val="200000"/>
              </a:lnSpc>
              <a:buFont typeface="Arial" panose="020B0604020202020204" pitchFamily="34" charset="0"/>
              <a:buChar char="•"/>
            </a:pPr>
            <a:r>
              <a:rPr lang="en-US" sz="2300" dirty="0" smtClean="0"/>
              <a:t>Scientific-form paper report</a:t>
            </a:r>
          </a:p>
          <a:p>
            <a:pPr marL="342900" indent="-342900">
              <a:lnSpc>
                <a:spcPct val="200000"/>
              </a:lnSpc>
              <a:buFont typeface="Arial" panose="020B0604020202020204" pitchFamily="34" charset="0"/>
              <a:buChar char="•"/>
            </a:pPr>
            <a:r>
              <a:rPr lang="en-US" sz="2300" dirty="0" smtClean="0"/>
              <a:t>Unity</a:t>
            </a:r>
          </a:p>
        </p:txBody>
      </p:sp>
    </p:spTree>
    <p:extLst>
      <p:ext uri="{BB962C8B-B14F-4D97-AF65-F5344CB8AC3E}">
        <p14:creationId xmlns:p14="http://schemas.microsoft.com/office/powerpoint/2010/main" val="1938821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19</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Acknowledge</a:t>
            </a:r>
            <a:endParaRPr lang="vi-VN" sz="4000" dirty="0">
              <a:latin typeface="Arial" panose="020B0604020202020204" pitchFamily="34" charset="0"/>
              <a:cs typeface="Arial" panose="020B0604020202020204" pitchFamily="34" charset="0"/>
            </a:endParaRPr>
          </a:p>
        </p:txBody>
      </p:sp>
      <p:sp>
        <p:nvSpPr>
          <p:cNvPr id="2" name="TextBox 1"/>
          <p:cNvSpPr txBox="1"/>
          <p:nvPr/>
        </p:nvSpPr>
        <p:spPr>
          <a:xfrm>
            <a:off x="1546167" y="1825764"/>
            <a:ext cx="814647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smtClean="0"/>
              <a:t>Dr. Pham Viet </a:t>
            </a:r>
            <a:r>
              <a:rPr lang="en-US" sz="3000" dirty="0" err="1" smtClean="0"/>
              <a:t>Cuong</a:t>
            </a:r>
            <a:r>
              <a:rPr lang="en-US" sz="3000" dirty="0" smtClean="0"/>
              <a:t>: promote a chance.</a:t>
            </a:r>
          </a:p>
          <a:p>
            <a:pPr marL="285750" indent="-285750">
              <a:lnSpc>
                <a:spcPct val="200000"/>
              </a:lnSpc>
              <a:buFont typeface="Arial" panose="020B0604020202020204" pitchFamily="34" charset="0"/>
              <a:buChar char="•"/>
            </a:pPr>
            <a:r>
              <a:rPr lang="en-US" sz="3000" dirty="0" smtClean="0"/>
              <a:t>Course-EE3063 students: donate data.</a:t>
            </a:r>
            <a:endParaRPr lang="en-US" sz="3000" dirty="0"/>
          </a:p>
        </p:txBody>
      </p:sp>
    </p:spTree>
    <p:extLst>
      <p:ext uri="{BB962C8B-B14F-4D97-AF65-F5344CB8AC3E}">
        <p14:creationId xmlns:p14="http://schemas.microsoft.com/office/powerpoint/2010/main" val="20441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2</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a:latin typeface="Arial" panose="020B0604020202020204" pitchFamily="34" charset="0"/>
                <a:cs typeface="Arial" panose="020B0604020202020204" pitchFamily="34" charset="0"/>
              </a:rPr>
              <a:t>Content</a:t>
            </a:r>
            <a:endParaRPr lang="vi-VN" sz="4000" dirty="0">
              <a:latin typeface="Arial" panose="020B0604020202020204" pitchFamily="34" charset="0"/>
              <a:cs typeface="Arial" panose="020B0604020202020204" pitchFamily="34" charset="0"/>
            </a:endParaRPr>
          </a:p>
        </p:txBody>
      </p:sp>
      <p:sp>
        <p:nvSpPr>
          <p:cNvPr id="3" name="TextBox 2"/>
          <p:cNvSpPr txBox="1"/>
          <p:nvPr/>
        </p:nvSpPr>
        <p:spPr>
          <a:xfrm>
            <a:off x="1778925" y="1338350"/>
            <a:ext cx="4854632"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smtClean="0"/>
              <a:t>Problem definition</a:t>
            </a:r>
          </a:p>
          <a:p>
            <a:pPr marL="285750" indent="-285750">
              <a:lnSpc>
                <a:spcPct val="200000"/>
              </a:lnSpc>
              <a:buFont typeface="Arial" panose="020B0604020202020204" pitchFamily="34" charset="0"/>
              <a:buChar char="•"/>
            </a:pPr>
            <a:r>
              <a:rPr lang="en-US" sz="3000" dirty="0" smtClean="0"/>
              <a:t>Literature review</a:t>
            </a:r>
          </a:p>
          <a:p>
            <a:pPr marL="285750" indent="-285750">
              <a:lnSpc>
                <a:spcPct val="200000"/>
              </a:lnSpc>
              <a:buFont typeface="Arial" panose="020B0604020202020204" pitchFamily="34" charset="0"/>
              <a:buChar char="•"/>
            </a:pPr>
            <a:r>
              <a:rPr lang="en-US" sz="3000" dirty="0" smtClean="0"/>
              <a:t>Implementation</a:t>
            </a:r>
          </a:p>
          <a:p>
            <a:pPr marL="285750" indent="-285750">
              <a:lnSpc>
                <a:spcPct val="200000"/>
              </a:lnSpc>
              <a:buFont typeface="Arial" panose="020B0604020202020204" pitchFamily="34" charset="0"/>
              <a:buChar char="•"/>
            </a:pPr>
            <a:r>
              <a:rPr lang="en-US" sz="3000" dirty="0" smtClean="0"/>
              <a:t>Experimental results</a:t>
            </a:r>
          </a:p>
          <a:p>
            <a:pPr marL="285750" indent="-285750">
              <a:lnSpc>
                <a:spcPct val="200000"/>
              </a:lnSpc>
              <a:buFont typeface="Arial" panose="020B0604020202020204" pitchFamily="34" charset="0"/>
              <a:buChar char="•"/>
            </a:pPr>
            <a:r>
              <a:rPr lang="en-US" sz="3000" dirty="0" smtClean="0"/>
              <a:t>Demo</a:t>
            </a:r>
            <a:endParaRPr lang="en-US" sz="3000" dirty="0"/>
          </a:p>
        </p:txBody>
      </p:sp>
    </p:spTree>
    <p:extLst>
      <p:ext uri="{BB962C8B-B14F-4D97-AF65-F5344CB8AC3E}">
        <p14:creationId xmlns:p14="http://schemas.microsoft.com/office/powerpoint/2010/main" val="392667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3</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2052" name="Picture 4" descr="Image result for biometr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 y="1534589"/>
            <a:ext cx="3417224"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ometric ir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702" y="1534589"/>
            <a:ext cx="2357880"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iometric vo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7161" y="1534589"/>
            <a:ext cx="3628422"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face recogni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4485" y="4172989"/>
            <a:ext cx="3870505" cy="21833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walk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246" y="4172989"/>
            <a:ext cx="3638936" cy="21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3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4</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grpSp>
        <p:nvGrpSpPr>
          <p:cNvPr id="15" name="Group 14"/>
          <p:cNvGrpSpPr/>
          <p:nvPr/>
        </p:nvGrpSpPr>
        <p:grpSpPr>
          <a:xfrm>
            <a:off x="2114896" y="1414544"/>
            <a:ext cx="7960690" cy="5383164"/>
            <a:chOff x="2121609" y="1306479"/>
            <a:chExt cx="7960690" cy="5383164"/>
          </a:xfrm>
        </p:grpSpPr>
        <p:pic>
          <p:nvPicPr>
            <p:cNvPr id="9" name="Picture 10" descr="Image result for face recog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080" y="3214112"/>
              <a:ext cx="2436322"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cebook auto ta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83" r="11069"/>
            <a:stretch/>
          </p:blipFill>
          <p:spPr bwMode="auto">
            <a:xfrm>
              <a:off x="2121609" y="3214112"/>
              <a:ext cx="2053244"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urveillance came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5629" y="3214112"/>
              <a:ext cx="2066670" cy="13743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9" idx="1"/>
              <a:endCxn id="3076" idx="3"/>
            </p:cNvCxnSpPr>
            <p:nvPr/>
          </p:nvCxnSpPr>
          <p:spPr>
            <a:xfrm flipH="1">
              <a:off x="4174853"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9" idx="3"/>
              <a:endCxn id="3078" idx="1"/>
            </p:cNvCxnSpPr>
            <p:nvPr/>
          </p:nvCxnSpPr>
          <p:spPr>
            <a:xfrm>
              <a:off x="7313402"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Image result for face attendance checking"/>
            <p:cNvPicPr>
              <a:picLocks noChangeAspect="1" noChangeArrowheads="1"/>
            </p:cNvPicPr>
            <p:nvPr/>
          </p:nvPicPr>
          <p:blipFill rotWithShape="1">
            <a:blip r:embed="rId6">
              <a:extLst>
                <a:ext uri="{28A0092B-C50C-407E-A947-70E740481C1C}">
                  <a14:useLocalDpi xmlns:a14="http://schemas.microsoft.com/office/drawing/2010/main" val="0"/>
                </a:ext>
              </a:extLst>
            </a:blip>
            <a:srcRect l="4671" t="20967" r="3914" b="10184"/>
            <a:stretch/>
          </p:blipFill>
          <p:spPr bwMode="auto">
            <a:xfrm>
              <a:off x="5142851" y="5255062"/>
              <a:ext cx="1904779" cy="143458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2"/>
              <a:endCxn id="3080" idx="0"/>
            </p:cNvCxnSpPr>
            <p:nvPr/>
          </p:nvCxnSpPr>
          <p:spPr>
            <a:xfrm>
              <a:off x="6095241" y="458844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2" name="Picture 10" descr="Image result for application of face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622" y="1306479"/>
              <a:ext cx="1991238" cy="124101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9" idx="0"/>
              <a:endCxn id="3082" idx="2"/>
            </p:cNvCxnSpPr>
            <p:nvPr/>
          </p:nvCxnSpPr>
          <p:spPr>
            <a:xfrm flipV="1">
              <a:off x="6095241" y="254749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333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5</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4098" name="Picture 2" descr="Image result for face recogni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116" y="2228446"/>
            <a:ext cx="809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7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6</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Members</a:t>
            </a:r>
            <a:endParaRPr lang="vi-VN" sz="4000" dirty="0">
              <a:latin typeface="Arial" panose="020B0604020202020204" pitchFamily="34" charset="0"/>
              <a:cs typeface="Arial" panose="020B0604020202020204" pitchFamily="34" charset="0"/>
            </a:endParaRPr>
          </a:p>
        </p:txBody>
      </p:sp>
      <p:sp>
        <p:nvSpPr>
          <p:cNvPr id="2" name="TextBox 1"/>
          <p:cNvSpPr txBox="1"/>
          <p:nvPr/>
        </p:nvSpPr>
        <p:spPr>
          <a:xfrm>
            <a:off x="5444836" y="803830"/>
            <a:ext cx="5785658" cy="369332"/>
          </a:xfrm>
          <a:prstGeom prst="rect">
            <a:avLst/>
          </a:prstGeom>
          <a:noFill/>
        </p:spPr>
        <p:txBody>
          <a:bodyPr wrap="square" rtlCol="0">
            <a:spAutoFit/>
          </a:bodyPr>
          <a:lstStyle/>
          <a:p>
            <a:r>
              <a:rPr lang="en-US" dirty="0">
                <a:hlinkClick r:id="rId3"/>
              </a:rPr>
              <a:t>https://</a:t>
            </a:r>
            <a:r>
              <a:rPr lang="en-US" dirty="0" smtClean="0">
                <a:hlinkClick r:id="rId3"/>
              </a:rPr>
              <a:t>github.com/AntiAegis/Face-Attendance-System</a:t>
            </a:r>
            <a:r>
              <a:rPr lang="en-US" dirty="0" smtClean="0"/>
              <a:t>  </a:t>
            </a:r>
            <a:endParaRPr lang="en-US" dirty="0"/>
          </a:p>
        </p:txBody>
      </p:sp>
    </p:spTree>
    <p:extLst>
      <p:ext uri="{BB962C8B-B14F-4D97-AF65-F5344CB8AC3E}">
        <p14:creationId xmlns:p14="http://schemas.microsoft.com/office/powerpoint/2010/main" val="283461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7</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Literature review</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34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8</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grpSp>
        <p:nvGrpSpPr>
          <p:cNvPr id="4" name="Group 3"/>
          <p:cNvGrpSpPr/>
          <p:nvPr/>
        </p:nvGrpSpPr>
        <p:grpSpPr>
          <a:xfrm>
            <a:off x="2155008" y="1721668"/>
            <a:ext cx="7880465" cy="3801131"/>
            <a:chOff x="2155008" y="1455661"/>
            <a:chExt cx="7880465" cy="380113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5008" y="1455661"/>
              <a:ext cx="7880465" cy="3354855"/>
            </a:xfrm>
            <a:prstGeom prst="rect">
              <a:avLst/>
            </a:prstGeom>
          </p:spPr>
        </p:pic>
        <p:sp>
          <p:nvSpPr>
            <p:cNvPr id="3" name="TextBox 2"/>
            <p:cNvSpPr txBox="1"/>
            <p:nvPr/>
          </p:nvSpPr>
          <p:spPr>
            <a:xfrm>
              <a:off x="4952240" y="4810516"/>
              <a:ext cx="2286000" cy="446276"/>
            </a:xfrm>
            <a:prstGeom prst="rect">
              <a:avLst/>
            </a:prstGeom>
            <a:noFill/>
          </p:spPr>
          <p:txBody>
            <a:bodyPr wrap="square" rtlCol="0">
              <a:spAutoFit/>
            </a:bodyPr>
            <a:lstStyle/>
            <a:p>
              <a:pPr algn="ctr"/>
              <a:r>
                <a:rPr lang="en-US" sz="2300" dirty="0" smtClean="0"/>
                <a:t>System pipeline</a:t>
              </a:r>
              <a:endParaRPr lang="en-US" sz="2300" dirty="0"/>
            </a:p>
          </p:txBody>
        </p:sp>
      </p:grpSp>
    </p:spTree>
    <p:extLst>
      <p:ext uri="{BB962C8B-B14F-4D97-AF65-F5344CB8AC3E}">
        <p14:creationId xmlns:p14="http://schemas.microsoft.com/office/powerpoint/2010/main" val="330430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9</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
        <p:nvSpPr>
          <p:cNvPr id="5" name="TextBox 4"/>
          <p:cNvSpPr txBox="1"/>
          <p:nvPr/>
        </p:nvSpPr>
        <p:spPr>
          <a:xfrm>
            <a:off x="1462348" y="1537854"/>
            <a:ext cx="1970809" cy="446276"/>
          </a:xfrm>
          <a:prstGeom prst="rect">
            <a:avLst/>
          </a:prstGeom>
          <a:noFill/>
        </p:spPr>
        <p:txBody>
          <a:bodyPr wrap="square" rtlCol="0">
            <a:spAutoFit/>
          </a:bodyPr>
          <a:lstStyle/>
          <a:p>
            <a:r>
              <a:rPr lang="en-US" sz="2300" dirty="0" smtClean="0">
                <a:solidFill>
                  <a:schemeClr val="tx2"/>
                </a:solidFill>
              </a:rPr>
              <a:t>Blur detection</a:t>
            </a:r>
            <a:endParaRPr lang="en-US" sz="2300" dirty="0">
              <a:solidFill>
                <a:schemeClr val="tx2"/>
              </a:solidFill>
            </a:endParaRPr>
          </a:p>
        </p:txBody>
      </p:sp>
      <p:grpSp>
        <p:nvGrpSpPr>
          <p:cNvPr id="18" name="Group 17"/>
          <p:cNvGrpSpPr/>
          <p:nvPr/>
        </p:nvGrpSpPr>
        <p:grpSpPr>
          <a:xfrm>
            <a:off x="1963469" y="2481826"/>
            <a:ext cx="8263543" cy="2815259"/>
            <a:chOff x="1853047" y="2481826"/>
            <a:chExt cx="8263543" cy="2815259"/>
          </a:xfrm>
        </p:grpSpPr>
        <p:pic>
          <p:nvPicPr>
            <p:cNvPr id="1026" name="Picture 2" descr="Image result for motion bl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047" y="2481826"/>
              <a:ext cx="3924299" cy="2815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FT of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4522" y="2481827"/>
              <a:ext cx="2812068" cy="281206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026" idx="3"/>
              <a:endCxn id="1028" idx="1"/>
            </p:cNvCxnSpPr>
            <p:nvPr/>
          </p:nvCxnSpPr>
          <p:spPr>
            <a:xfrm flipV="1">
              <a:off x="5777346" y="3887861"/>
              <a:ext cx="1527176" cy="15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52841" y="3580090"/>
              <a:ext cx="976185" cy="369332"/>
            </a:xfrm>
            <a:prstGeom prst="rect">
              <a:avLst/>
            </a:prstGeom>
            <a:noFill/>
          </p:spPr>
          <p:txBody>
            <a:bodyPr wrap="square" rtlCol="0">
              <a:spAutoFit/>
            </a:bodyPr>
            <a:lstStyle/>
            <a:p>
              <a:pPr algn="ctr"/>
              <a:r>
                <a:rPr lang="en-US" dirty="0" smtClean="0"/>
                <a:t>FFT-2D</a:t>
              </a:r>
              <a:endParaRPr lang="en-US" dirty="0"/>
            </a:p>
          </p:txBody>
        </p:sp>
      </p:grpSp>
    </p:spTree>
    <p:extLst>
      <p:ext uri="{BB962C8B-B14F-4D97-AF65-F5344CB8AC3E}">
        <p14:creationId xmlns:p14="http://schemas.microsoft.com/office/powerpoint/2010/main" val="159509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www.w3.org/XML/1998/namespace"/>
    <ds:schemaRef ds:uri="http://purl.org/dc/terms/"/>
    <ds:schemaRef ds:uri="4873beb7-5857-4685-be1f-d57550cc96cc"/>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184</Words>
  <Application>Microsoft Office PowerPoint</Application>
  <PresentationFormat>Widescreen</PresentationFormat>
  <Paragraphs>97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Euphemia</vt:lpstr>
      <vt:lpstr>Times New Roman</vt:lpstr>
      <vt:lpstr>Wingdings</vt:lpstr>
      <vt:lpstr>Văn học 16x9</vt:lpstr>
      <vt:lpstr>Face Attendance Checking</vt:lpstr>
      <vt:lpstr>Content</vt:lpstr>
      <vt:lpstr>Problem definition</vt:lpstr>
      <vt:lpstr>Problem definition</vt:lpstr>
      <vt:lpstr>Problem definition</vt:lpstr>
      <vt:lpstr>Members</vt:lpstr>
      <vt:lpstr>Literature review</vt:lpstr>
      <vt:lpstr>Implementation</vt:lpstr>
      <vt:lpstr>Implementation</vt:lpstr>
      <vt:lpstr>Implementation</vt:lpstr>
      <vt:lpstr>Implementation</vt:lpstr>
      <vt:lpstr>Implementation</vt:lpstr>
      <vt:lpstr>Implementation</vt:lpstr>
      <vt:lpstr>Implementation</vt:lpstr>
      <vt:lpstr>Implementation</vt:lpstr>
      <vt:lpstr>Experimental results</vt:lpstr>
      <vt:lpstr>Demo</vt:lpstr>
      <vt:lpstr>Conclusion</vt:lpstr>
      <vt:lpstr>Acknowledge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 TRÊN KIT RASPBERRY PI 3</dc:title>
  <dc:creator/>
  <cp:lastModifiedBy/>
  <cp:revision>3</cp:revision>
  <dcterms:created xsi:type="dcterms:W3CDTF">2018-05-20T03:08:33Z</dcterms:created>
  <dcterms:modified xsi:type="dcterms:W3CDTF">2018-11-09T20:00:14Z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