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5"/>
  </p:notesMasterIdLst>
  <p:handoutMasterIdLst>
    <p:handoutMasterId r:id="rId26"/>
  </p:handoutMasterIdLst>
  <p:sldIdLst>
    <p:sldId id="256" r:id="rId5"/>
    <p:sldId id="283" r:id="rId6"/>
    <p:sldId id="284" r:id="rId7"/>
    <p:sldId id="291" r:id="rId8"/>
    <p:sldId id="292" r:id="rId9"/>
    <p:sldId id="289" r:id="rId10"/>
    <p:sldId id="285" r:id="rId11"/>
    <p:sldId id="286" r:id="rId12"/>
    <p:sldId id="293" r:id="rId13"/>
    <p:sldId id="297" r:id="rId14"/>
    <p:sldId id="295" r:id="rId15"/>
    <p:sldId id="299" r:id="rId16"/>
    <p:sldId id="303" r:id="rId17"/>
    <p:sldId id="298" r:id="rId18"/>
    <p:sldId id="300" r:id="rId19"/>
    <p:sldId id="301" r:id="rId20"/>
    <p:sldId id="287" r:id="rId21"/>
    <p:sldId id="288" r:id="rId22"/>
    <p:sldId id="290" r:id="rId23"/>
    <p:sldId id="302" r:id="rId24"/>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41D5BC7E-460B-4756-BC28-ECE2B14BCA2F}">
          <p14:sldIdLst>
            <p14:sldId id="256"/>
          </p14:sldIdLst>
        </p14:section>
        <p14:section name="Content" id="{E0EFD807-6FCF-497C-879A-B8709A7431BF}">
          <p14:sldIdLst>
            <p14:sldId id="283"/>
          </p14:sldIdLst>
        </p14:section>
        <p14:section name="Problem definition (Thuy)" id="{D25D080B-D959-43AC-8E95-EAB5122ECD3D}">
          <p14:sldIdLst>
            <p14:sldId id="284"/>
            <p14:sldId id="291"/>
            <p14:sldId id="292"/>
            <p14:sldId id="289"/>
          </p14:sldIdLst>
        </p14:section>
        <p14:section name="Literature review (Thien)" id="{CE882469-F117-4419-B452-339CCB041D31}">
          <p14:sldIdLst>
            <p14:sldId id="285"/>
          </p14:sldIdLst>
        </p14:section>
        <p14:section name="Implementation (Thuy)" id="{20183C8B-9659-4E02-AC51-6ABB2F69A0D8}">
          <p14:sldIdLst>
            <p14:sldId id="286"/>
            <p14:sldId id="293"/>
            <p14:sldId id="297"/>
            <p14:sldId id="295"/>
            <p14:sldId id="299"/>
            <p14:sldId id="303"/>
            <p14:sldId id="298"/>
            <p14:sldId id="300"/>
            <p14:sldId id="301"/>
          </p14:sldIdLst>
        </p14:section>
        <p14:section name="Experimental results (Qui)" id="{2C448E6D-5C55-49BD-92C4-C81DCEC8B8D3}">
          <p14:sldIdLst>
            <p14:sldId id="287"/>
          </p14:sldIdLst>
        </p14:section>
        <p14:section name="Demo (Phuong)" id="{7F2A6F28-B227-40F8-AC75-C25CD553ADC9}">
          <p14:sldIdLst>
            <p14:sldId id="288"/>
          </p14:sldIdLst>
        </p14:section>
        <p14:section name="Conclusion (Thuy)" id="{988E7349-BCF6-48A9-9932-C5E5F1058821}">
          <p14:sldIdLst>
            <p14:sldId id="290"/>
            <p14:sldId id="3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115" d="100"/>
          <a:sy n="115" d="100"/>
        </p:scale>
        <p:origin x="372" y="114"/>
      </p:cViewPr>
      <p:guideLst>
        <p:guide orient="horz" pos="2160"/>
        <p:guide pos="3840"/>
      </p:guideLst>
    </p:cSldViewPr>
  </p:slideViewPr>
  <p:notesTextViewPr>
    <p:cViewPr>
      <p:scale>
        <a:sx n="1" d="1"/>
        <a:sy n="1" d="1"/>
      </p:scale>
      <p:origin x="0" y="0"/>
    </p:cViewPr>
  </p:notesTextViewPr>
  <p:notesViewPr>
    <p:cSldViewPr snapToGrid="0" showGuides="1">
      <p:cViewPr varScale="1">
        <p:scale>
          <a:sx n="100" d="100"/>
          <a:sy n="100" d="100"/>
        </p:scale>
        <p:origin x="355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dirty="0"/>
          </a:p>
        </p:txBody>
      </p:sp>
      <p:sp>
        <p:nvSpPr>
          <p:cNvPr id="3" name="Chỗ dành sẵn cho Ngày thá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C1DA393-9828-451D-B59D-AF31BF583415}" type="datetime1">
              <a:rPr lang="vi-VN" smtClean="0"/>
              <a:pPr algn="r" rtl="0"/>
              <a:t>10/11/2018</a:t>
            </a:fld>
            <a:endParaRPr lang="vi-VN" dirty="0"/>
          </a:p>
        </p:txBody>
      </p:sp>
      <p:sp>
        <p:nvSpPr>
          <p:cNvPr id="4" name="Chỗ dành sẵ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dirty="0"/>
          </a:p>
        </p:txBody>
      </p:sp>
      <p:sp>
        <p:nvSpPr>
          <p:cNvPr id="5" name="Chỗ dành sẵn cho Số hiệu Bản chiế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vi-VN" smtClean="0"/>
              <a:pPr algn="r" rtl="0"/>
              <a:t>‹#›</a:t>
            </a:fld>
            <a:endParaRPr lang="vi-VN"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noProof="0" dirty="0"/>
          </a:p>
        </p:txBody>
      </p:sp>
      <p:sp>
        <p:nvSpPr>
          <p:cNvPr id="3" name="Chỗ dành sẵn cho Ngày tháng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2C7CCB19-F7A0-4D49-8961-E0D415DEE599}" type="datetime1">
              <a:rPr lang="vi-VN" smtClean="0"/>
              <a:pPr/>
              <a:t>10/11/2018</a:t>
            </a:fld>
            <a:endParaRPr lang="vi-VN" dirty="0"/>
          </a:p>
        </p:txBody>
      </p:sp>
      <p:sp>
        <p:nvSpPr>
          <p:cNvPr id="4" name="Chỗ dành sẵn cho Hình ảnh của Bản chiế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ỗ dành sẵ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noProof="0" dirty="0"/>
          </a:p>
        </p:txBody>
      </p:sp>
      <p:sp>
        <p:nvSpPr>
          <p:cNvPr id="7" name="Chỗ dành sẵn cho Số hiệu Bản chiế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vi-VN" smtClean="0"/>
              <a:pPr/>
              <a:t>‹#›</a:t>
            </a:fld>
            <a:endParaRPr lang="vi-V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a:t>
            </a:fld>
            <a:endParaRPr lang="vi-VN" dirty="0"/>
          </a:p>
        </p:txBody>
      </p:sp>
    </p:spTree>
    <p:extLst>
      <p:ext uri="{BB962C8B-B14F-4D97-AF65-F5344CB8AC3E}">
        <p14:creationId xmlns:p14="http://schemas.microsoft.com/office/powerpoint/2010/main" val="3547384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10</a:t>
            </a:fld>
            <a:endParaRPr lang="vi-VN" dirty="0"/>
          </a:p>
        </p:txBody>
      </p:sp>
    </p:spTree>
    <p:extLst>
      <p:ext uri="{BB962C8B-B14F-4D97-AF65-F5344CB8AC3E}">
        <p14:creationId xmlns:p14="http://schemas.microsoft.com/office/powerpoint/2010/main" val="2572576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11</a:t>
            </a:fld>
            <a:endParaRPr lang="vi-VN" dirty="0"/>
          </a:p>
        </p:txBody>
      </p:sp>
    </p:spTree>
    <p:extLst>
      <p:ext uri="{BB962C8B-B14F-4D97-AF65-F5344CB8AC3E}">
        <p14:creationId xmlns:p14="http://schemas.microsoft.com/office/powerpoint/2010/main" val="209267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12</a:t>
            </a:fld>
            <a:endParaRPr lang="vi-VN" dirty="0"/>
          </a:p>
        </p:txBody>
      </p:sp>
    </p:spTree>
    <p:extLst>
      <p:ext uri="{BB962C8B-B14F-4D97-AF65-F5344CB8AC3E}">
        <p14:creationId xmlns:p14="http://schemas.microsoft.com/office/powerpoint/2010/main" val="3684477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13</a:t>
            </a:fld>
            <a:endParaRPr lang="vi-VN" dirty="0"/>
          </a:p>
        </p:txBody>
      </p:sp>
    </p:spTree>
    <p:extLst>
      <p:ext uri="{BB962C8B-B14F-4D97-AF65-F5344CB8AC3E}">
        <p14:creationId xmlns:p14="http://schemas.microsoft.com/office/powerpoint/2010/main" val="201231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14</a:t>
            </a:fld>
            <a:endParaRPr lang="vi-VN" dirty="0"/>
          </a:p>
        </p:txBody>
      </p:sp>
    </p:spTree>
    <p:extLst>
      <p:ext uri="{BB962C8B-B14F-4D97-AF65-F5344CB8AC3E}">
        <p14:creationId xmlns:p14="http://schemas.microsoft.com/office/powerpoint/2010/main" val="2292681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15</a:t>
            </a:fld>
            <a:endParaRPr lang="vi-VN" dirty="0"/>
          </a:p>
        </p:txBody>
      </p:sp>
    </p:spTree>
    <p:extLst>
      <p:ext uri="{BB962C8B-B14F-4D97-AF65-F5344CB8AC3E}">
        <p14:creationId xmlns:p14="http://schemas.microsoft.com/office/powerpoint/2010/main" val="1098162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16</a:t>
            </a:fld>
            <a:endParaRPr lang="vi-VN" dirty="0"/>
          </a:p>
        </p:txBody>
      </p:sp>
    </p:spTree>
    <p:extLst>
      <p:ext uri="{BB962C8B-B14F-4D97-AF65-F5344CB8AC3E}">
        <p14:creationId xmlns:p14="http://schemas.microsoft.com/office/powerpoint/2010/main" val="2019976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17</a:t>
            </a:fld>
            <a:endParaRPr lang="vi-VN" dirty="0"/>
          </a:p>
        </p:txBody>
      </p:sp>
    </p:spTree>
    <p:extLst>
      <p:ext uri="{BB962C8B-B14F-4D97-AF65-F5344CB8AC3E}">
        <p14:creationId xmlns:p14="http://schemas.microsoft.com/office/powerpoint/2010/main" val="1946839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18</a:t>
            </a:fld>
            <a:endParaRPr lang="vi-VN" dirty="0"/>
          </a:p>
        </p:txBody>
      </p:sp>
    </p:spTree>
    <p:extLst>
      <p:ext uri="{BB962C8B-B14F-4D97-AF65-F5344CB8AC3E}">
        <p14:creationId xmlns:p14="http://schemas.microsoft.com/office/powerpoint/2010/main" val="4269383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19</a:t>
            </a:fld>
            <a:endParaRPr lang="vi-VN" dirty="0"/>
          </a:p>
        </p:txBody>
      </p:sp>
    </p:spTree>
    <p:extLst>
      <p:ext uri="{BB962C8B-B14F-4D97-AF65-F5344CB8AC3E}">
        <p14:creationId xmlns:p14="http://schemas.microsoft.com/office/powerpoint/2010/main" val="364912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a:t>
            </a:fld>
            <a:endParaRPr lang="vi-VN" dirty="0"/>
          </a:p>
        </p:txBody>
      </p:sp>
    </p:spTree>
    <p:extLst>
      <p:ext uri="{BB962C8B-B14F-4D97-AF65-F5344CB8AC3E}">
        <p14:creationId xmlns:p14="http://schemas.microsoft.com/office/powerpoint/2010/main" val="1437519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20</a:t>
            </a:fld>
            <a:endParaRPr lang="vi-VN" dirty="0"/>
          </a:p>
        </p:txBody>
      </p:sp>
    </p:spTree>
    <p:extLst>
      <p:ext uri="{BB962C8B-B14F-4D97-AF65-F5344CB8AC3E}">
        <p14:creationId xmlns:p14="http://schemas.microsoft.com/office/powerpoint/2010/main" val="1766807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a:t>
            </a:fld>
            <a:endParaRPr lang="vi-VN" dirty="0"/>
          </a:p>
        </p:txBody>
      </p:sp>
    </p:spTree>
    <p:extLst>
      <p:ext uri="{BB962C8B-B14F-4D97-AF65-F5344CB8AC3E}">
        <p14:creationId xmlns:p14="http://schemas.microsoft.com/office/powerpoint/2010/main" val="140524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a:t>
            </a:fld>
            <a:endParaRPr lang="vi-VN" dirty="0"/>
          </a:p>
        </p:txBody>
      </p:sp>
    </p:spTree>
    <p:extLst>
      <p:ext uri="{BB962C8B-B14F-4D97-AF65-F5344CB8AC3E}">
        <p14:creationId xmlns:p14="http://schemas.microsoft.com/office/powerpoint/2010/main" val="3346633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5</a:t>
            </a:fld>
            <a:endParaRPr lang="vi-VN" dirty="0"/>
          </a:p>
        </p:txBody>
      </p:sp>
    </p:spTree>
    <p:extLst>
      <p:ext uri="{BB962C8B-B14F-4D97-AF65-F5344CB8AC3E}">
        <p14:creationId xmlns:p14="http://schemas.microsoft.com/office/powerpoint/2010/main" val="3329273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6</a:t>
            </a:fld>
            <a:endParaRPr lang="vi-VN" dirty="0"/>
          </a:p>
        </p:txBody>
      </p:sp>
    </p:spTree>
    <p:extLst>
      <p:ext uri="{BB962C8B-B14F-4D97-AF65-F5344CB8AC3E}">
        <p14:creationId xmlns:p14="http://schemas.microsoft.com/office/powerpoint/2010/main" val="489296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7</a:t>
            </a:fld>
            <a:endParaRPr lang="vi-VN" dirty="0"/>
          </a:p>
        </p:txBody>
      </p:sp>
    </p:spTree>
    <p:extLst>
      <p:ext uri="{BB962C8B-B14F-4D97-AF65-F5344CB8AC3E}">
        <p14:creationId xmlns:p14="http://schemas.microsoft.com/office/powerpoint/2010/main" val="4163895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8</a:t>
            </a:fld>
            <a:endParaRPr lang="vi-VN" dirty="0"/>
          </a:p>
        </p:txBody>
      </p:sp>
    </p:spTree>
    <p:extLst>
      <p:ext uri="{BB962C8B-B14F-4D97-AF65-F5344CB8AC3E}">
        <p14:creationId xmlns:p14="http://schemas.microsoft.com/office/powerpoint/2010/main" val="1491725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9</a:t>
            </a:fld>
            <a:endParaRPr lang="vi-VN" dirty="0"/>
          </a:p>
        </p:txBody>
      </p:sp>
    </p:spTree>
    <p:extLst>
      <p:ext uri="{BB962C8B-B14F-4D97-AF65-F5344CB8AC3E}">
        <p14:creationId xmlns:p14="http://schemas.microsoft.com/office/powerpoint/2010/main" val="20581488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060A8CA4-36E5-4CD4-A34F-F167FCBBC78C}" type="datetime1">
              <a:rPr lang="vi-VN" smtClean="0"/>
              <a:t>10/11/2018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11" name="Hình ảnh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Ảnh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n-US" noProof="0"/>
              <a:t>Click icon to add picture</a:t>
            </a:r>
            <a:endParaRPr lang="vi-VN" noProof="0" dirty="0"/>
          </a:p>
        </p:txBody>
      </p:sp>
      <p:sp>
        <p:nvSpPr>
          <p:cNvPr id="4" name="Chỗ dành sẵn cho Văn bản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8BB048DC-A00F-4E65-9A5D-82B972CAB3CE}" type="datetime1">
              <a:rPr lang="vi-VN" smtClean="0"/>
              <a:t>10/11/2018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7AB0F019-6EB6-48BF-9BCB-6162B0647208}" type="datetime1">
              <a:rPr lang="vi-VN" smtClean="0"/>
              <a:t>10/11/2018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372600" y="365125"/>
            <a:ext cx="1714500" cy="5811838"/>
          </a:xfrm>
        </p:spPr>
        <p:txBody>
          <a:bodyPr vert="eaVert"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a:xfrm>
            <a:off x="1104900" y="365125"/>
            <a:ext cx="8098896" cy="5811838"/>
          </a:xfrm>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AA72C79E-A752-41F4-A780-2D5C71CEDA56}" type="datetime1">
              <a:rPr lang="vi-VN" smtClean="0"/>
              <a:t>10/11/2018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grpSp>
        <p:nvGrpSpPr>
          <p:cNvPr id="7" name="Nhóm 6"/>
          <p:cNvGrpSpPr/>
          <p:nvPr/>
        </p:nvGrpSpPr>
        <p:grpSpPr>
          <a:xfrm rot="5400000">
            <a:off x="6514047" y="3228843"/>
            <a:ext cx="5632704" cy="84403"/>
            <a:chOff x="1073150" y="1219201"/>
            <a:chExt cx="10058400" cy="63125"/>
          </a:xfrm>
        </p:grpSpPr>
        <p:cxnSp>
          <p:nvCxnSpPr>
            <p:cNvPr id="8" name="Đường nối Thẳng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E1977AAD-8913-4E47-8263-ED0930BDDBB2}" type="datetime1">
              <a:rPr lang="vi-VN" smtClean="0"/>
              <a:t>10/11/2018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rang chiếu Tiêu đề có Ảnh">
    <p:spTree>
      <p:nvGrpSpPr>
        <p:cNvPr id="1" name=""/>
        <p:cNvGrpSpPr/>
        <p:nvPr/>
      </p:nvGrpSpPr>
      <p:grpSpPr>
        <a:xfrm>
          <a:off x="0" y="0"/>
          <a:ext cx="0" cy="0"/>
          <a:chOff x="0" y="0"/>
          <a:chExt cx="0" cy="0"/>
        </a:xfrm>
      </p:grpSpPr>
      <p:grpSp>
        <p:nvGrpSpPr>
          <p:cNvPr id="13" name="Nhóm 12"/>
          <p:cNvGrpSpPr/>
          <p:nvPr/>
        </p:nvGrpSpPr>
        <p:grpSpPr>
          <a:xfrm rot="10800000">
            <a:off x="0" y="5645510"/>
            <a:ext cx="12192000" cy="63125"/>
            <a:chOff x="507492" y="1501519"/>
            <a:chExt cx="8129016" cy="63125"/>
          </a:xfrm>
        </p:grpSpPr>
        <p:cxnSp>
          <p:nvCxnSpPr>
            <p:cNvPr id="17" name="Đường nối Thẳng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Nhóm 13"/>
          <p:cNvGrpSpPr/>
          <p:nvPr/>
        </p:nvGrpSpPr>
        <p:grpSpPr>
          <a:xfrm>
            <a:off x="0" y="1143000"/>
            <a:ext cx="12192000" cy="63125"/>
            <a:chOff x="507492" y="1501519"/>
            <a:chExt cx="8129016" cy="63125"/>
          </a:xfrm>
        </p:grpSpPr>
        <p:cxnSp>
          <p:nvCxnSpPr>
            <p:cNvPr id="15" name="Đường nối Thẳng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pic>
        <p:nvPicPr>
          <p:cNvPr id="10" name="Ảnh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Chỗ dành sẵn cho Ảnh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en-US" noProof="0"/>
              <a:t>Click icon to add picture</a:t>
            </a:r>
            <a:endParaRPr lang="vi-VN" noProof="0" dirty="0"/>
          </a:p>
        </p:txBody>
      </p:sp>
      <p:sp>
        <p:nvSpPr>
          <p:cNvPr id="19" name="Văn bản Hướng dẫn"/>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vi-VN" sz="1200" b="1" i="1" noProof="0" dirty="0">
                <a:latin typeface="Arial" pitchFamily="34" charset="0"/>
                <a:cs typeface="Arial" pitchFamily="34" charset="0"/>
              </a:rPr>
              <a:t>LƯU Ý:</a:t>
            </a:r>
          </a:p>
          <a:p>
            <a:pPr rtl="0"/>
            <a:r>
              <a:rPr lang="vi-VN" sz="1200" i="1" noProof="0" dirty="0">
                <a:latin typeface="Arial" pitchFamily="34" charset="0"/>
                <a:cs typeface="Arial" pitchFamily="34" charset="0"/>
              </a:rPr>
              <a:t>Để thay đổi hình ảnh trên trang chiếu này, hãy chọn ảnh, rồi xóa ảnh đi. Sau đó bấm vào biểu tượng Ảnh trong chỗ dành sẵn để chèn ảnh riêng của bạn.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Đầu trang của Mục">
    <p:spTree>
      <p:nvGrpSpPr>
        <p:cNvPr id="1" name=""/>
        <p:cNvGrpSpPr/>
        <p:nvPr/>
      </p:nvGrpSpPr>
      <p:grpSpPr>
        <a:xfrm>
          <a:off x="0" y="0"/>
          <a:ext cx="0" cy="0"/>
          <a:chOff x="0" y="0"/>
          <a:chExt cx="0" cy="0"/>
        </a:xfrm>
      </p:grpSpPr>
      <p:grpSp>
        <p:nvGrpSpPr>
          <p:cNvPr id="8" name="Nhóm 7"/>
          <p:cNvGrpSpPr/>
          <p:nvPr/>
        </p:nvGrpSpPr>
        <p:grpSpPr>
          <a:xfrm>
            <a:off x="0" y="2514600"/>
            <a:ext cx="12192000" cy="3194035"/>
            <a:chOff x="647402" y="2514600"/>
            <a:chExt cx="10838688" cy="3194035"/>
          </a:xfrm>
        </p:grpSpPr>
        <p:grpSp>
          <p:nvGrpSpPr>
            <p:cNvPr id="9" name="Nhóm 8"/>
            <p:cNvGrpSpPr/>
            <p:nvPr/>
          </p:nvGrpSpPr>
          <p:grpSpPr>
            <a:xfrm>
              <a:off x="647402" y="2514600"/>
              <a:ext cx="10838688" cy="63125"/>
              <a:chOff x="507492" y="1501519"/>
              <a:chExt cx="8129016" cy="63125"/>
            </a:xfrm>
          </p:grpSpPr>
          <p:cxnSp>
            <p:nvCxnSpPr>
              <p:cNvPr id="14" name="Đường nối Thẳng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Đường nối Thẳng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Hình chữ nhật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grpSp>
          <p:nvGrpSpPr>
            <p:cNvPr id="11" name="Nhóm 10"/>
            <p:cNvGrpSpPr/>
            <p:nvPr/>
          </p:nvGrpSpPr>
          <p:grpSpPr>
            <a:xfrm rot="10800000">
              <a:off x="647402" y="5645510"/>
              <a:ext cx="10838688" cy="63125"/>
              <a:chOff x="507492" y="1501519"/>
              <a:chExt cx="8129016" cy="63125"/>
            </a:xfrm>
          </p:grpSpPr>
          <p:cxnSp>
            <p:nvCxnSpPr>
              <p:cNvPr id="12" name="Đường nối Thẳng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vi-VN" dirty="0"/>
              <a:t>Bấm để sửa kiểu văn bản </a:t>
            </a:r>
            <a:r>
              <a:rPr lang="vi-VN" dirty="0" err="1"/>
              <a:t>Bản</a:t>
            </a:r>
            <a:r>
              <a:rPr lang="vi-VN" dirty="0"/>
              <a:t> cái</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B1CF4589-33A9-44F2-934C-40037835CE0B}" type="datetime1">
              <a:rPr lang="vi-VN" smtClean="0"/>
              <a:t>10/11/2018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7" name="Ảnh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sz="half" idx="1" hasCustomPrompt="1"/>
          </p:nvPr>
        </p:nvSpPr>
        <p:spPr>
          <a:xfrm>
            <a:off x="1104900" y="1600200"/>
            <a:ext cx="4914900" cy="4571999"/>
          </a:xfrm>
        </p:spPr>
        <p:txBody>
          <a:bodyPr rtlCol="0"/>
          <a:lstStyle>
            <a:lvl1pPr rtl="0">
              <a:defRPr/>
            </a:lvl1pPr>
            <a:lvl5pPr algn="l" rtl="0">
              <a:defRPr/>
            </a:lvl5pPr>
            <a:lvl6pPr algn="l" rtl="0">
              <a:defRPr/>
            </a:lvl6pPr>
            <a:lvl7pPr algn="l" rtl="0">
              <a:defRPr/>
            </a:lvl7pPr>
            <a:lvl8pPr algn="l" rtl="0">
              <a:defRPr/>
            </a:lvl8pPr>
            <a:lvl9pPr algn="l" rtl="0">
              <a:defRPr/>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ội dung 3"/>
          <p:cNvSpPr>
            <a:spLocks noGrp="1"/>
          </p:cNvSpPr>
          <p:nvPr>
            <p:ph sz="half" idx="2" hasCustomPrompt="1"/>
          </p:nvPr>
        </p:nvSpPr>
        <p:spPr>
          <a:xfrm>
            <a:off x="6172200" y="1600200"/>
            <a:ext cx="4914900" cy="4571999"/>
          </a:xfrm>
        </p:spPr>
        <p:txBody>
          <a:bodyPr rtlCol="0"/>
          <a:lstStyle>
            <a:lvl1pPr rtl="0">
              <a:defRPr/>
            </a:lvl1pPr>
            <a:lvl5pPr algn="l" rtl="0">
              <a:defRPr/>
            </a:lvl5pPr>
            <a:lvl6pPr algn="l" rtl="0">
              <a:defRPr/>
            </a:lvl6pPr>
            <a:lvl7pPr algn="l" rtl="0">
              <a:defRPr/>
            </a:lvl7pPr>
            <a:lvl8pPr algn="l" rtl="0">
              <a:defRPr/>
            </a:lvl8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Ngày tháng 4"/>
          <p:cNvSpPr>
            <a:spLocks noGrp="1"/>
          </p:cNvSpPr>
          <p:nvPr>
            <p:ph type="dt" sz="half" idx="10"/>
          </p:nvPr>
        </p:nvSpPr>
        <p:spPr/>
        <p:txBody>
          <a:bodyPr rtlCol="0"/>
          <a:lstStyle>
            <a:lvl1pPr>
              <a:defRPr/>
            </a:lvl1pPr>
          </a:lstStyle>
          <a:p>
            <a:fld id="{EEA13401-1CA4-41A8-B145-43ED810E3FF3}" type="datetime1">
              <a:rPr lang="vi-VN" smtClean="0"/>
              <a:t>10/11/2018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4" name="Chỗ dành sẵn cho Nội dung 3"/>
          <p:cNvSpPr>
            <a:spLocks noGrp="1"/>
          </p:cNvSpPr>
          <p:nvPr>
            <p:ph sz="half" idx="2" hasCustomPrompt="1"/>
          </p:nvPr>
        </p:nvSpPr>
        <p:spPr>
          <a:xfrm>
            <a:off x="110490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Văn bản 4"/>
          <p:cNvSpPr>
            <a:spLocks noGrp="1"/>
          </p:cNvSpPr>
          <p:nvPr>
            <p:ph type="body" sz="quarter" idx="3" hasCustomPrompt="1"/>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6" name="Chỗ dành sẵn cho Nội dung 5"/>
          <p:cNvSpPr>
            <a:spLocks noGrp="1"/>
          </p:cNvSpPr>
          <p:nvPr>
            <p:ph sz="quarter" idx="4" hasCustomPrompt="1"/>
          </p:nvPr>
        </p:nvSpPr>
        <p:spPr>
          <a:xfrm>
            <a:off x="616611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7" name="Chỗ dành sẵn cho Ngày tháng 6"/>
          <p:cNvSpPr>
            <a:spLocks noGrp="1"/>
          </p:cNvSpPr>
          <p:nvPr>
            <p:ph type="dt" sz="half" idx="10"/>
          </p:nvPr>
        </p:nvSpPr>
        <p:spPr/>
        <p:txBody>
          <a:bodyPr rtlCol="0"/>
          <a:lstStyle>
            <a:lvl1pPr>
              <a:defRPr/>
            </a:lvl1pPr>
          </a:lstStyle>
          <a:p>
            <a:fld id="{B6B78E12-15D3-4830-B800-32A97159B7D3}" type="datetime1">
              <a:rPr lang="vi-VN" smtClean="0"/>
              <a:t>10/11/2018</a:t>
            </a:fld>
            <a:endParaRPr lang="vi-VN" dirty="0"/>
          </a:p>
        </p:txBody>
      </p:sp>
      <p:sp>
        <p:nvSpPr>
          <p:cNvPr id="8" name="Chỗ dành sẵn cho Chân trang 7"/>
          <p:cNvSpPr>
            <a:spLocks noGrp="1"/>
          </p:cNvSpPr>
          <p:nvPr>
            <p:ph type="ftr" sz="quarter" idx="11"/>
          </p:nvPr>
        </p:nvSpPr>
        <p:spPr/>
        <p:txBody>
          <a:bodyPr rtlCol="0"/>
          <a:lstStyle/>
          <a:p>
            <a:pPr rtl="0"/>
            <a:endParaRPr lang="vi-VN" noProof="0" dirty="0"/>
          </a:p>
        </p:txBody>
      </p:sp>
      <p:sp>
        <p:nvSpPr>
          <p:cNvPr id="9" name="Chỗ dành sẵn cho Số hiệu Bản chiếu 8"/>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gày tháng 2"/>
          <p:cNvSpPr>
            <a:spLocks noGrp="1"/>
          </p:cNvSpPr>
          <p:nvPr>
            <p:ph type="dt" sz="half" idx="10"/>
          </p:nvPr>
        </p:nvSpPr>
        <p:spPr/>
        <p:txBody>
          <a:bodyPr rtlCol="0"/>
          <a:lstStyle>
            <a:lvl1pPr>
              <a:defRPr/>
            </a:lvl1pPr>
          </a:lstStyle>
          <a:p>
            <a:fld id="{52727B5C-D4FA-4672-9AB2-CAC3FB78006B}" type="datetime1">
              <a:rPr lang="vi-VN" smtClean="0"/>
              <a:t>10/11/2018</a:t>
            </a:fld>
            <a:endParaRPr lang="vi-VN" dirty="0"/>
          </a:p>
        </p:txBody>
      </p:sp>
      <p:sp>
        <p:nvSpPr>
          <p:cNvPr id="4" name="Chỗ dành sẵn cho Chân trang 3"/>
          <p:cNvSpPr>
            <a:spLocks noGrp="1"/>
          </p:cNvSpPr>
          <p:nvPr>
            <p:ph type="ftr" sz="quarter" idx="11"/>
          </p:nvPr>
        </p:nvSpPr>
        <p:spPr/>
        <p:txBody>
          <a:bodyPr rtlCol="0"/>
          <a:lstStyle/>
          <a:p>
            <a:pPr rtl="0"/>
            <a:endParaRPr lang="vi-VN" noProof="0" dirty="0"/>
          </a:p>
        </p:txBody>
      </p:sp>
      <p:sp>
        <p:nvSpPr>
          <p:cNvPr id="5" name="Chỗ dành sẵn cho Số hiệu Bản chiếu 4"/>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ỗ dành sẵn cho Ngày tháng 1"/>
          <p:cNvSpPr>
            <a:spLocks noGrp="1"/>
          </p:cNvSpPr>
          <p:nvPr>
            <p:ph type="dt" sz="half" idx="10"/>
          </p:nvPr>
        </p:nvSpPr>
        <p:spPr/>
        <p:txBody>
          <a:bodyPr rtlCol="0"/>
          <a:lstStyle>
            <a:lvl1pPr>
              <a:defRPr/>
            </a:lvl1pPr>
          </a:lstStyle>
          <a:p>
            <a:fld id="{5C79D4B6-09EC-466E-A27D-61A0BEC60615}" type="datetime1">
              <a:rPr lang="vi-VN" smtClean="0"/>
              <a:t>10/11/2018</a:t>
            </a:fld>
            <a:endParaRPr lang="vi-VN" dirty="0"/>
          </a:p>
        </p:txBody>
      </p:sp>
      <p:sp>
        <p:nvSpPr>
          <p:cNvPr id="3" name="Chỗ dành sẵn cho Chân trang 2"/>
          <p:cNvSpPr>
            <a:spLocks noGrp="1"/>
          </p:cNvSpPr>
          <p:nvPr>
            <p:ph type="ftr" sz="quarter" idx="11"/>
          </p:nvPr>
        </p:nvSpPr>
        <p:spPr/>
        <p:txBody>
          <a:bodyPr rtlCol="0"/>
          <a:lstStyle/>
          <a:p>
            <a:pPr rtl="0"/>
            <a:endParaRPr lang="vi-VN" noProof="0" dirty="0"/>
          </a:p>
        </p:txBody>
      </p:sp>
      <p:sp>
        <p:nvSpPr>
          <p:cNvPr id="4" name="Chỗ dành sẵn cho Số hiệu Bản chiếu 3"/>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Văn bản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9EC3EF93-EEE8-4795-954B-C706892E4F66}" type="datetime1">
              <a:rPr lang="vi-VN" smtClean="0"/>
              <a:t>10/11/2018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hỗ dành sẵn cho Tiêu đề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vi-VN" dirty="0"/>
              <a:t>Bấm để sửa kiểu tiêu đề Bản cái</a:t>
            </a:r>
            <a:endParaRPr lang="vi-VN" noProof="0" dirty="0"/>
          </a:p>
        </p:txBody>
      </p:sp>
      <p:sp>
        <p:nvSpPr>
          <p:cNvPr id="3" name="Chỗ dành sẵn cho Văn bản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a:p>
            <a:pPr lvl="5" rtl="0"/>
            <a:r>
              <a:rPr lang="vi-VN" noProof="0" dirty="0" err="1"/>
              <a:t>Mức</a:t>
            </a:r>
            <a:r>
              <a:rPr lang="vi-VN" noProof="0" dirty="0"/>
              <a:t> </a:t>
            </a:r>
            <a:r>
              <a:rPr lang="vi-VN" noProof="0" dirty="0" err="1"/>
              <a:t>sáu</a:t>
            </a:r>
            <a:endParaRPr lang="vi-VN" noProof="0" dirty="0"/>
          </a:p>
          <a:p>
            <a:pPr lvl="6" rtl="0"/>
            <a:r>
              <a:rPr lang="vi-VN" noProof="0" dirty="0" err="1"/>
              <a:t>Mức</a:t>
            </a:r>
            <a:r>
              <a:rPr lang="vi-VN" noProof="0" dirty="0"/>
              <a:t> </a:t>
            </a:r>
            <a:r>
              <a:rPr lang="vi-VN" noProof="0" dirty="0" err="1"/>
              <a:t>bảy</a:t>
            </a:r>
            <a:endParaRPr lang="vi-VN" noProof="0" dirty="0"/>
          </a:p>
          <a:p>
            <a:pPr lvl="7" rtl="0"/>
            <a:r>
              <a:rPr lang="vi-VN" noProof="0" dirty="0" err="1"/>
              <a:t>Mức</a:t>
            </a:r>
            <a:r>
              <a:rPr lang="vi-VN" noProof="0" dirty="0"/>
              <a:t> </a:t>
            </a:r>
            <a:r>
              <a:rPr lang="vi-VN" noProof="0" dirty="0" err="1"/>
              <a:t>tám</a:t>
            </a:r>
            <a:endParaRPr lang="vi-VN" noProof="0" dirty="0"/>
          </a:p>
          <a:p>
            <a:pPr lvl="8" rtl="0"/>
            <a:r>
              <a:rPr lang="vi-VN" noProof="0" dirty="0" err="1"/>
              <a:t>Mức</a:t>
            </a:r>
            <a:r>
              <a:rPr lang="vi-VN" noProof="0" dirty="0"/>
              <a:t> </a:t>
            </a:r>
            <a:r>
              <a:rPr lang="vi-VN" noProof="0" dirty="0" err="1"/>
              <a:t>chín</a:t>
            </a:r>
            <a:endParaRPr lang="vi-VN" noProof="0" dirty="0"/>
          </a:p>
        </p:txBody>
      </p:sp>
      <p:sp>
        <p:nvSpPr>
          <p:cNvPr id="4" name="Chỗ dành sẵn cho Ngày tháng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62804CE6-96A6-4530-899E-8F97DCB7022F}" type="datetime1">
              <a:rPr lang="vi-VN" smtClean="0"/>
              <a:t>10/11/2018</a:t>
            </a:fld>
            <a:endParaRPr lang="vi-VN" dirty="0"/>
          </a:p>
        </p:txBody>
      </p:sp>
      <p:sp>
        <p:nvSpPr>
          <p:cNvPr id="5" name="Chỗ dành sẵn cho Chân trang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vi-VN" noProof="0" dirty="0"/>
          </a:p>
        </p:txBody>
      </p:sp>
      <p:sp>
        <p:nvSpPr>
          <p:cNvPr id="6" name="Chỗ dành sẵn cho Số hiệu Bản chiếu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vi-VN" smtClean="0"/>
              <a:pPr/>
              <a:t>‹#›</a:t>
            </a:fld>
            <a:endParaRPr lang="vi-VN" dirty="0"/>
          </a:p>
        </p:txBody>
      </p:sp>
      <p:grpSp>
        <p:nvGrpSpPr>
          <p:cNvPr id="15" name="Nhóm 14"/>
          <p:cNvGrpSpPr/>
          <p:nvPr/>
        </p:nvGrpSpPr>
        <p:grpSpPr>
          <a:xfrm>
            <a:off x="1103376" y="1219201"/>
            <a:ext cx="9985248" cy="84403"/>
            <a:chOff x="1073150" y="1219201"/>
            <a:chExt cx="10058400" cy="63125"/>
          </a:xfrm>
        </p:grpSpPr>
        <p:cxnSp>
          <p:nvCxnSpPr>
            <p:cNvPr id="13" name="Đường nối Thẳng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Calibri" panose="020F050202020403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8.gif"/></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ntiAegis/Face-Attendance-Syste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p:cNvSpPr>
            <a:spLocks noGrp="1"/>
          </p:cNvSpPr>
          <p:nvPr>
            <p:ph type="ctrTitle"/>
          </p:nvPr>
        </p:nvSpPr>
        <p:spPr>
          <a:xfrm>
            <a:off x="0" y="2531534"/>
            <a:ext cx="7154333" cy="1288894"/>
          </a:xfrm>
        </p:spPr>
        <p:txBody>
          <a:bodyPr rtlCol="0" anchor="ctr">
            <a:noAutofit/>
          </a:bodyPr>
          <a:lstStyle/>
          <a:p>
            <a:pPr algn="ctr">
              <a:lnSpc>
                <a:spcPct val="150000"/>
              </a:lnSpc>
            </a:pPr>
            <a:r>
              <a:rPr lang="en-US" sz="3500" b="1" dirty="0" smtClean="0">
                <a:latin typeface="Arial" panose="020B0604020202020204" pitchFamily="34" charset="0"/>
                <a:cs typeface="Arial" panose="020B0604020202020204" pitchFamily="34" charset="0"/>
              </a:rPr>
              <a:t>Face Attendance Checking</a:t>
            </a:r>
            <a:endParaRPr lang="en-US" sz="3500" b="1" dirty="0">
              <a:latin typeface="Arial" panose="020B0604020202020204" pitchFamily="34" charset="0"/>
              <a:cs typeface="Arial" panose="020B0604020202020204" pitchFamily="34" charset="0"/>
            </a:endParaRPr>
          </a:p>
        </p:txBody>
      </p:sp>
      <p:sp>
        <p:nvSpPr>
          <p:cNvPr id="7" name="Phụ đề 6"/>
          <p:cNvSpPr>
            <a:spLocks noGrp="1"/>
          </p:cNvSpPr>
          <p:nvPr>
            <p:ph type="subTitle" idx="1"/>
          </p:nvPr>
        </p:nvSpPr>
        <p:spPr>
          <a:xfrm>
            <a:off x="212854" y="3820428"/>
            <a:ext cx="6572362" cy="1107517"/>
          </a:xfrm>
        </p:spPr>
        <p:txBody>
          <a:bodyPr rtlCol="0">
            <a:noAutofit/>
          </a:bodyPr>
          <a:lstStyle/>
          <a:p>
            <a:pPr algn="ctr" rtl="0">
              <a:lnSpc>
                <a:spcPct val="150000"/>
              </a:lnSpc>
            </a:pPr>
            <a:r>
              <a:rPr lang="en-US" sz="2200" dirty="0" smtClean="0">
                <a:latin typeface="Arial" panose="020B0604020202020204" pitchFamily="34" charset="0"/>
              </a:rPr>
              <a:t>Course: EE3063</a:t>
            </a:r>
            <a:r>
              <a:rPr lang="en-US" sz="2200" dirty="0">
                <a:latin typeface="Arial" panose="020B0604020202020204" pitchFamily="34" charset="0"/>
              </a:rPr>
              <a:t> </a:t>
            </a:r>
            <a:r>
              <a:rPr lang="en-US" sz="2200" dirty="0" smtClean="0">
                <a:latin typeface="Arial" panose="020B0604020202020204" pitchFamily="34" charset="0"/>
              </a:rPr>
              <a:t>- Dr. Pham Viet </a:t>
            </a:r>
            <a:r>
              <a:rPr lang="en-US" sz="2200" dirty="0" err="1" smtClean="0">
                <a:latin typeface="Arial" panose="020B0604020202020204" pitchFamily="34" charset="0"/>
              </a:rPr>
              <a:t>Cuong</a:t>
            </a:r>
            <a:endParaRPr lang="en-US" sz="2200" dirty="0" smtClean="0">
              <a:latin typeface="Arial" panose="020B0604020202020204" pitchFamily="34" charset="0"/>
            </a:endParaRPr>
          </a:p>
          <a:p>
            <a:pPr algn="ctr" rtl="0">
              <a:lnSpc>
                <a:spcPct val="150000"/>
              </a:lnSpc>
            </a:pPr>
            <a:r>
              <a:rPr lang="en-US" sz="2200" dirty="0" smtClean="0">
                <a:latin typeface="Arial" panose="020B0604020202020204" pitchFamily="34" charset="0"/>
              </a:rPr>
              <a:t>Conducted by Group 09</a:t>
            </a:r>
            <a:endParaRPr lang="en-US" sz="2200" dirty="0">
              <a:latin typeface="Arial" panose="020B0604020202020204" pitchFamily="34" charset="0"/>
            </a:endParaRPr>
          </a:p>
        </p:txBody>
      </p:sp>
      <p:pic>
        <p:nvPicPr>
          <p:cNvPr id="13" name="Picture Placeholder 12"/>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a:xfrm>
            <a:off x="7154333" y="1310656"/>
            <a:ext cx="5037667" cy="4302744"/>
          </a:xfrm>
        </p:spPr>
      </p:pic>
      <p:sp>
        <p:nvSpPr>
          <p:cNvPr id="2" name="TextBox 1"/>
          <p:cNvSpPr txBox="1"/>
          <p:nvPr/>
        </p:nvSpPr>
        <p:spPr>
          <a:xfrm>
            <a:off x="2931347" y="5290235"/>
            <a:ext cx="1135375" cy="323165"/>
          </a:xfrm>
          <a:prstGeom prst="rect">
            <a:avLst/>
          </a:prstGeom>
          <a:noFill/>
        </p:spPr>
        <p:txBody>
          <a:bodyPr wrap="none" rtlCol="0">
            <a:spAutoFit/>
          </a:bodyPr>
          <a:lstStyle/>
          <a:p>
            <a:r>
              <a:rPr lang="en-US" sz="1500" dirty="0" smtClean="0"/>
              <a:t>21/11/2018</a:t>
            </a:r>
            <a:endParaRPr lang="en-US" sz="1500" dirty="0"/>
          </a:p>
        </p:txBody>
      </p:sp>
      <p:pic>
        <p:nvPicPr>
          <p:cNvPr id="1030" name="Picture 6" descr="Image result for HCMU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854" y="1310656"/>
            <a:ext cx="841818" cy="85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10</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sp>
        <p:nvSpPr>
          <p:cNvPr id="5" name="TextBox 4"/>
          <p:cNvSpPr txBox="1"/>
          <p:nvPr/>
        </p:nvSpPr>
        <p:spPr>
          <a:xfrm>
            <a:off x="1104900" y="1438101"/>
            <a:ext cx="6600998" cy="446276"/>
          </a:xfrm>
          <a:prstGeom prst="rect">
            <a:avLst/>
          </a:prstGeom>
          <a:noFill/>
        </p:spPr>
        <p:txBody>
          <a:bodyPr wrap="square" rtlCol="0">
            <a:spAutoFit/>
          </a:bodyPr>
          <a:lstStyle/>
          <a:p>
            <a:r>
              <a:rPr lang="en-US" sz="2300" dirty="0" smtClean="0">
                <a:solidFill>
                  <a:schemeClr val="tx2"/>
                </a:solidFill>
              </a:rPr>
              <a:t>Face detection (based on Histogram Of Gradient)</a:t>
            </a:r>
            <a:endParaRPr lang="en-US" sz="2300" dirty="0">
              <a:solidFill>
                <a:schemeClr val="tx2"/>
              </a:solidFill>
            </a:endParaRPr>
          </a:p>
        </p:txBody>
      </p:sp>
      <p:pic>
        <p:nvPicPr>
          <p:cNvPr id="3074" name="Picture 2" descr="https://cdn-images-1.medium.com/max/1600/1*6xgev0r-qn4oR88FrW6fiA.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535353" y="2149316"/>
            <a:ext cx="5550229" cy="386892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104900" y="3137341"/>
            <a:ext cx="3749686" cy="1561732"/>
            <a:chOff x="1104900" y="2149317"/>
            <a:chExt cx="3749686" cy="1561732"/>
          </a:xfrm>
        </p:grpSpPr>
        <p:pic>
          <p:nvPicPr>
            <p:cNvPr id="9" name="Picture 2" descr="https://cdn-images-1.medium.com/max/1600/1*WF54tQnH1Hgpoqk-Vtf9Lg.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2149317"/>
              <a:ext cx="3749686" cy="1192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470629" y="3341717"/>
              <a:ext cx="1018227" cy="369332"/>
            </a:xfrm>
            <a:prstGeom prst="rect">
              <a:avLst/>
            </a:prstGeom>
            <a:noFill/>
          </p:spPr>
          <p:txBody>
            <a:bodyPr wrap="square" rtlCol="0">
              <a:spAutoFit/>
            </a:bodyPr>
            <a:lstStyle/>
            <a:p>
              <a:r>
                <a:rPr lang="en-US" dirty="0" smtClean="0"/>
                <a:t>gradient</a:t>
              </a:r>
              <a:endParaRPr lang="en-US" dirty="0"/>
            </a:p>
          </p:txBody>
        </p:sp>
      </p:grpSp>
    </p:spTree>
    <p:extLst>
      <p:ext uri="{BB962C8B-B14F-4D97-AF65-F5344CB8AC3E}">
        <p14:creationId xmlns:p14="http://schemas.microsoft.com/office/powerpoint/2010/main" val="150179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11</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pic>
        <p:nvPicPr>
          <p:cNvPr id="4098" name="Picture 2" descr="https://cdn-images-1.medium.com/max/1600/1*AbEg31EgkbXSQehuNJBlWg.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56326" y="2412032"/>
            <a:ext cx="3943350" cy="37528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04900" y="1438101"/>
            <a:ext cx="2835333" cy="446276"/>
          </a:xfrm>
          <a:prstGeom prst="rect">
            <a:avLst/>
          </a:prstGeom>
          <a:noFill/>
        </p:spPr>
        <p:txBody>
          <a:bodyPr wrap="square" rtlCol="0">
            <a:spAutoFit/>
          </a:bodyPr>
          <a:lstStyle/>
          <a:p>
            <a:r>
              <a:rPr lang="en-US" sz="2300" dirty="0" smtClean="0">
                <a:solidFill>
                  <a:schemeClr val="tx2"/>
                </a:solidFill>
              </a:rPr>
              <a:t>Landmark detection</a:t>
            </a:r>
            <a:endParaRPr lang="en-US" sz="2300" dirty="0">
              <a:solidFill>
                <a:schemeClr val="tx2"/>
              </a:solidFill>
            </a:endParaRPr>
          </a:p>
        </p:txBody>
      </p:sp>
      <p:pic>
        <p:nvPicPr>
          <p:cNvPr id="4100" name="Picture 4" descr="https://cdn-images-1.medium.com/max/1600/1*xBJ4H2lbCMfzIfMrOm9BEQ.jpe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23371" y="2412032"/>
            <a:ext cx="4307584"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70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12</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sp>
        <p:nvSpPr>
          <p:cNvPr id="8" name="TextBox 7"/>
          <p:cNvSpPr txBox="1"/>
          <p:nvPr/>
        </p:nvSpPr>
        <p:spPr>
          <a:xfrm>
            <a:off x="1104900" y="1438101"/>
            <a:ext cx="2835333" cy="446276"/>
          </a:xfrm>
          <a:prstGeom prst="rect">
            <a:avLst/>
          </a:prstGeom>
          <a:noFill/>
        </p:spPr>
        <p:txBody>
          <a:bodyPr wrap="square" rtlCol="0">
            <a:spAutoFit/>
          </a:bodyPr>
          <a:lstStyle/>
          <a:p>
            <a:r>
              <a:rPr lang="en-US" sz="2300" dirty="0" smtClean="0">
                <a:solidFill>
                  <a:schemeClr val="tx2"/>
                </a:solidFill>
              </a:rPr>
              <a:t>Landmark detection</a:t>
            </a:r>
            <a:endParaRPr lang="en-US" sz="2300" dirty="0">
              <a:solidFill>
                <a:schemeClr val="tx2"/>
              </a:solidFill>
            </a:endParaRPr>
          </a:p>
        </p:txBody>
      </p:sp>
      <p:pic>
        <p:nvPicPr>
          <p:cNvPr id="6" name="Picture 2" descr="https://cdn-images-1.medium.com/max/1600/1*AbEg31EgkbXSQehuNJBlWg.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244228" y="2149315"/>
            <a:ext cx="2841354" cy="270409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7917" y="2149315"/>
            <a:ext cx="2629297" cy="2704091"/>
          </a:xfrm>
          <a:prstGeom prst="rect">
            <a:avLst/>
          </a:prstGeom>
        </p:spPr>
      </p:pic>
      <p:cxnSp>
        <p:nvCxnSpPr>
          <p:cNvPr id="4" name="Straight Arrow Connector 3"/>
          <p:cNvCxnSpPr>
            <a:endCxn id="6" idx="1"/>
          </p:cNvCxnSpPr>
          <p:nvPr/>
        </p:nvCxnSpPr>
        <p:spPr>
          <a:xfrm>
            <a:off x="3940233" y="3480623"/>
            <a:ext cx="4303995" cy="207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21026" y="3480623"/>
            <a:ext cx="1542410" cy="446276"/>
          </a:xfrm>
          <a:prstGeom prst="rect">
            <a:avLst/>
          </a:prstGeom>
          <a:noFill/>
        </p:spPr>
        <p:txBody>
          <a:bodyPr wrap="none" rtlCol="0">
            <a:spAutoFit/>
          </a:bodyPr>
          <a:lstStyle/>
          <a:p>
            <a:r>
              <a:rPr lang="en-US" sz="2300" dirty="0" err="1" smtClean="0"/>
              <a:t>Regressor</a:t>
            </a:r>
            <a:endParaRPr lang="en-US" sz="2300" dirty="0"/>
          </a:p>
        </p:txBody>
      </p:sp>
    </p:spTree>
    <p:extLst>
      <p:ext uri="{BB962C8B-B14F-4D97-AF65-F5344CB8AC3E}">
        <p14:creationId xmlns:p14="http://schemas.microsoft.com/office/powerpoint/2010/main" val="3895349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13</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sp>
        <p:nvSpPr>
          <p:cNvPr id="8" name="TextBox 7"/>
          <p:cNvSpPr txBox="1"/>
          <p:nvPr/>
        </p:nvSpPr>
        <p:spPr>
          <a:xfrm>
            <a:off x="1104900" y="1438101"/>
            <a:ext cx="2835333" cy="446276"/>
          </a:xfrm>
          <a:prstGeom prst="rect">
            <a:avLst/>
          </a:prstGeom>
          <a:noFill/>
        </p:spPr>
        <p:txBody>
          <a:bodyPr wrap="square" rtlCol="0">
            <a:spAutoFit/>
          </a:bodyPr>
          <a:lstStyle/>
          <a:p>
            <a:r>
              <a:rPr lang="en-US" sz="2300" dirty="0" smtClean="0">
                <a:solidFill>
                  <a:schemeClr val="tx2"/>
                </a:solidFill>
              </a:rPr>
              <a:t>Landmark detection</a:t>
            </a:r>
            <a:endParaRPr lang="en-US" sz="2300" dirty="0">
              <a:solidFill>
                <a:schemeClr val="tx2"/>
              </a:solidFill>
            </a:endParaRPr>
          </a:p>
        </p:txBody>
      </p:sp>
      <p:pic>
        <p:nvPicPr>
          <p:cNvPr id="6" name="Picture 2" descr="https://cdn-images-1.medium.com/max/1600/1*AbEg31EgkbXSQehuNJBlWg.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244228" y="2149315"/>
            <a:ext cx="2841354" cy="270409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7917" y="2149315"/>
            <a:ext cx="2629297" cy="2704091"/>
          </a:xfrm>
          <a:prstGeom prst="rect">
            <a:avLst/>
          </a:prstGeom>
        </p:spPr>
      </p:pic>
      <p:cxnSp>
        <p:nvCxnSpPr>
          <p:cNvPr id="4" name="Straight Arrow Connector 3"/>
          <p:cNvCxnSpPr>
            <a:endCxn id="6" idx="1"/>
          </p:cNvCxnSpPr>
          <p:nvPr/>
        </p:nvCxnSpPr>
        <p:spPr>
          <a:xfrm>
            <a:off x="3940233" y="3480623"/>
            <a:ext cx="4303995" cy="207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01279" y="3480623"/>
            <a:ext cx="2981907" cy="446276"/>
          </a:xfrm>
          <a:prstGeom prst="rect">
            <a:avLst/>
          </a:prstGeom>
          <a:noFill/>
        </p:spPr>
        <p:txBody>
          <a:bodyPr wrap="none" rtlCol="0">
            <a:spAutoFit/>
          </a:bodyPr>
          <a:lstStyle/>
          <a:p>
            <a:pPr algn="ctr"/>
            <a:r>
              <a:rPr lang="en-US" sz="2300" dirty="0" smtClean="0"/>
              <a:t>Cascaded </a:t>
            </a:r>
            <a:r>
              <a:rPr lang="en-US" sz="2300" dirty="0" err="1" smtClean="0"/>
              <a:t>regressors</a:t>
            </a:r>
            <a:endParaRPr lang="en-US" sz="2300" dirty="0"/>
          </a:p>
        </p:txBody>
      </p:sp>
      <p:sp>
        <p:nvSpPr>
          <p:cNvPr id="11" name="TextBox 10"/>
          <p:cNvSpPr txBox="1"/>
          <p:nvPr/>
        </p:nvSpPr>
        <p:spPr>
          <a:xfrm>
            <a:off x="2602101" y="5651242"/>
            <a:ext cx="1689886" cy="446276"/>
          </a:xfrm>
          <a:prstGeom prst="rect">
            <a:avLst/>
          </a:prstGeom>
          <a:noFill/>
        </p:spPr>
        <p:txBody>
          <a:bodyPr wrap="none" rtlCol="0">
            <a:spAutoFit/>
          </a:bodyPr>
          <a:lstStyle/>
          <a:p>
            <a:r>
              <a:rPr lang="en-US" sz="2300" dirty="0" smtClean="0"/>
              <a:t>Regressor1</a:t>
            </a:r>
            <a:endParaRPr lang="en-US" sz="2300" dirty="0"/>
          </a:p>
        </p:txBody>
      </p:sp>
      <p:sp>
        <p:nvSpPr>
          <p:cNvPr id="12" name="TextBox 11"/>
          <p:cNvSpPr txBox="1"/>
          <p:nvPr/>
        </p:nvSpPr>
        <p:spPr>
          <a:xfrm>
            <a:off x="4496371" y="5653016"/>
            <a:ext cx="1689886" cy="446276"/>
          </a:xfrm>
          <a:prstGeom prst="rect">
            <a:avLst/>
          </a:prstGeom>
          <a:noFill/>
        </p:spPr>
        <p:txBody>
          <a:bodyPr wrap="none" rtlCol="0">
            <a:spAutoFit/>
          </a:bodyPr>
          <a:lstStyle/>
          <a:p>
            <a:r>
              <a:rPr lang="en-US" sz="2300" dirty="0" smtClean="0"/>
              <a:t>Regressor2</a:t>
            </a:r>
            <a:endParaRPr lang="en-US" sz="2300" dirty="0"/>
          </a:p>
        </p:txBody>
      </p:sp>
      <p:sp>
        <p:nvSpPr>
          <p:cNvPr id="13" name="TextBox 12"/>
          <p:cNvSpPr txBox="1"/>
          <p:nvPr/>
        </p:nvSpPr>
        <p:spPr>
          <a:xfrm>
            <a:off x="7483411" y="5651242"/>
            <a:ext cx="1755609" cy="446276"/>
          </a:xfrm>
          <a:prstGeom prst="rect">
            <a:avLst/>
          </a:prstGeom>
          <a:noFill/>
        </p:spPr>
        <p:txBody>
          <a:bodyPr wrap="none" rtlCol="0">
            <a:spAutoFit/>
          </a:bodyPr>
          <a:lstStyle/>
          <a:p>
            <a:r>
              <a:rPr lang="en-US" sz="2300" dirty="0" err="1" smtClean="0"/>
              <a:t>RegressorN</a:t>
            </a:r>
            <a:endParaRPr lang="en-US" sz="2300" dirty="0"/>
          </a:p>
        </p:txBody>
      </p:sp>
      <p:sp>
        <p:nvSpPr>
          <p:cNvPr id="14" name="TextBox 13"/>
          <p:cNvSpPr txBox="1"/>
          <p:nvPr/>
        </p:nvSpPr>
        <p:spPr>
          <a:xfrm>
            <a:off x="6595025" y="5651242"/>
            <a:ext cx="479618" cy="446276"/>
          </a:xfrm>
          <a:prstGeom prst="rect">
            <a:avLst/>
          </a:prstGeom>
          <a:noFill/>
        </p:spPr>
        <p:txBody>
          <a:bodyPr wrap="none" rtlCol="0">
            <a:spAutoFit/>
          </a:bodyPr>
          <a:lstStyle/>
          <a:p>
            <a:r>
              <a:rPr lang="en-US" sz="2300" dirty="0" smtClean="0"/>
              <a:t>…</a:t>
            </a:r>
            <a:endParaRPr lang="en-US" sz="2300" dirty="0"/>
          </a:p>
        </p:txBody>
      </p:sp>
      <p:cxnSp>
        <p:nvCxnSpPr>
          <p:cNvPr id="15" name="Straight Arrow Connector 14"/>
          <p:cNvCxnSpPr>
            <a:stCxn id="10" idx="2"/>
            <a:endCxn id="11" idx="0"/>
          </p:cNvCxnSpPr>
          <p:nvPr/>
        </p:nvCxnSpPr>
        <p:spPr>
          <a:xfrm flipH="1">
            <a:off x="3447044" y="3926899"/>
            <a:ext cx="2645189" cy="172434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2" idx="0"/>
          </p:cNvCxnSpPr>
          <p:nvPr/>
        </p:nvCxnSpPr>
        <p:spPr>
          <a:xfrm flipH="1">
            <a:off x="5341314" y="3926899"/>
            <a:ext cx="750919" cy="17261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3" idx="0"/>
          </p:cNvCxnSpPr>
          <p:nvPr/>
        </p:nvCxnSpPr>
        <p:spPr>
          <a:xfrm>
            <a:off x="6092233" y="3926899"/>
            <a:ext cx="2268983" cy="172434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463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14</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sp>
        <p:nvSpPr>
          <p:cNvPr id="8" name="TextBox 7"/>
          <p:cNvSpPr txBox="1"/>
          <p:nvPr/>
        </p:nvSpPr>
        <p:spPr>
          <a:xfrm>
            <a:off x="1104900" y="1438101"/>
            <a:ext cx="2585951" cy="446276"/>
          </a:xfrm>
          <a:prstGeom prst="rect">
            <a:avLst/>
          </a:prstGeom>
          <a:noFill/>
        </p:spPr>
        <p:txBody>
          <a:bodyPr wrap="square" rtlCol="0">
            <a:spAutoFit/>
          </a:bodyPr>
          <a:lstStyle/>
          <a:p>
            <a:r>
              <a:rPr lang="en-US" sz="2300" dirty="0" smtClean="0">
                <a:solidFill>
                  <a:schemeClr val="tx2"/>
                </a:solidFill>
              </a:rPr>
              <a:t>Face recognition</a:t>
            </a:r>
            <a:endParaRPr lang="en-US" sz="2300" dirty="0">
              <a:solidFill>
                <a:schemeClr val="tx2"/>
              </a:solidFill>
            </a:endParaRPr>
          </a:p>
        </p:txBody>
      </p:sp>
      <p:grpSp>
        <p:nvGrpSpPr>
          <p:cNvPr id="10" name="Group 9"/>
          <p:cNvGrpSpPr/>
          <p:nvPr/>
        </p:nvGrpSpPr>
        <p:grpSpPr>
          <a:xfrm>
            <a:off x="2229579" y="2183815"/>
            <a:ext cx="8013956" cy="1830767"/>
            <a:chOff x="2165539" y="2566201"/>
            <a:chExt cx="8013956" cy="1830767"/>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5539" y="2874216"/>
              <a:ext cx="1229635" cy="1264614"/>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2344" y="2566201"/>
              <a:ext cx="5947151" cy="1830767"/>
            </a:xfrm>
            <a:prstGeom prst="rect">
              <a:avLst/>
            </a:prstGeom>
          </p:spPr>
        </p:pic>
      </p:grpSp>
      <p:cxnSp>
        <p:nvCxnSpPr>
          <p:cNvPr id="5" name="Straight Arrow Connector 4"/>
          <p:cNvCxnSpPr>
            <a:stCxn id="2" idx="3"/>
            <a:endCxn id="3" idx="1"/>
          </p:cNvCxnSpPr>
          <p:nvPr/>
        </p:nvCxnSpPr>
        <p:spPr>
          <a:xfrm flipV="1">
            <a:off x="3459214" y="3099199"/>
            <a:ext cx="837170" cy="249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37202" y="4587240"/>
            <a:ext cx="2682145" cy="1619482"/>
          </a:xfrm>
          <a:prstGeom prst="rect">
            <a:avLst/>
          </a:prstGeom>
          <a:noFill/>
        </p:spPr>
        <p:txBody>
          <a:bodyPr wrap="none" rtlCol="0">
            <a:spAutoFit/>
          </a:bodyPr>
          <a:lstStyle/>
          <a:p>
            <a:pPr>
              <a:lnSpc>
                <a:spcPct val="150000"/>
              </a:lnSpc>
            </a:pPr>
            <a:r>
              <a:rPr lang="en-US" sz="2300" b="1" dirty="0" smtClean="0"/>
              <a:t>Feature vector:</a:t>
            </a:r>
          </a:p>
          <a:p>
            <a:pPr marL="285750" indent="-285750">
              <a:lnSpc>
                <a:spcPct val="150000"/>
              </a:lnSpc>
              <a:buFont typeface="Arial" panose="020B0604020202020204" pitchFamily="34" charset="0"/>
              <a:buChar char="•"/>
            </a:pPr>
            <a:r>
              <a:rPr lang="en-US" sz="2300" dirty="0" smtClean="0"/>
              <a:t>Low-dimensional</a:t>
            </a:r>
          </a:p>
          <a:p>
            <a:pPr marL="285750" indent="-285750">
              <a:lnSpc>
                <a:spcPct val="150000"/>
              </a:lnSpc>
              <a:buFont typeface="Arial" panose="020B0604020202020204" pitchFamily="34" charset="0"/>
              <a:buChar char="•"/>
            </a:pPr>
            <a:r>
              <a:rPr lang="en-US" sz="2300" dirty="0" smtClean="0"/>
              <a:t>Representative</a:t>
            </a:r>
            <a:endParaRPr lang="en-US" sz="2300" dirty="0"/>
          </a:p>
        </p:txBody>
      </p:sp>
      <p:cxnSp>
        <p:nvCxnSpPr>
          <p:cNvPr id="13" name="Curved Connector 12"/>
          <p:cNvCxnSpPr/>
          <p:nvPr/>
        </p:nvCxnSpPr>
        <p:spPr>
          <a:xfrm rot="5400000">
            <a:off x="9062198" y="3625673"/>
            <a:ext cx="1335699" cy="906088"/>
          </a:xfrm>
          <a:prstGeom prst="curved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769704" y="4587240"/>
            <a:ext cx="2829621" cy="1685077"/>
          </a:xfrm>
          <a:prstGeom prst="rect">
            <a:avLst/>
          </a:prstGeom>
          <a:noFill/>
        </p:spPr>
        <p:txBody>
          <a:bodyPr wrap="none" rtlCol="0">
            <a:spAutoFit/>
          </a:bodyPr>
          <a:lstStyle/>
          <a:p>
            <a:pPr>
              <a:lnSpc>
                <a:spcPct val="150000"/>
              </a:lnSpc>
            </a:pPr>
            <a:r>
              <a:rPr lang="en-US" sz="2300" b="1" dirty="0" smtClean="0"/>
              <a:t>Input image:</a:t>
            </a:r>
          </a:p>
          <a:p>
            <a:pPr marL="285750" indent="-285750">
              <a:lnSpc>
                <a:spcPct val="150000"/>
              </a:lnSpc>
              <a:buFont typeface="Arial" panose="020B0604020202020204" pitchFamily="34" charset="0"/>
              <a:buChar char="•"/>
            </a:pPr>
            <a:r>
              <a:rPr lang="en-US" sz="2300" dirty="0" smtClean="0"/>
              <a:t>High-dimensional</a:t>
            </a:r>
          </a:p>
          <a:p>
            <a:pPr marL="285750" indent="-285750">
              <a:lnSpc>
                <a:spcPct val="150000"/>
              </a:lnSpc>
              <a:buFont typeface="Arial" panose="020B0604020202020204" pitchFamily="34" charset="0"/>
              <a:buChar char="•"/>
            </a:pPr>
            <a:r>
              <a:rPr lang="en-US" sz="2300" dirty="0" smtClean="0"/>
              <a:t>Rich detail</a:t>
            </a:r>
            <a:endParaRPr lang="en-US" sz="2300" dirty="0"/>
          </a:p>
        </p:txBody>
      </p:sp>
      <p:cxnSp>
        <p:nvCxnSpPr>
          <p:cNvPr id="22" name="Straight Arrow Connector 21"/>
          <p:cNvCxnSpPr>
            <a:stCxn id="2" idx="2"/>
          </p:cNvCxnSpPr>
          <p:nvPr/>
        </p:nvCxnSpPr>
        <p:spPr>
          <a:xfrm flipH="1">
            <a:off x="2844396" y="3756444"/>
            <a:ext cx="1" cy="9901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510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15</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sp>
        <p:nvSpPr>
          <p:cNvPr id="8" name="TextBox 7"/>
          <p:cNvSpPr txBox="1"/>
          <p:nvPr/>
        </p:nvSpPr>
        <p:spPr>
          <a:xfrm>
            <a:off x="1104900" y="1438101"/>
            <a:ext cx="5171209" cy="446276"/>
          </a:xfrm>
          <a:prstGeom prst="rect">
            <a:avLst/>
          </a:prstGeom>
          <a:noFill/>
        </p:spPr>
        <p:txBody>
          <a:bodyPr wrap="square" rtlCol="0">
            <a:spAutoFit/>
          </a:bodyPr>
          <a:lstStyle/>
          <a:p>
            <a:r>
              <a:rPr lang="en-US" sz="2300" dirty="0" smtClean="0">
                <a:solidFill>
                  <a:schemeClr val="tx2"/>
                </a:solidFill>
              </a:rPr>
              <a:t>Face </a:t>
            </a:r>
            <a:r>
              <a:rPr lang="en-US" sz="2300" dirty="0">
                <a:solidFill>
                  <a:schemeClr val="tx2"/>
                </a:solidFill>
              </a:rPr>
              <a:t>recognition </a:t>
            </a:r>
            <a:r>
              <a:rPr lang="en-US" sz="2300" dirty="0" smtClean="0">
                <a:solidFill>
                  <a:schemeClr val="tx2"/>
                </a:solidFill>
              </a:rPr>
              <a:t>(based on </a:t>
            </a:r>
            <a:r>
              <a:rPr lang="en-US" sz="2300" dirty="0" err="1" smtClean="0">
                <a:solidFill>
                  <a:schemeClr val="tx2"/>
                </a:solidFill>
              </a:rPr>
              <a:t>FaceNet</a:t>
            </a:r>
            <a:r>
              <a:rPr lang="en-US" sz="2300" dirty="0" smtClean="0">
                <a:solidFill>
                  <a:schemeClr val="tx2"/>
                </a:solidFill>
              </a:rPr>
              <a:t>)</a:t>
            </a:r>
            <a:endParaRPr lang="en-US" sz="2300" dirty="0">
              <a:solidFill>
                <a:schemeClr val="tx2"/>
              </a:solidFill>
            </a:endParaRPr>
          </a:p>
        </p:txBody>
      </p:sp>
      <p:pic>
        <p:nvPicPr>
          <p:cNvPr id="4" name="Picture 3"/>
          <p:cNvPicPr>
            <a:picLocks noChangeAspect="1"/>
          </p:cNvPicPr>
          <p:nvPr/>
        </p:nvPicPr>
        <p:blipFill>
          <a:blip r:embed="rId3"/>
          <a:stretch>
            <a:fillRect/>
          </a:stretch>
        </p:blipFill>
        <p:spPr>
          <a:xfrm>
            <a:off x="2955671" y="2294155"/>
            <a:ext cx="6279139" cy="1313567"/>
          </a:xfrm>
          <a:prstGeom prst="rect">
            <a:avLst/>
          </a:prstGeom>
        </p:spPr>
      </p:pic>
      <p:pic>
        <p:nvPicPr>
          <p:cNvPr id="6" name="Picture 5"/>
          <p:cNvPicPr>
            <a:picLocks noChangeAspect="1"/>
          </p:cNvPicPr>
          <p:nvPr/>
        </p:nvPicPr>
        <p:blipFill>
          <a:blip r:embed="rId4"/>
          <a:stretch>
            <a:fillRect/>
          </a:stretch>
        </p:blipFill>
        <p:spPr>
          <a:xfrm>
            <a:off x="2955671" y="4267908"/>
            <a:ext cx="6279139" cy="1548947"/>
          </a:xfrm>
          <a:prstGeom prst="rect">
            <a:avLst/>
          </a:prstGeom>
        </p:spPr>
      </p:pic>
    </p:spTree>
    <p:extLst>
      <p:ext uri="{BB962C8B-B14F-4D97-AF65-F5344CB8AC3E}">
        <p14:creationId xmlns:p14="http://schemas.microsoft.com/office/powerpoint/2010/main" val="1974081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16</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sp>
        <p:nvSpPr>
          <p:cNvPr id="8" name="TextBox 7"/>
          <p:cNvSpPr txBox="1"/>
          <p:nvPr/>
        </p:nvSpPr>
        <p:spPr>
          <a:xfrm>
            <a:off x="1104900" y="1438101"/>
            <a:ext cx="5171209" cy="446276"/>
          </a:xfrm>
          <a:prstGeom prst="rect">
            <a:avLst/>
          </a:prstGeom>
          <a:noFill/>
        </p:spPr>
        <p:txBody>
          <a:bodyPr wrap="square" rtlCol="0">
            <a:spAutoFit/>
          </a:bodyPr>
          <a:lstStyle/>
          <a:p>
            <a:r>
              <a:rPr lang="en-US" sz="2300" dirty="0" smtClean="0">
                <a:solidFill>
                  <a:schemeClr val="tx2"/>
                </a:solidFill>
              </a:rPr>
              <a:t>Face </a:t>
            </a:r>
            <a:r>
              <a:rPr lang="en-US" sz="2300" dirty="0">
                <a:solidFill>
                  <a:schemeClr val="tx2"/>
                </a:solidFill>
              </a:rPr>
              <a:t>recognition </a:t>
            </a:r>
            <a:r>
              <a:rPr lang="en-US" sz="2300" dirty="0" smtClean="0">
                <a:solidFill>
                  <a:schemeClr val="tx2"/>
                </a:solidFill>
              </a:rPr>
              <a:t>(based on </a:t>
            </a:r>
            <a:r>
              <a:rPr lang="en-US" sz="2300" dirty="0" err="1" smtClean="0">
                <a:solidFill>
                  <a:schemeClr val="tx2"/>
                </a:solidFill>
              </a:rPr>
              <a:t>FaceNet</a:t>
            </a:r>
            <a:r>
              <a:rPr lang="en-US" sz="2300" dirty="0" smtClean="0">
                <a:solidFill>
                  <a:schemeClr val="tx2"/>
                </a:solidFill>
              </a:rPr>
              <a:t>)</a:t>
            </a:r>
            <a:endParaRPr lang="en-US" sz="2300" dirty="0">
              <a:solidFill>
                <a:schemeClr val="tx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16" y="2294906"/>
            <a:ext cx="4213167" cy="3611286"/>
          </a:xfrm>
          <a:prstGeom prst="rect">
            <a:avLst/>
          </a:prstGeom>
        </p:spPr>
      </p:pic>
      <p:grpSp>
        <p:nvGrpSpPr>
          <p:cNvPr id="9" name="Group 8"/>
          <p:cNvGrpSpPr/>
          <p:nvPr/>
        </p:nvGrpSpPr>
        <p:grpSpPr>
          <a:xfrm>
            <a:off x="5335819" y="3496928"/>
            <a:ext cx="6385127" cy="1207241"/>
            <a:chOff x="5335819" y="3496928"/>
            <a:chExt cx="6385127" cy="1207241"/>
          </a:xfrm>
        </p:grpSpPr>
        <p:pic>
          <p:nvPicPr>
            <p:cNvPr id="3" name="Picture 2"/>
            <p:cNvPicPr>
              <a:picLocks noChangeAspect="1"/>
            </p:cNvPicPr>
            <p:nvPr/>
          </p:nvPicPr>
          <p:blipFill rotWithShape="1">
            <a:blip r:embed="rId4"/>
            <a:srcRect r="14109"/>
            <a:stretch/>
          </p:blipFill>
          <p:spPr>
            <a:xfrm>
              <a:off x="5335819" y="3496928"/>
              <a:ext cx="5196407" cy="1207241"/>
            </a:xfrm>
            <a:prstGeom prst="rect">
              <a:avLst/>
            </a:prstGeom>
          </p:spPr>
        </p:pic>
        <p:sp>
          <p:nvSpPr>
            <p:cNvPr id="5" name="Rectangle 4"/>
            <p:cNvSpPr/>
            <p:nvPr/>
          </p:nvSpPr>
          <p:spPr>
            <a:xfrm>
              <a:off x="10532226" y="3585160"/>
              <a:ext cx="1188720" cy="89777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SVM</a:t>
              </a:r>
            </a:p>
            <a:p>
              <a:pPr algn="ctr"/>
              <a:r>
                <a:rPr lang="en-US" dirty="0" smtClean="0"/>
                <a:t>classifier</a:t>
              </a:r>
              <a:endParaRPr lang="en-US" dirty="0"/>
            </a:p>
          </p:txBody>
        </p:sp>
      </p:grpSp>
    </p:spTree>
    <p:extLst>
      <p:ext uri="{BB962C8B-B14F-4D97-AF65-F5344CB8AC3E}">
        <p14:creationId xmlns:p14="http://schemas.microsoft.com/office/powerpoint/2010/main" val="4137761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17</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Experimental results</a:t>
            </a:r>
            <a:endParaRPr lang="vi-V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0579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18</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Demo</a:t>
            </a:r>
            <a:endParaRPr lang="vi-V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5007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19</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Conclusion</a:t>
            </a:r>
            <a:endParaRPr lang="vi-VN" sz="4000" dirty="0">
              <a:latin typeface="Arial" panose="020B0604020202020204" pitchFamily="34" charset="0"/>
              <a:cs typeface="Arial" panose="020B0604020202020204" pitchFamily="34" charset="0"/>
            </a:endParaRPr>
          </a:p>
        </p:txBody>
      </p:sp>
      <p:sp>
        <p:nvSpPr>
          <p:cNvPr id="3" name="TextBox 2"/>
          <p:cNvSpPr txBox="1"/>
          <p:nvPr/>
        </p:nvSpPr>
        <p:spPr>
          <a:xfrm>
            <a:off x="1104900" y="1619072"/>
            <a:ext cx="4414751" cy="4401205"/>
          </a:xfrm>
          <a:prstGeom prst="rect">
            <a:avLst/>
          </a:prstGeom>
          <a:noFill/>
        </p:spPr>
        <p:txBody>
          <a:bodyPr wrap="square" rtlCol="0">
            <a:spAutoFit/>
          </a:bodyPr>
          <a:lstStyle/>
          <a:p>
            <a:pPr>
              <a:lnSpc>
                <a:spcPct val="200000"/>
              </a:lnSpc>
            </a:pPr>
            <a:r>
              <a:rPr lang="en-US" sz="2500" b="1" u="sng" dirty="0" smtClean="0"/>
              <a:t>Hard:</a:t>
            </a:r>
          </a:p>
          <a:p>
            <a:pPr marL="342900" indent="-342900">
              <a:lnSpc>
                <a:spcPct val="200000"/>
              </a:lnSpc>
              <a:buFont typeface="Arial" panose="020B0604020202020204" pitchFamily="34" charset="0"/>
              <a:buChar char="•"/>
            </a:pPr>
            <a:r>
              <a:rPr lang="en-US" sz="2300" dirty="0" smtClean="0"/>
              <a:t>Face Attendance Checking</a:t>
            </a:r>
          </a:p>
          <a:p>
            <a:pPr marL="342900" indent="-342900">
              <a:lnSpc>
                <a:spcPct val="200000"/>
              </a:lnSpc>
              <a:buFont typeface="Arial" panose="020B0604020202020204" pitchFamily="34" charset="0"/>
              <a:buChar char="•"/>
            </a:pPr>
            <a:r>
              <a:rPr lang="en-US" sz="2300" dirty="0" smtClean="0"/>
              <a:t>Deep-learning based</a:t>
            </a:r>
          </a:p>
          <a:p>
            <a:pPr marL="342900" indent="-342900">
              <a:lnSpc>
                <a:spcPct val="200000"/>
              </a:lnSpc>
              <a:buFont typeface="Arial" panose="020B0604020202020204" pitchFamily="34" charset="0"/>
              <a:buChar char="•"/>
            </a:pPr>
            <a:r>
              <a:rPr lang="en-US" sz="2300" dirty="0" smtClean="0"/>
              <a:t>Standard hardware</a:t>
            </a:r>
          </a:p>
          <a:p>
            <a:pPr marL="342900" indent="-342900">
              <a:lnSpc>
                <a:spcPct val="200000"/>
              </a:lnSpc>
              <a:buFont typeface="Arial" panose="020B0604020202020204" pitchFamily="34" charset="0"/>
              <a:buChar char="•"/>
            </a:pPr>
            <a:r>
              <a:rPr lang="en-US" sz="2300" dirty="0" smtClean="0"/>
              <a:t>High accuracy</a:t>
            </a:r>
          </a:p>
          <a:p>
            <a:pPr marL="342900" indent="-342900">
              <a:lnSpc>
                <a:spcPct val="200000"/>
              </a:lnSpc>
              <a:buFont typeface="Arial" panose="020B0604020202020204" pitchFamily="34" charset="0"/>
              <a:buChar char="•"/>
            </a:pPr>
            <a:r>
              <a:rPr lang="en-US" sz="2300" dirty="0" smtClean="0"/>
              <a:t>Easy-use GUI</a:t>
            </a:r>
            <a:endParaRPr lang="en-US" sz="2300" dirty="0"/>
          </a:p>
        </p:txBody>
      </p:sp>
      <p:sp>
        <p:nvSpPr>
          <p:cNvPr id="6" name="TextBox 5"/>
          <p:cNvSpPr txBox="1"/>
          <p:nvPr/>
        </p:nvSpPr>
        <p:spPr>
          <a:xfrm>
            <a:off x="6325985" y="1619072"/>
            <a:ext cx="4759597" cy="4401205"/>
          </a:xfrm>
          <a:prstGeom prst="rect">
            <a:avLst/>
          </a:prstGeom>
          <a:noFill/>
        </p:spPr>
        <p:txBody>
          <a:bodyPr wrap="square" rtlCol="0">
            <a:spAutoFit/>
          </a:bodyPr>
          <a:lstStyle/>
          <a:p>
            <a:pPr>
              <a:lnSpc>
                <a:spcPct val="200000"/>
              </a:lnSpc>
            </a:pPr>
            <a:r>
              <a:rPr lang="en-US" sz="2500" b="1" u="sng" dirty="0" smtClean="0"/>
              <a:t>Soft:</a:t>
            </a:r>
          </a:p>
          <a:p>
            <a:pPr marL="342900" indent="-342900">
              <a:lnSpc>
                <a:spcPct val="200000"/>
              </a:lnSpc>
              <a:buFont typeface="Arial" panose="020B0604020202020204" pitchFamily="34" charset="0"/>
              <a:buChar char="•"/>
            </a:pPr>
            <a:r>
              <a:rPr lang="en-US" sz="2300" dirty="0" smtClean="0"/>
              <a:t>Specialized-task assignment</a:t>
            </a:r>
          </a:p>
          <a:p>
            <a:pPr marL="342900" indent="-342900">
              <a:lnSpc>
                <a:spcPct val="200000"/>
              </a:lnSpc>
              <a:buFont typeface="Arial" panose="020B0604020202020204" pitchFamily="34" charset="0"/>
              <a:buChar char="•"/>
            </a:pPr>
            <a:r>
              <a:rPr lang="en-US" sz="2300" dirty="0" smtClean="0"/>
              <a:t>GitHub: store, collaborate, refer</a:t>
            </a:r>
          </a:p>
          <a:p>
            <a:pPr marL="342900" indent="-342900">
              <a:lnSpc>
                <a:spcPct val="200000"/>
              </a:lnSpc>
              <a:buFont typeface="Arial" panose="020B0604020202020204" pitchFamily="34" charset="0"/>
              <a:buChar char="•"/>
            </a:pPr>
            <a:r>
              <a:rPr lang="en-US" sz="2300" dirty="0" smtClean="0"/>
              <a:t>Open-source: MIT license</a:t>
            </a:r>
          </a:p>
          <a:p>
            <a:pPr marL="342900" indent="-342900">
              <a:lnSpc>
                <a:spcPct val="200000"/>
              </a:lnSpc>
              <a:buFont typeface="Arial" panose="020B0604020202020204" pitchFamily="34" charset="0"/>
              <a:buChar char="•"/>
            </a:pPr>
            <a:r>
              <a:rPr lang="en-US" sz="2300" dirty="0" smtClean="0"/>
              <a:t>Scientific-form paper report</a:t>
            </a:r>
          </a:p>
          <a:p>
            <a:pPr marL="342900" indent="-342900">
              <a:lnSpc>
                <a:spcPct val="200000"/>
              </a:lnSpc>
              <a:buFont typeface="Arial" panose="020B0604020202020204" pitchFamily="34" charset="0"/>
              <a:buChar char="•"/>
            </a:pPr>
            <a:r>
              <a:rPr lang="en-US" sz="2300" dirty="0" smtClean="0"/>
              <a:t>Unity</a:t>
            </a:r>
          </a:p>
        </p:txBody>
      </p:sp>
    </p:spTree>
    <p:extLst>
      <p:ext uri="{BB962C8B-B14F-4D97-AF65-F5344CB8AC3E}">
        <p14:creationId xmlns:p14="http://schemas.microsoft.com/office/powerpoint/2010/main" val="1938821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2</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a:latin typeface="Arial" panose="020B0604020202020204" pitchFamily="34" charset="0"/>
                <a:cs typeface="Arial" panose="020B0604020202020204" pitchFamily="34" charset="0"/>
              </a:rPr>
              <a:t>Content</a:t>
            </a:r>
            <a:endParaRPr lang="vi-VN" sz="4000" dirty="0">
              <a:latin typeface="Arial" panose="020B0604020202020204" pitchFamily="34" charset="0"/>
              <a:cs typeface="Arial" panose="020B0604020202020204" pitchFamily="34" charset="0"/>
            </a:endParaRPr>
          </a:p>
        </p:txBody>
      </p:sp>
      <p:sp>
        <p:nvSpPr>
          <p:cNvPr id="3" name="TextBox 2"/>
          <p:cNvSpPr txBox="1"/>
          <p:nvPr/>
        </p:nvSpPr>
        <p:spPr>
          <a:xfrm>
            <a:off x="1778925" y="1338350"/>
            <a:ext cx="4854632" cy="470898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3000" dirty="0" smtClean="0"/>
              <a:t>Problem definition</a:t>
            </a:r>
          </a:p>
          <a:p>
            <a:pPr marL="285750" indent="-285750">
              <a:lnSpc>
                <a:spcPct val="200000"/>
              </a:lnSpc>
              <a:buFont typeface="Arial" panose="020B0604020202020204" pitchFamily="34" charset="0"/>
              <a:buChar char="•"/>
            </a:pPr>
            <a:r>
              <a:rPr lang="en-US" sz="3000" dirty="0" smtClean="0"/>
              <a:t>Literature review</a:t>
            </a:r>
          </a:p>
          <a:p>
            <a:pPr marL="285750" indent="-285750">
              <a:lnSpc>
                <a:spcPct val="200000"/>
              </a:lnSpc>
              <a:buFont typeface="Arial" panose="020B0604020202020204" pitchFamily="34" charset="0"/>
              <a:buChar char="•"/>
            </a:pPr>
            <a:r>
              <a:rPr lang="en-US" sz="3000" dirty="0" smtClean="0"/>
              <a:t>Implementation</a:t>
            </a:r>
          </a:p>
          <a:p>
            <a:pPr marL="285750" indent="-285750">
              <a:lnSpc>
                <a:spcPct val="200000"/>
              </a:lnSpc>
              <a:buFont typeface="Arial" panose="020B0604020202020204" pitchFamily="34" charset="0"/>
              <a:buChar char="•"/>
            </a:pPr>
            <a:r>
              <a:rPr lang="en-US" sz="3000" dirty="0" smtClean="0"/>
              <a:t>Experimental results</a:t>
            </a:r>
          </a:p>
          <a:p>
            <a:pPr marL="285750" indent="-285750">
              <a:lnSpc>
                <a:spcPct val="200000"/>
              </a:lnSpc>
              <a:buFont typeface="Arial" panose="020B0604020202020204" pitchFamily="34" charset="0"/>
              <a:buChar char="•"/>
            </a:pPr>
            <a:r>
              <a:rPr lang="en-US" sz="3000" dirty="0" smtClean="0"/>
              <a:t>Demo</a:t>
            </a:r>
            <a:endParaRPr lang="en-US" sz="3000" dirty="0"/>
          </a:p>
        </p:txBody>
      </p:sp>
    </p:spTree>
    <p:extLst>
      <p:ext uri="{BB962C8B-B14F-4D97-AF65-F5344CB8AC3E}">
        <p14:creationId xmlns:p14="http://schemas.microsoft.com/office/powerpoint/2010/main" val="3926675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20</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Acknowledge</a:t>
            </a:r>
            <a:endParaRPr lang="vi-VN" sz="4000" dirty="0">
              <a:latin typeface="Arial" panose="020B0604020202020204" pitchFamily="34" charset="0"/>
              <a:cs typeface="Arial" panose="020B0604020202020204" pitchFamily="34" charset="0"/>
            </a:endParaRPr>
          </a:p>
        </p:txBody>
      </p:sp>
      <p:sp>
        <p:nvSpPr>
          <p:cNvPr id="2" name="TextBox 1"/>
          <p:cNvSpPr txBox="1"/>
          <p:nvPr/>
        </p:nvSpPr>
        <p:spPr>
          <a:xfrm>
            <a:off x="1546167" y="1825764"/>
            <a:ext cx="8146473"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3000" dirty="0" smtClean="0"/>
              <a:t>Dr. Pham Viet </a:t>
            </a:r>
            <a:r>
              <a:rPr lang="en-US" sz="3000" dirty="0" err="1" smtClean="0"/>
              <a:t>Cuong</a:t>
            </a:r>
            <a:r>
              <a:rPr lang="en-US" sz="3000" dirty="0" smtClean="0"/>
              <a:t>: promote a chance.</a:t>
            </a:r>
          </a:p>
          <a:p>
            <a:pPr marL="285750" indent="-285750">
              <a:lnSpc>
                <a:spcPct val="200000"/>
              </a:lnSpc>
              <a:buFont typeface="Arial" panose="020B0604020202020204" pitchFamily="34" charset="0"/>
              <a:buChar char="•"/>
            </a:pPr>
            <a:r>
              <a:rPr lang="en-US" sz="3000" dirty="0" smtClean="0"/>
              <a:t>Course-EE3063 students: donate data.</a:t>
            </a:r>
            <a:endParaRPr lang="en-US" sz="3000" dirty="0"/>
          </a:p>
        </p:txBody>
      </p:sp>
    </p:spTree>
    <p:extLst>
      <p:ext uri="{BB962C8B-B14F-4D97-AF65-F5344CB8AC3E}">
        <p14:creationId xmlns:p14="http://schemas.microsoft.com/office/powerpoint/2010/main" val="204413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3</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Problem definition</a:t>
            </a:r>
            <a:endParaRPr lang="vi-VN" sz="4000" dirty="0">
              <a:latin typeface="Arial" panose="020B0604020202020204" pitchFamily="34" charset="0"/>
              <a:cs typeface="Arial" panose="020B0604020202020204" pitchFamily="34" charset="0"/>
            </a:endParaRPr>
          </a:p>
        </p:txBody>
      </p:sp>
      <p:pic>
        <p:nvPicPr>
          <p:cNvPr id="2052" name="Picture 4" descr="Image result for biometr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 y="1534589"/>
            <a:ext cx="3417224" cy="227697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biometric iri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0702" y="1534589"/>
            <a:ext cx="2357880" cy="227697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biometric vo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7161" y="1534589"/>
            <a:ext cx="3628422" cy="227697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face recogniti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44485" y="4172989"/>
            <a:ext cx="3870505" cy="218336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walk recogni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2246" y="4172989"/>
            <a:ext cx="3638936" cy="218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239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4</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Problem definition</a:t>
            </a:r>
            <a:endParaRPr lang="vi-VN" sz="4000" dirty="0">
              <a:latin typeface="Arial" panose="020B0604020202020204" pitchFamily="34" charset="0"/>
              <a:cs typeface="Arial" panose="020B0604020202020204" pitchFamily="34" charset="0"/>
            </a:endParaRPr>
          </a:p>
        </p:txBody>
      </p:sp>
      <p:grpSp>
        <p:nvGrpSpPr>
          <p:cNvPr id="15" name="Group 14"/>
          <p:cNvGrpSpPr/>
          <p:nvPr/>
        </p:nvGrpSpPr>
        <p:grpSpPr>
          <a:xfrm>
            <a:off x="2114896" y="1414544"/>
            <a:ext cx="7960690" cy="5383164"/>
            <a:chOff x="2121609" y="1306479"/>
            <a:chExt cx="7960690" cy="5383164"/>
          </a:xfrm>
        </p:grpSpPr>
        <p:pic>
          <p:nvPicPr>
            <p:cNvPr id="9" name="Picture 10" descr="Image result for face recogni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7080" y="3214112"/>
              <a:ext cx="2436322" cy="13743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facebook auto ta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783" r="11069"/>
            <a:stretch/>
          </p:blipFill>
          <p:spPr bwMode="auto">
            <a:xfrm>
              <a:off x="2121609" y="3214112"/>
              <a:ext cx="2053244" cy="137433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urveillance came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5629" y="3214112"/>
              <a:ext cx="2066670" cy="137433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9" idx="1"/>
              <a:endCxn id="3076" idx="3"/>
            </p:cNvCxnSpPr>
            <p:nvPr/>
          </p:nvCxnSpPr>
          <p:spPr>
            <a:xfrm flipH="1">
              <a:off x="4174853" y="3901280"/>
              <a:ext cx="70222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9" idx="3"/>
              <a:endCxn id="3078" idx="1"/>
            </p:cNvCxnSpPr>
            <p:nvPr/>
          </p:nvCxnSpPr>
          <p:spPr>
            <a:xfrm>
              <a:off x="7313402" y="3901280"/>
              <a:ext cx="70222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080" name="Picture 8" descr="Image result for face attendance checking"/>
            <p:cNvPicPr>
              <a:picLocks noChangeAspect="1" noChangeArrowheads="1"/>
            </p:cNvPicPr>
            <p:nvPr/>
          </p:nvPicPr>
          <p:blipFill rotWithShape="1">
            <a:blip r:embed="rId6">
              <a:extLst>
                <a:ext uri="{28A0092B-C50C-407E-A947-70E740481C1C}">
                  <a14:useLocalDpi xmlns:a14="http://schemas.microsoft.com/office/drawing/2010/main" val="0"/>
                </a:ext>
              </a:extLst>
            </a:blip>
            <a:srcRect l="4671" t="20967" r="3914" b="10184"/>
            <a:stretch/>
          </p:blipFill>
          <p:spPr bwMode="auto">
            <a:xfrm>
              <a:off x="5142851" y="5255062"/>
              <a:ext cx="1904779" cy="143458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a:stCxn id="9" idx="2"/>
              <a:endCxn id="3080" idx="0"/>
            </p:cNvCxnSpPr>
            <p:nvPr/>
          </p:nvCxnSpPr>
          <p:spPr>
            <a:xfrm>
              <a:off x="6095241" y="4588448"/>
              <a:ext cx="0" cy="66661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082" name="Picture 10" descr="Image result for application of face recogni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9622" y="1306479"/>
              <a:ext cx="1991238" cy="124101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a:stCxn id="9" idx="0"/>
              <a:endCxn id="3082" idx="2"/>
            </p:cNvCxnSpPr>
            <p:nvPr/>
          </p:nvCxnSpPr>
          <p:spPr>
            <a:xfrm flipV="1">
              <a:off x="6095241" y="2547498"/>
              <a:ext cx="0" cy="66661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333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5</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Problem definition</a:t>
            </a:r>
            <a:endParaRPr lang="vi-VN" sz="4000" dirty="0">
              <a:latin typeface="Arial" panose="020B0604020202020204" pitchFamily="34" charset="0"/>
              <a:cs typeface="Arial" panose="020B0604020202020204" pitchFamily="34" charset="0"/>
            </a:endParaRPr>
          </a:p>
        </p:txBody>
      </p:sp>
      <p:pic>
        <p:nvPicPr>
          <p:cNvPr id="4098" name="Picture 2" descr="Image result for face recognition 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159" y="2170257"/>
            <a:ext cx="9133165" cy="300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070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6</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Members</a:t>
            </a:r>
            <a:endParaRPr lang="vi-VN" sz="4000" dirty="0">
              <a:latin typeface="Arial" panose="020B0604020202020204" pitchFamily="34" charset="0"/>
              <a:cs typeface="Arial" panose="020B0604020202020204" pitchFamily="34" charset="0"/>
            </a:endParaRPr>
          </a:p>
        </p:txBody>
      </p:sp>
      <p:sp>
        <p:nvSpPr>
          <p:cNvPr id="2" name="TextBox 1"/>
          <p:cNvSpPr txBox="1"/>
          <p:nvPr/>
        </p:nvSpPr>
        <p:spPr>
          <a:xfrm>
            <a:off x="5444836" y="803830"/>
            <a:ext cx="5785658" cy="369332"/>
          </a:xfrm>
          <a:prstGeom prst="rect">
            <a:avLst/>
          </a:prstGeom>
          <a:noFill/>
        </p:spPr>
        <p:txBody>
          <a:bodyPr wrap="square" rtlCol="0">
            <a:spAutoFit/>
          </a:bodyPr>
          <a:lstStyle/>
          <a:p>
            <a:r>
              <a:rPr lang="en-US" dirty="0">
                <a:hlinkClick r:id="rId3"/>
              </a:rPr>
              <a:t>https://</a:t>
            </a:r>
            <a:r>
              <a:rPr lang="en-US" dirty="0" smtClean="0">
                <a:hlinkClick r:id="rId3"/>
              </a:rPr>
              <a:t>github.com/AntiAegis/Face-Attendance-System</a:t>
            </a:r>
            <a:r>
              <a:rPr lang="en-US" dirty="0" smtClean="0"/>
              <a:t>  </a:t>
            </a:r>
            <a:endParaRPr lang="en-US" dirty="0"/>
          </a:p>
        </p:txBody>
      </p:sp>
    </p:spTree>
    <p:extLst>
      <p:ext uri="{BB962C8B-B14F-4D97-AF65-F5344CB8AC3E}">
        <p14:creationId xmlns:p14="http://schemas.microsoft.com/office/powerpoint/2010/main" val="2834615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7</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Literature review</a:t>
            </a:r>
            <a:endParaRPr lang="vi-V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1348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8</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grpSp>
        <p:nvGrpSpPr>
          <p:cNvPr id="4" name="Group 3"/>
          <p:cNvGrpSpPr/>
          <p:nvPr/>
        </p:nvGrpSpPr>
        <p:grpSpPr>
          <a:xfrm>
            <a:off x="2155008" y="1721668"/>
            <a:ext cx="7880465" cy="3801131"/>
            <a:chOff x="2155008" y="1455661"/>
            <a:chExt cx="7880465" cy="3801131"/>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5008" y="1455661"/>
              <a:ext cx="7880465" cy="3354855"/>
            </a:xfrm>
            <a:prstGeom prst="rect">
              <a:avLst/>
            </a:prstGeom>
          </p:spPr>
        </p:pic>
        <p:sp>
          <p:nvSpPr>
            <p:cNvPr id="3" name="TextBox 2"/>
            <p:cNvSpPr txBox="1"/>
            <p:nvPr/>
          </p:nvSpPr>
          <p:spPr>
            <a:xfrm>
              <a:off x="4952240" y="4810516"/>
              <a:ext cx="2286000" cy="446276"/>
            </a:xfrm>
            <a:prstGeom prst="rect">
              <a:avLst/>
            </a:prstGeom>
            <a:noFill/>
          </p:spPr>
          <p:txBody>
            <a:bodyPr wrap="square" rtlCol="0">
              <a:spAutoFit/>
            </a:bodyPr>
            <a:lstStyle/>
            <a:p>
              <a:pPr algn="ctr"/>
              <a:r>
                <a:rPr lang="en-US" sz="2300" dirty="0" smtClean="0"/>
                <a:t>System pipeline</a:t>
              </a:r>
              <a:endParaRPr lang="en-US" sz="2300" dirty="0"/>
            </a:p>
          </p:txBody>
        </p:sp>
      </p:grpSp>
    </p:spTree>
    <p:extLst>
      <p:ext uri="{BB962C8B-B14F-4D97-AF65-F5344CB8AC3E}">
        <p14:creationId xmlns:p14="http://schemas.microsoft.com/office/powerpoint/2010/main" val="3304304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9</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sp>
        <p:nvSpPr>
          <p:cNvPr id="5" name="TextBox 4"/>
          <p:cNvSpPr txBox="1"/>
          <p:nvPr/>
        </p:nvSpPr>
        <p:spPr>
          <a:xfrm>
            <a:off x="1462348" y="1537854"/>
            <a:ext cx="1970809" cy="446276"/>
          </a:xfrm>
          <a:prstGeom prst="rect">
            <a:avLst/>
          </a:prstGeom>
          <a:noFill/>
        </p:spPr>
        <p:txBody>
          <a:bodyPr wrap="square" rtlCol="0">
            <a:spAutoFit/>
          </a:bodyPr>
          <a:lstStyle/>
          <a:p>
            <a:r>
              <a:rPr lang="en-US" sz="2300" dirty="0" smtClean="0">
                <a:solidFill>
                  <a:schemeClr val="tx2"/>
                </a:solidFill>
              </a:rPr>
              <a:t>Blur detection</a:t>
            </a:r>
            <a:endParaRPr lang="en-US" sz="2300" dirty="0">
              <a:solidFill>
                <a:schemeClr val="tx2"/>
              </a:solidFill>
            </a:endParaRPr>
          </a:p>
        </p:txBody>
      </p:sp>
      <p:grpSp>
        <p:nvGrpSpPr>
          <p:cNvPr id="18" name="Group 17"/>
          <p:cNvGrpSpPr/>
          <p:nvPr/>
        </p:nvGrpSpPr>
        <p:grpSpPr>
          <a:xfrm>
            <a:off x="1963469" y="2481826"/>
            <a:ext cx="8263543" cy="2815259"/>
            <a:chOff x="1853047" y="2481826"/>
            <a:chExt cx="8263543" cy="2815259"/>
          </a:xfrm>
        </p:grpSpPr>
        <p:pic>
          <p:nvPicPr>
            <p:cNvPr id="1026" name="Picture 2" descr="Image result for motion bl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047" y="2481826"/>
              <a:ext cx="3924299" cy="28152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FT of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4522" y="2481827"/>
              <a:ext cx="2812068" cy="281206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1026" idx="3"/>
              <a:endCxn id="1028" idx="1"/>
            </p:cNvCxnSpPr>
            <p:nvPr/>
          </p:nvCxnSpPr>
          <p:spPr>
            <a:xfrm flipV="1">
              <a:off x="5777346" y="3887861"/>
              <a:ext cx="1527176" cy="159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52841" y="3580090"/>
              <a:ext cx="976185" cy="369332"/>
            </a:xfrm>
            <a:prstGeom prst="rect">
              <a:avLst/>
            </a:prstGeom>
            <a:noFill/>
          </p:spPr>
          <p:txBody>
            <a:bodyPr wrap="square" rtlCol="0">
              <a:spAutoFit/>
            </a:bodyPr>
            <a:lstStyle/>
            <a:p>
              <a:pPr algn="ctr"/>
              <a:r>
                <a:rPr lang="en-US" dirty="0" smtClean="0"/>
                <a:t>FFT-2D</a:t>
              </a:r>
              <a:endParaRPr lang="en-US" dirty="0"/>
            </a:p>
          </p:txBody>
        </p:sp>
      </p:grpSp>
    </p:spTree>
    <p:extLst>
      <p:ext uri="{BB962C8B-B14F-4D97-AF65-F5344CB8AC3E}">
        <p14:creationId xmlns:p14="http://schemas.microsoft.com/office/powerpoint/2010/main" val="1595097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Văn học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0_TF03431380_TF03431380.potx" id="{C036A917-E961-44C2-9BC6-1F08E19C8455}" vid="{E1C850FF-6984-4B98-95AE-A2745C024BEE}"/>
    </a:ext>
  </a:extLst>
</a:theme>
</file>

<file path=ppt/theme/theme2.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www.w3.org/XML/1998/namespace"/>
    <ds:schemaRef ds:uri="http://purl.org/dc/terms/"/>
    <ds:schemaRef ds:uri="4873beb7-5857-4685-be1f-d57550cc96cc"/>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196</Words>
  <Application>Microsoft Office PowerPoint</Application>
  <PresentationFormat>Widescreen</PresentationFormat>
  <Paragraphs>107</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Euphemia</vt:lpstr>
      <vt:lpstr>Times New Roman</vt:lpstr>
      <vt:lpstr>Wingdings</vt:lpstr>
      <vt:lpstr>Văn học 16x9</vt:lpstr>
      <vt:lpstr>Face Attendance Checking</vt:lpstr>
      <vt:lpstr>Content</vt:lpstr>
      <vt:lpstr>Problem definition</vt:lpstr>
      <vt:lpstr>Problem definition</vt:lpstr>
      <vt:lpstr>Problem definition</vt:lpstr>
      <vt:lpstr>Members</vt:lpstr>
      <vt:lpstr>Literature review</vt:lpstr>
      <vt:lpstr>Implementation</vt:lpstr>
      <vt:lpstr>Implementation</vt:lpstr>
      <vt:lpstr>Implementation</vt:lpstr>
      <vt:lpstr>Implementation</vt:lpstr>
      <vt:lpstr>Implementation</vt:lpstr>
      <vt:lpstr>Implementation</vt:lpstr>
      <vt:lpstr>Implementation</vt:lpstr>
      <vt:lpstr>Implementation</vt:lpstr>
      <vt:lpstr>Implementation</vt:lpstr>
      <vt:lpstr>Experimental results</vt:lpstr>
      <vt:lpstr>Demo</vt:lpstr>
      <vt:lpstr>Conclusion</vt:lpstr>
      <vt:lpstr>Acknowledge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 TRÊN KIT RASPBERRY PI 3</dc:title>
  <dc:creator/>
  <cp:lastModifiedBy/>
  <cp:revision>3</cp:revision>
  <dcterms:created xsi:type="dcterms:W3CDTF">2018-05-20T03:08:33Z</dcterms:created>
  <dcterms:modified xsi:type="dcterms:W3CDTF">2018-11-10T01:10:40Z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