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7" r:id="rId10"/>
    <p:sldId id="288" r:id="rId11"/>
    <p:sldId id="264" r:id="rId12"/>
    <p:sldId id="265" r:id="rId13"/>
    <p:sldId id="289" r:id="rId14"/>
    <p:sldId id="290"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DD824D-BEB4-4BC8-87FA-0C51444D34A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32641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D824D-BEB4-4BC8-87FA-0C51444D34A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348625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D824D-BEB4-4BC8-87FA-0C51444D34A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89394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DD824D-BEB4-4BC8-87FA-0C51444D34A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326395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DD824D-BEB4-4BC8-87FA-0C51444D34A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205079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D824D-BEB4-4BC8-87FA-0C51444D34A8}"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341034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DD824D-BEB4-4BC8-87FA-0C51444D34A8}"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2902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DD824D-BEB4-4BC8-87FA-0C51444D34A8}"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411025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D824D-BEB4-4BC8-87FA-0C51444D34A8}"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97404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D824D-BEB4-4BC8-87FA-0C51444D34A8}"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408000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D824D-BEB4-4BC8-87FA-0C51444D34A8}"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FE14C2-FCF8-4004-B313-258479C8F021}" type="slidenum">
              <a:rPr lang="en-US" smtClean="0"/>
              <a:t>‹#›</a:t>
            </a:fld>
            <a:endParaRPr lang="en-US"/>
          </a:p>
        </p:txBody>
      </p:sp>
    </p:spTree>
    <p:extLst>
      <p:ext uri="{BB962C8B-B14F-4D97-AF65-F5344CB8AC3E}">
        <p14:creationId xmlns:p14="http://schemas.microsoft.com/office/powerpoint/2010/main" val="379807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D824D-BEB4-4BC8-87FA-0C51444D34A8}" type="datetimeFigureOut">
              <a:rPr lang="en-US" smtClean="0"/>
              <a:t>10/14/2024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E14C2-FCF8-4004-B313-258479C8F021}" type="slidenum">
              <a:rPr lang="en-US" smtClean="0"/>
              <a:t>‹#›</a:t>
            </a:fld>
            <a:endParaRPr lang="en-US"/>
          </a:p>
        </p:txBody>
      </p:sp>
    </p:spTree>
    <p:extLst>
      <p:ext uri="{BB962C8B-B14F-4D97-AF65-F5344CB8AC3E}">
        <p14:creationId xmlns:p14="http://schemas.microsoft.com/office/powerpoint/2010/main" val="57627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589088"/>
            <a:ext cx="9144000" cy="2387600"/>
          </a:xfrm>
        </p:spPr>
        <p:txBody>
          <a:bodyPr>
            <a:normAutofit fontScale="90000"/>
          </a:bodyPr>
          <a:lstStyle/>
          <a:p>
            <a:r>
              <a:rPr lang="en-US" sz="7200" dirty="0" smtClean="0"/>
              <a:t>Express JS</a:t>
            </a:r>
            <a:br>
              <a:rPr lang="en-US" sz="7200" dirty="0" smtClean="0"/>
            </a:br>
            <a:r>
              <a:rPr lang="en-US" sz="4900" dirty="0"/>
              <a:t>Fast, </a:t>
            </a:r>
            <a:r>
              <a:rPr lang="en-US" sz="4900" dirty="0" err="1"/>
              <a:t>unopinionated</a:t>
            </a:r>
            <a:r>
              <a:rPr lang="en-US" sz="4900" dirty="0"/>
              <a:t>, minimalist web framework for </a:t>
            </a:r>
            <a:r>
              <a:rPr lang="en-US" sz="4900" dirty="0">
                <a:hlinkClick r:id="rId2"/>
              </a:rPr>
              <a:t>Node.js</a:t>
            </a:r>
            <a:endParaRPr lang="en-US" sz="4900" dirty="0"/>
          </a:p>
        </p:txBody>
      </p:sp>
      <p:sp>
        <p:nvSpPr>
          <p:cNvPr id="3" name="Subtitle 2"/>
          <p:cNvSpPr>
            <a:spLocks noGrp="1"/>
          </p:cNvSpPr>
          <p:nvPr>
            <p:ph type="subTitle" idx="1"/>
          </p:nvPr>
        </p:nvSpPr>
        <p:spPr>
          <a:xfrm>
            <a:off x="1524000" y="4419600"/>
            <a:ext cx="9144000" cy="1181100"/>
          </a:xfrm>
        </p:spPr>
        <p:txBody>
          <a:bodyPr>
            <a:normAutofit/>
          </a:bodyPr>
          <a:lstStyle/>
          <a:p>
            <a:r>
              <a:rPr lang="en-US" sz="4400" dirty="0" smtClean="0"/>
              <a:t>UNIT 2</a:t>
            </a:r>
            <a:endParaRPr lang="en-US" sz="4400" dirty="0"/>
          </a:p>
        </p:txBody>
      </p:sp>
    </p:spTree>
    <p:extLst>
      <p:ext uri="{BB962C8B-B14F-4D97-AF65-F5344CB8AC3E}">
        <p14:creationId xmlns:p14="http://schemas.microsoft.com/office/powerpoint/2010/main" val="1103216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dirty="0"/>
              <a:t>Routing defines how an application responds to a client request for a specific endpoint, which could be a URL and an HTTP method (GET, POST, etc</a:t>
            </a:r>
            <a:r>
              <a:rPr lang="en-US" dirty="0" smtClean="0"/>
              <a:t>.).</a:t>
            </a:r>
          </a:p>
          <a:p>
            <a:pPr algn="just">
              <a:lnSpc>
                <a:spcPct val="150000"/>
              </a:lnSpc>
            </a:pPr>
            <a:r>
              <a:rPr lang="en-US" dirty="0"/>
              <a:t>You can use middleware within routes to perform specific tasks before sending the response.</a:t>
            </a:r>
          </a:p>
        </p:txBody>
      </p:sp>
    </p:spTree>
    <p:extLst>
      <p:ext uri="{BB962C8B-B14F-4D97-AF65-F5344CB8AC3E}">
        <p14:creationId xmlns:p14="http://schemas.microsoft.com/office/powerpoint/2010/main" val="1919143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lnSpc>
                <a:spcPct val="150000"/>
              </a:lnSpc>
              <a:buNone/>
            </a:pPr>
            <a:r>
              <a:rPr lang="en-US" b="1" dirty="0" smtClean="0"/>
              <a:t>2. Minimalistic Design</a:t>
            </a:r>
            <a:r>
              <a:rPr lang="en-US" dirty="0" smtClean="0"/>
              <a:t>: Express.js follows a simple and minimalistic design philosophy. This simplicity </a:t>
            </a:r>
            <a:r>
              <a:rPr lang="en-US" u="sng" dirty="0" smtClean="0"/>
              <a:t>allows you to quickly set up a server, define routes, and handle HTTP requests efficiently</a:t>
            </a:r>
            <a:r>
              <a:rPr lang="en-US" dirty="0" smtClean="0"/>
              <a:t>. It’s an excellent choice for building web applications without unnecessary complexity.</a:t>
            </a:r>
          </a:p>
          <a:p>
            <a:pPr algn="just">
              <a:lnSpc>
                <a:spcPct val="150000"/>
              </a:lnSpc>
            </a:pPr>
            <a:endParaRPr lang="en-US" dirty="0"/>
          </a:p>
        </p:txBody>
      </p:sp>
    </p:spTree>
    <p:extLst>
      <p:ext uri="{BB962C8B-B14F-4D97-AF65-F5344CB8AC3E}">
        <p14:creationId xmlns:p14="http://schemas.microsoft.com/office/powerpoint/2010/main" val="3762254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6275"/>
            <a:ext cx="10515600" cy="5500688"/>
          </a:xfrm>
        </p:spPr>
        <p:txBody>
          <a:bodyPr/>
          <a:lstStyle/>
          <a:p>
            <a:pPr marL="0" indent="0" algn="just">
              <a:lnSpc>
                <a:spcPct val="150000"/>
              </a:lnSpc>
              <a:buNone/>
            </a:pPr>
            <a:r>
              <a:rPr lang="en-US" b="1" dirty="0" smtClean="0"/>
              <a:t>3. Flexibility and Customization</a:t>
            </a:r>
            <a:r>
              <a:rPr lang="en-US" dirty="0" smtClean="0"/>
              <a:t>: </a:t>
            </a:r>
            <a:r>
              <a:rPr lang="en-US" u="sng" dirty="0" smtClean="0"/>
              <a:t>Express.js doesn’t impose a strict application architecture. You can structure your code according to your preferences</a:t>
            </a:r>
            <a:r>
              <a:rPr lang="en-US" dirty="0" smtClean="0"/>
              <a:t>. Whether you’re building a </a:t>
            </a:r>
            <a:r>
              <a:rPr lang="en-US" dirty="0" err="1" smtClean="0"/>
              <a:t>RESTful</a:t>
            </a:r>
            <a:r>
              <a:rPr lang="en-US" dirty="0" smtClean="0"/>
              <a:t> API or a full-fledged web app, Express.js adapts to your needs.</a:t>
            </a:r>
          </a:p>
          <a:p>
            <a:pPr marL="0" indent="0" algn="just">
              <a:lnSpc>
                <a:spcPct val="150000"/>
              </a:lnSpc>
              <a:buNone/>
            </a:pPr>
            <a:endParaRPr lang="en-US" dirty="0" smtClean="0"/>
          </a:p>
          <a:p>
            <a:pPr marL="0" indent="0" algn="just">
              <a:lnSpc>
                <a:spcPct val="150000"/>
              </a:lnSpc>
              <a:buNone/>
            </a:pPr>
            <a:r>
              <a:rPr lang="en-US" b="1" dirty="0" smtClean="0"/>
              <a:t>4. </a:t>
            </a:r>
            <a:r>
              <a:rPr lang="en-US" b="1" dirty="0" err="1" smtClean="0"/>
              <a:t>Templating</a:t>
            </a:r>
            <a:r>
              <a:rPr lang="en-US" b="1" dirty="0" smtClean="0"/>
              <a:t> Power</a:t>
            </a:r>
            <a:r>
              <a:rPr lang="en-US" dirty="0" smtClean="0"/>
              <a:t>: Incorporate </a:t>
            </a:r>
            <a:r>
              <a:rPr lang="en-US" dirty="0" err="1" smtClean="0"/>
              <a:t>templating</a:t>
            </a:r>
            <a:r>
              <a:rPr lang="en-US" dirty="0" smtClean="0"/>
              <a:t> engines like Jade or EJS to generate dynamic HTML content, enhancing user experience.</a:t>
            </a:r>
            <a:endParaRPr lang="en-US" dirty="0"/>
          </a:p>
        </p:txBody>
      </p:sp>
    </p:spTree>
    <p:extLst>
      <p:ext uri="{BB962C8B-B14F-4D97-AF65-F5344CB8AC3E}">
        <p14:creationId xmlns:p14="http://schemas.microsoft.com/office/powerpoint/2010/main" val="115994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dirty="0"/>
              <a:t>Jade is a </a:t>
            </a:r>
            <a:r>
              <a:rPr lang="en-US" dirty="0" err="1"/>
              <a:t>templating</a:t>
            </a:r>
            <a:r>
              <a:rPr lang="en-US" dirty="0"/>
              <a:t> engine that is primarily used with Node.js to generate HTML dynamically. It allows developers to write more concise and readable code for creating HTML by using a simplified syntax. Jade was later renamed to Pug, but the concepts remain the same</a:t>
            </a:r>
          </a:p>
        </p:txBody>
      </p:sp>
    </p:spTree>
    <p:extLst>
      <p:ext uri="{BB962C8B-B14F-4D97-AF65-F5344CB8AC3E}">
        <p14:creationId xmlns:p14="http://schemas.microsoft.com/office/powerpoint/2010/main" val="2906332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pPr>
            <a:r>
              <a:rPr lang="en-US" dirty="0"/>
              <a:t>EJS (Embedded JavaScript) is a </a:t>
            </a:r>
            <a:r>
              <a:rPr lang="en-US" dirty="0" err="1"/>
              <a:t>templating</a:t>
            </a:r>
            <a:r>
              <a:rPr lang="en-US" dirty="0"/>
              <a:t> engine used in Node.js applications to generate HTML pages dynamically. It allows you to embed JavaScript code within your HTML markup. EJS enables you to write simple logic in your HTML, such as loops and conditionals, and insert data dynamically into the web pages from the backend.</a:t>
            </a:r>
          </a:p>
        </p:txBody>
      </p:sp>
    </p:spTree>
    <p:extLst>
      <p:ext uri="{BB962C8B-B14F-4D97-AF65-F5344CB8AC3E}">
        <p14:creationId xmlns:p14="http://schemas.microsoft.com/office/powerpoint/2010/main" val="3718705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8650"/>
            <a:ext cx="10515600" cy="5548313"/>
          </a:xfrm>
        </p:spPr>
        <p:txBody>
          <a:bodyPr/>
          <a:lstStyle/>
          <a:p>
            <a:pPr marL="0" indent="0" algn="just" fontAlgn="base">
              <a:lnSpc>
                <a:spcPct val="150000"/>
              </a:lnSpc>
              <a:buNone/>
            </a:pPr>
            <a:r>
              <a:rPr lang="en-US" b="1" dirty="0" smtClean="0"/>
              <a:t>5. Static </a:t>
            </a:r>
            <a:r>
              <a:rPr lang="en-US" b="1" dirty="0"/>
              <a:t>File Serving:</a:t>
            </a:r>
            <a:r>
              <a:rPr lang="en-US" dirty="0"/>
              <a:t> Effortlessly serve static files like images, CSS, and JavaScript from a designated directory within your application</a:t>
            </a:r>
            <a:r>
              <a:rPr lang="en-US" dirty="0" smtClean="0"/>
              <a:t>.</a:t>
            </a:r>
          </a:p>
          <a:p>
            <a:pPr marL="0" indent="0" algn="just" fontAlgn="base">
              <a:lnSpc>
                <a:spcPct val="150000"/>
              </a:lnSpc>
              <a:buNone/>
            </a:pPr>
            <a:endParaRPr lang="en-US" dirty="0"/>
          </a:p>
          <a:p>
            <a:pPr marL="0" indent="0" algn="just" fontAlgn="base">
              <a:lnSpc>
                <a:spcPct val="150000"/>
              </a:lnSpc>
              <a:buNone/>
            </a:pPr>
            <a:r>
              <a:rPr lang="en-US" b="1" dirty="0" smtClean="0"/>
              <a:t>6. Node.js </a:t>
            </a:r>
            <a:r>
              <a:rPr lang="en-US" b="1" dirty="0"/>
              <a:t>Integration:</a:t>
            </a:r>
            <a:r>
              <a:rPr lang="en-US" dirty="0"/>
              <a:t> Express.js seamlessly integrates with the core functionalities of Node.js, allowing you to harness the power of asynchronous programming and event-driven architecture.</a:t>
            </a:r>
          </a:p>
          <a:p>
            <a:pPr marL="0" indent="0" algn="just">
              <a:lnSpc>
                <a:spcPct val="150000"/>
              </a:lnSpc>
              <a:buNone/>
            </a:pPr>
            <a:endParaRPr lang="en-US" dirty="0"/>
          </a:p>
        </p:txBody>
      </p:sp>
    </p:spTree>
    <p:extLst>
      <p:ext uri="{BB962C8B-B14F-4D97-AF65-F5344CB8AC3E}">
        <p14:creationId xmlns:p14="http://schemas.microsoft.com/office/powerpoint/2010/main" val="329350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pPr algn="ctr"/>
            <a:r>
              <a:rPr lang="en-US" dirty="0" smtClean="0"/>
              <a:t>Applications of Express</a:t>
            </a:r>
            <a:br>
              <a:rPr lang="en-US" dirty="0" smtClean="0"/>
            </a:br>
            <a:endParaRPr lang="en-US" dirty="0"/>
          </a:p>
        </p:txBody>
      </p:sp>
      <p:sp>
        <p:nvSpPr>
          <p:cNvPr id="3" name="Content Placeholder 2"/>
          <p:cNvSpPr>
            <a:spLocks noGrp="1"/>
          </p:cNvSpPr>
          <p:nvPr>
            <p:ph idx="1"/>
          </p:nvPr>
        </p:nvSpPr>
        <p:spPr>
          <a:xfrm>
            <a:off x="838200" y="876300"/>
            <a:ext cx="10515600" cy="5300663"/>
          </a:xfrm>
        </p:spPr>
        <p:txBody>
          <a:bodyPr>
            <a:normAutofit/>
          </a:bodyPr>
          <a:lstStyle/>
          <a:p>
            <a:pPr algn="just"/>
            <a:r>
              <a:rPr lang="en-US" sz="3200" dirty="0" smtClean="0"/>
              <a:t>Express.js empowers you to construct a </a:t>
            </a:r>
            <a:r>
              <a:rPr lang="en-US" sz="3200" b="1" dirty="0" smtClean="0"/>
              <a:t>wide array of web applications</a:t>
            </a:r>
            <a:r>
              <a:rPr lang="en-US" sz="3200" dirty="0" smtClean="0"/>
              <a:t>. Here are some captivating examples:</a:t>
            </a:r>
          </a:p>
          <a:p>
            <a:pPr algn="just"/>
            <a:r>
              <a:rPr lang="en-US" sz="3200" b="1" dirty="0" err="1" smtClean="0"/>
              <a:t>RESTful</a:t>
            </a:r>
            <a:r>
              <a:rPr lang="en-US" sz="3200" b="1" dirty="0" smtClean="0"/>
              <a:t> APIs</a:t>
            </a:r>
            <a:r>
              <a:rPr lang="en-US" sz="3200" dirty="0" smtClean="0"/>
              <a:t>: Develop robust APIs that adhere to the REST architectural style, enabling communication with other applications and front-end interfaces.</a:t>
            </a:r>
          </a:p>
          <a:p>
            <a:pPr algn="just"/>
            <a:r>
              <a:rPr lang="en-US" sz="3200" b="1" dirty="0" smtClean="0"/>
              <a:t>Real-time Applications:</a:t>
            </a:r>
            <a:r>
              <a:rPr lang="en-US" sz="3200" dirty="0" smtClean="0"/>
              <a:t> Leverage </a:t>
            </a:r>
            <a:r>
              <a:rPr lang="en-US" sz="3200" dirty="0" err="1" smtClean="0"/>
              <a:t>Express.js’s</a:t>
            </a:r>
            <a:r>
              <a:rPr lang="en-US" sz="3200" dirty="0" smtClean="0"/>
              <a:t> event-driven nature to create real-time applications like chat or collaborative editing tools.</a:t>
            </a:r>
          </a:p>
          <a:p>
            <a:pPr algn="just"/>
            <a:r>
              <a:rPr lang="en-US" sz="3200" b="1" dirty="0" smtClean="0"/>
              <a:t>Single-Page Applications (SPAs): </a:t>
            </a:r>
            <a:r>
              <a:rPr lang="en-US" sz="3200" dirty="0" smtClean="0"/>
              <a:t>Craft SPAs that fetch and update content dynamically on the client-side, offering a seamless user experience.</a:t>
            </a:r>
            <a:endParaRPr lang="en-US" sz="3200" dirty="0"/>
          </a:p>
        </p:txBody>
      </p:sp>
    </p:spTree>
    <p:extLst>
      <p:ext uri="{BB962C8B-B14F-4D97-AF65-F5344CB8AC3E}">
        <p14:creationId xmlns:p14="http://schemas.microsoft.com/office/powerpoint/2010/main" val="2307645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0"/>
            <a:ext cx="10515600" cy="1333500"/>
          </a:xfrm>
        </p:spPr>
        <p:txBody>
          <a:bodyPr>
            <a:normAutofit fontScale="90000"/>
          </a:bodyPr>
          <a:lstStyle/>
          <a:p>
            <a:pPr algn="ctr"/>
            <a:r>
              <a:rPr lang="en-US" b="1" dirty="0" smtClean="0"/>
              <a:t>Server Side Rendering using Express.js And EJS Template Engine</a:t>
            </a:r>
            <a:br>
              <a:rPr lang="en-US" b="1" dirty="0" smtClean="0"/>
            </a:br>
            <a:endParaRPr lang="en-US" b="1" dirty="0"/>
          </a:p>
        </p:txBody>
      </p:sp>
      <p:sp>
        <p:nvSpPr>
          <p:cNvPr id="3" name="Content Placeholder 2"/>
          <p:cNvSpPr>
            <a:spLocks noGrp="1"/>
          </p:cNvSpPr>
          <p:nvPr>
            <p:ph idx="1"/>
          </p:nvPr>
        </p:nvSpPr>
        <p:spPr>
          <a:xfrm>
            <a:off x="762000" y="1295400"/>
            <a:ext cx="10591800" cy="4919663"/>
          </a:xfrm>
        </p:spPr>
        <p:txBody>
          <a:bodyPr>
            <a:normAutofit/>
          </a:bodyPr>
          <a:lstStyle/>
          <a:p>
            <a:pPr algn="just">
              <a:lnSpc>
                <a:spcPct val="150000"/>
              </a:lnSpc>
            </a:pPr>
            <a:r>
              <a:rPr lang="en-US" dirty="0" smtClean="0"/>
              <a:t>Server-side rendering involves generating HTML on the server and sending it to the client, as opposed to generating it on the client side using JavaScript. This improves initial load time, and SEO, and enables dynamic content generation. </a:t>
            </a:r>
          </a:p>
          <a:p>
            <a:pPr algn="just">
              <a:lnSpc>
                <a:spcPct val="150000"/>
              </a:lnSpc>
            </a:pPr>
            <a:r>
              <a:rPr lang="en-US" dirty="0" smtClean="0"/>
              <a:t>Express is a popular web application framework for </a:t>
            </a:r>
            <a:r>
              <a:rPr lang="en-US" dirty="0" err="1" smtClean="0"/>
              <a:t>NodeJS</a:t>
            </a:r>
            <a:r>
              <a:rPr lang="en-US" dirty="0" smtClean="0"/>
              <a:t>, and </a:t>
            </a:r>
          </a:p>
          <a:p>
            <a:pPr algn="just">
              <a:lnSpc>
                <a:spcPct val="150000"/>
              </a:lnSpc>
            </a:pPr>
            <a:r>
              <a:rPr lang="en-US" dirty="0" smtClean="0"/>
              <a:t>EJS is a simple </a:t>
            </a:r>
            <a:r>
              <a:rPr lang="en-US" dirty="0" err="1" smtClean="0"/>
              <a:t>templating</a:t>
            </a:r>
            <a:r>
              <a:rPr lang="en-US" dirty="0" smtClean="0"/>
              <a:t> language that lets you generate HTML with plain JavaScript.</a:t>
            </a:r>
            <a:endParaRPr lang="en-US" dirty="0"/>
          </a:p>
        </p:txBody>
      </p:sp>
    </p:spTree>
    <p:extLst>
      <p:ext uri="{BB962C8B-B14F-4D97-AF65-F5344CB8AC3E}">
        <p14:creationId xmlns:p14="http://schemas.microsoft.com/office/powerpoint/2010/main" val="3045488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r>
              <a:rPr lang="en-US" dirty="0" smtClean="0"/>
              <a:t>Basic Approach:</a:t>
            </a:r>
          </a:p>
        </p:txBody>
      </p:sp>
      <p:sp>
        <p:nvSpPr>
          <p:cNvPr id="3" name="Content Placeholder 2"/>
          <p:cNvSpPr>
            <a:spLocks noGrp="1"/>
          </p:cNvSpPr>
          <p:nvPr>
            <p:ph idx="1"/>
          </p:nvPr>
        </p:nvSpPr>
        <p:spPr/>
        <p:txBody>
          <a:bodyPr/>
          <a:lstStyle/>
          <a:p>
            <a:pPr marL="0" indent="0">
              <a:buNone/>
            </a:pPr>
            <a:r>
              <a:rPr lang="en-US" dirty="0" smtClean="0"/>
              <a:t>Using Express with EJS </a:t>
            </a:r>
            <a:r>
              <a:rPr lang="en-US" dirty="0" err="1" smtClean="0"/>
              <a:t>templating</a:t>
            </a:r>
            <a:r>
              <a:rPr lang="en-US" dirty="0" smtClean="0"/>
              <a:t> engine to render HTML on the server side.</a:t>
            </a:r>
          </a:p>
          <a:p>
            <a:pPr marL="0" indent="0">
              <a:lnSpc>
                <a:spcPct val="150000"/>
              </a:lnSpc>
              <a:buNone/>
            </a:pPr>
            <a:r>
              <a:rPr lang="en-US" dirty="0" smtClean="0"/>
              <a:t>In this approach, we set up an Express server with EJS as the </a:t>
            </a:r>
            <a:r>
              <a:rPr lang="en-US" dirty="0" err="1" smtClean="0"/>
              <a:t>templating</a:t>
            </a:r>
            <a:r>
              <a:rPr lang="en-US" dirty="0" smtClean="0"/>
              <a:t> engine. </a:t>
            </a:r>
          </a:p>
          <a:p>
            <a:pPr marL="0" indent="0">
              <a:lnSpc>
                <a:spcPct val="150000"/>
              </a:lnSpc>
              <a:buNone/>
            </a:pPr>
            <a:r>
              <a:rPr lang="en-US" dirty="0" smtClean="0"/>
              <a:t>We define routes and render EJS templates directly. Data can be passed to the templates as variables.</a:t>
            </a:r>
            <a:endParaRPr lang="en-US" dirty="0"/>
          </a:p>
        </p:txBody>
      </p:sp>
    </p:spTree>
    <p:extLst>
      <p:ext uri="{BB962C8B-B14F-4D97-AF65-F5344CB8AC3E}">
        <p14:creationId xmlns:p14="http://schemas.microsoft.com/office/powerpoint/2010/main" val="212054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700"/>
          </a:xfrm>
        </p:spPr>
        <p:txBody>
          <a:bodyPr>
            <a:normAutofit fontScale="90000"/>
          </a:bodyPr>
          <a:lstStyle/>
          <a:p>
            <a:pPr algn="ctr"/>
            <a:r>
              <a:rPr lang="en-US" dirty="0" smtClean="0"/>
              <a:t>Advanced Approach (with Data Fetching):</a:t>
            </a:r>
            <a:br>
              <a:rPr lang="en-US" dirty="0" smtClean="0"/>
            </a:br>
            <a:endParaRPr lang="en-US" dirty="0"/>
          </a:p>
        </p:txBody>
      </p:sp>
      <p:sp>
        <p:nvSpPr>
          <p:cNvPr id="3" name="Content Placeholder 2"/>
          <p:cNvSpPr>
            <a:spLocks noGrp="1"/>
          </p:cNvSpPr>
          <p:nvPr>
            <p:ph idx="1"/>
          </p:nvPr>
        </p:nvSpPr>
        <p:spPr>
          <a:xfrm>
            <a:off x="742950" y="1158875"/>
            <a:ext cx="10515600" cy="4351338"/>
          </a:xfrm>
        </p:spPr>
        <p:txBody>
          <a:bodyPr/>
          <a:lstStyle/>
          <a:p>
            <a:pPr algn="just">
              <a:lnSpc>
                <a:spcPct val="150000"/>
              </a:lnSpc>
            </a:pPr>
            <a:r>
              <a:rPr lang="en-US" dirty="0" smtClean="0"/>
              <a:t>Utilizing asynchronous data fetching within Express routes to dynamically render content with EJS.</a:t>
            </a:r>
          </a:p>
          <a:p>
            <a:pPr algn="just">
              <a:lnSpc>
                <a:spcPct val="150000"/>
              </a:lnSpc>
            </a:pPr>
            <a:r>
              <a:rPr lang="en-US" dirty="0" smtClean="0"/>
              <a:t>This approach extends the basic one by incorporating asynchronous data fetching within Express routes. This could involve fetching data from databases, external APIs, or other sources before rendering the EJS templates.</a:t>
            </a:r>
            <a:endParaRPr lang="en-US" dirty="0"/>
          </a:p>
        </p:txBody>
      </p:sp>
    </p:spTree>
    <p:extLst>
      <p:ext uri="{BB962C8B-B14F-4D97-AF65-F5344CB8AC3E}">
        <p14:creationId xmlns:p14="http://schemas.microsoft.com/office/powerpoint/2010/main" val="28227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lnSpc>
                <a:spcPct val="150000"/>
              </a:lnSpc>
              <a:buNone/>
            </a:pPr>
            <a:r>
              <a:rPr lang="en-US" dirty="0" smtClean="0"/>
              <a:t>Express is a minimal and flexible </a:t>
            </a:r>
            <a:r>
              <a:rPr lang="en-US" b="1" dirty="0" smtClean="0"/>
              <a:t>Node.js web application framework </a:t>
            </a:r>
            <a:r>
              <a:rPr lang="en-US" dirty="0" smtClean="0"/>
              <a:t>that </a:t>
            </a:r>
            <a:r>
              <a:rPr lang="en-US" u="sng" dirty="0" smtClean="0"/>
              <a:t>provides a robust set of features for web and mobile applications</a:t>
            </a:r>
            <a:r>
              <a:rPr lang="en-US" dirty="0" smtClean="0"/>
              <a:t>.</a:t>
            </a:r>
          </a:p>
          <a:p>
            <a:pPr marL="0" indent="0" algn="just">
              <a:lnSpc>
                <a:spcPct val="150000"/>
              </a:lnSpc>
              <a:buNone/>
            </a:pPr>
            <a:r>
              <a:rPr lang="en-US" dirty="0" smtClean="0"/>
              <a:t>APIs With a myriad of HTTP utility methods and middleware at your disposal, creating a robust API is quick and easy.</a:t>
            </a:r>
          </a:p>
          <a:p>
            <a:pPr marL="0" indent="0" algn="just">
              <a:lnSpc>
                <a:spcPct val="150000"/>
              </a:lnSpc>
              <a:buNone/>
            </a:pPr>
            <a:endParaRPr lang="en-US" dirty="0"/>
          </a:p>
        </p:txBody>
      </p:sp>
    </p:spTree>
    <p:extLst>
      <p:ext uri="{BB962C8B-B14F-4D97-AF65-F5344CB8AC3E}">
        <p14:creationId xmlns:p14="http://schemas.microsoft.com/office/powerpoint/2010/main" val="1495683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3000" y="723900"/>
            <a:ext cx="10391775" cy="5453063"/>
          </a:xfrm>
          <a:prstGeom prst="rect">
            <a:avLst/>
          </a:prstGeom>
        </p:spPr>
      </p:pic>
    </p:spTree>
    <p:extLst>
      <p:ext uri="{BB962C8B-B14F-4D97-AF65-F5344CB8AC3E}">
        <p14:creationId xmlns:p14="http://schemas.microsoft.com/office/powerpoint/2010/main" val="1077745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42999" y="1825625"/>
            <a:ext cx="9363075" cy="4351338"/>
          </a:xfrm>
          <a:prstGeom prst="rect">
            <a:avLst/>
          </a:prstGeom>
        </p:spPr>
      </p:pic>
    </p:spTree>
    <p:extLst>
      <p:ext uri="{BB962C8B-B14F-4D97-AF65-F5344CB8AC3E}">
        <p14:creationId xmlns:p14="http://schemas.microsoft.com/office/powerpoint/2010/main" val="3232171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23900" y="1690689"/>
            <a:ext cx="9639895" cy="3710976"/>
          </a:xfrm>
          <a:prstGeom prst="rect">
            <a:avLst/>
          </a:prstGeom>
        </p:spPr>
      </p:pic>
    </p:spTree>
    <p:extLst>
      <p:ext uri="{BB962C8B-B14F-4D97-AF65-F5344CB8AC3E}">
        <p14:creationId xmlns:p14="http://schemas.microsoft.com/office/powerpoint/2010/main" val="3869091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150" y="666750"/>
            <a:ext cx="10534650" cy="5510213"/>
          </a:xfrm>
        </p:spPr>
        <p:txBody>
          <a:bodyPr>
            <a:normAutofit fontScale="92500" lnSpcReduction="20000"/>
          </a:bodyPr>
          <a:lstStyle/>
          <a:p>
            <a:pPr marL="0" indent="0">
              <a:buNone/>
            </a:pPr>
            <a:r>
              <a:rPr lang="en-US" dirty="0" smtClean="0"/>
              <a:t>//views/</a:t>
            </a:r>
            <a:r>
              <a:rPr lang="en-US" dirty="0" err="1" smtClean="0"/>
              <a:t>index.ejs</a:t>
            </a:r>
            <a:endParaRPr lang="en-US" dirty="0" smtClean="0"/>
          </a:p>
          <a:p>
            <a:pPr marL="0" indent="0">
              <a:buNone/>
            </a:pPr>
            <a:endParaRPr lang="en-US" dirty="0" smtClean="0"/>
          </a:p>
          <a:p>
            <a:pPr marL="0" indent="0">
              <a:buNone/>
            </a:pPr>
            <a:r>
              <a:rPr lang="en-US" dirty="0" smtClean="0"/>
              <a:t>&lt;!DOCTYPE html&gt;</a:t>
            </a:r>
          </a:p>
          <a:p>
            <a:pPr marL="0" indent="0">
              <a:buNone/>
            </a:pPr>
            <a:r>
              <a:rPr lang="en-US" dirty="0" smtClean="0"/>
              <a:t>&lt;html </a:t>
            </a:r>
            <a:r>
              <a:rPr lang="en-US" dirty="0" err="1" smtClean="0"/>
              <a:t>lang</a:t>
            </a:r>
            <a:r>
              <a:rPr lang="en-US" dirty="0" smtClean="0"/>
              <a:t>="en"&gt;</a:t>
            </a:r>
          </a:p>
          <a:p>
            <a:pPr marL="0" indent="0">
              <a:buNone/>
            </a:pPr>
            <a:r>
              <a:rPr lang="en-US" dirty="0" smtClean="0"/>
              <a:t>&lt;head&gt;</a:t>
            </a:r>
          </a:p>
          <a:p>
            <a:pPr marL="0" indent="0">
              <a:buNone/>
            </a:pPr>
            <a:r>
              <a:rPr lang="en-US" dirty="0" smtClean="0"/>
              <a:t>    &lt;meta charset="UTF-8"&gt;</a:t>
            </a:r>
          </a:p>
          <a:p>
            <a:pPr marL="0" indent="0">
              <a:buNone/>
            </a:pPr>
            <a:r>
              <a:rPr lang="en-US" dirty="0" smtClean="0"/>
              <a:t>    &lt;meta name="viewport" content="width=device-width, initial-scale=1.0"&gt;</a:t>
            </a:r>
          </a:p>
          <a:p>
            <a:pPr marL="0" indent="0">
              <a:buNone/>
            </a:pPr>
            <a:r>
              <a:rPr lang="en-US" dirty="0" smtClean="0"/>
              <a:t>    &lt;title&gt;Express SSR with EJS&lt;/title&gt;</a:t>
            </a:r>
          </a:p>
          <a:p>
            <a:pPr marL="0" indent="0">
              <a:buNone/>
            </a:pPr>
            <a:r>
              <a:rPr lang="en-US" dirty="0" smtClean="0"/>
              <a:t>&lt;/head&gt;</a:t>
            </a:r>
          </a:p>
          <a:p>
            <a:pPr marL="0" indent="0">
              <a:buNone/>
            </a:pPr>
            <a:r>
              <a:rPr lang="en-US" dirty="0" smtClean="0"/>
              <a:t>&lt;body&gt;</a:t>
            </a:r>
          </a:p>
          <a:p>
            <a:pPr marL="0" indent="0">
              <a:buNone/>
            </a:pPr>
            <a:r>
              <a:rPr lang="en-US" dirty="0" smtClean="0"/>
              <a:t>    &lt;h1&gt;Hello, &lt;%= name %&gt;!&lt;/h1&gt;</a:t>
            </a:r>
          </a:p>
          <a:p>
            <a:pPr marL="0" indent="0">
              <a:buNone/>
            </a:pPr>
            <a:r>
              <a:rPr lang="en-US" dirty="0" smtClean="0"/>
              <a:t>&lt;/body&gt;</a:t>
            </a:r>
          </a:p>
          <a:p>
            <a:pPr marL="0" indent="0">
              <a:buNone/>
            </a:pPr>
            <a:r>
              <a:rPr lang="en-US" dirty="0" smtClean="0"/>
              <a:t>&lt;/html&gt;</a:t>
            </a:r>
          </a:p>
          <a:p>
            <a:endParaRPr lang="en-US" dirty="0"/>
          </a:p>
        </p:txBody>
      </p:sp>
    </p:spTree>
    <p:extLst>
      <p:ext uri="{BB962C8B-B14F-4D97-AF65-F5344CB8AC3E}">
        <p14:creationId xmlns:p14="http://schemas.microsoft.com/office/powerpoint/2010/main" val="4239666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542925"/>
            <a:ext cx="10706100" cy="5634038"/>
          </a:xfrm>
        </p:spPr>
        <p:txBody>
          <a:bodyPr>
            <a:normAutofit fontScale="92500" lnSpcReduction="10000"/>
          </a:bodyPr>
          <a:lstStyle/>
          <a:p>
            <a:pPr marL="0" indent="0">
              <a:buNone/>
            </a:pPr>
            <a:r>
              <a:rPr lang="en-US" dirty="0" smtClean="0"/>
              <a:t>//views/</a:t>
            </a:r>
            <a:r>
              <a:rPr lang="en-US" dirty="0" err="1" smtClean="0"/>
              <a:t>dynamic.ejs</a:t>
            </a:r>
            <a:endParaRPr lang="en-US" dirty="0" smtClean="0"/>
          </a:p>
          <a:p>
            <a:pPr marL="0" indent="0">
              <a:buNone/>
            </a:pPr>
            <a:r>
              <a:rPr lang="en-US" dirty="0" smtClean="0"/>
              <a:t>&lt;!DOCTYPE html&gt;</a:t>
            </a:r>
          </a:p>
          <a:p>
            <a:pPr marL="0" indent="0">
              <a:buNone/>
            </a:pPr>
            <a:r>
              <a:rPr lang="en-US" dirty="0" smtClean="0"/>
              <a:t>&lt;html </a:t>
            </a:r>
            <a:r>
              <a:rPr lang="en-US" dirty="0" err="1" smtClean="0"/>
              <a:t>lang</a:t>
            </a:r>
            <a:r>
              <a:rPr lang="en-US" dirty="0" smtClean="0"/>
              <a:t>="en"&gt;</a:t>
            </a:r>
          </a:p>
          <a:p>
            <a:pPr marL="0" indent="0">
              <a:buNone/>
            </a:pPr>
            <a:r>
              <a:rPr lang="en-US" dirty="0" smtClean="0"/>
              <a:t>&lt;head&gt;</a:t>
            </a:r>
          </a:p>
          <a:p>
            <a:pPr marL="0" indent="0">
              <a:buNone/>
            </a:pPr>
            <a:r>
              <a:rPr lang="en-US" dirty="0" smtClean="0"/>
              <a:t>    &lt;meta charset="UTF-8"&gt;</a:t>
            </a:r>
          </a:p>
          <a:p>
            <a:pPr marL="0" indent="0">
              <a:buNone/>
            </a:pPr>
            <a:r>
              <a:rPr lang="en-US" dirty="0" smtClean="0"/>
              <a:t>    &lt;meta name="viewport" content="width=device-width, initial-scale=1.0"&gt;</a:t>
            </a:r>
          </a:p>
          <a:p>
            <a:pPr marL="0" indent="0">
              <a:buNone/>
            </a:pPr>
            <a:r>
              <a:rPr lang="en-US" dirty="0" smtClean="0"/>
              <a:t>    &lt;title&gt;Express SSR with EJS&lt;/title&gt;</a:t>
            </a:r>
          </a:p>
          <a:p>
            <a:pPr marL="0" indent="0">
              <a:buNone/>
            </a:pPr>
            <a:r>
              <a:rPr lang="en-US" dirty="0" smtClean="0"/>
              <a:t>&lt;/head&gt;</a:t>
            </a:r>
          </a:p>
          <a:p>
            <a:pPr marL="0" indent="0">
              <a:buNone/>
            </a:pPr>
            <a:r>
              <a:rPr lang="en-US" dirty="0" smtClean="0"/>
              <a:t>&lt;body&gt;</a:t>
            </a:r>
          </a:p>
          <a:p>
            <a:pPr marL="0" indent="0">
              <a:buNone/>
            </a:pPr>
            <a:r>
              <a:rPr lang="en-US" dirty="0" smtClean="0"/>
              <a:t>    &lt;h1&gt;Dynamic Content: &lt;%= data %&gt;&lt;/h1&gt;</a:t>
            </a:r>
          </a:p>
          <a:p>
            <a:pPr marL="0" indent="0">
              <a:buNone/>
            </a:pPr>
            <a:r>
              <a:rPr lang="en-US" dirty="0" smtClean="0"/>
              <a:t>&lt;/body&gt;</a:t>
            </a:r>
          </a:p>
          <a:p>
            <a:pPr marL="0" indent="0">
              <a:buNone/>
            </a:pPr>
            <a:r>
              <a:rPr lang="en-US" dirty="0" smtClean="0"/>
              <a:t>&lt;/html&gt;</a:t>
            </a:r>
          </a:p>
          <a:p>
            <a:pPr marL="0" indent="0">
              <a:buNone/>
            </a:pPr>
            <a:endParaRPr lang="en-US" dirty="0"/>
          </a:p>
        </p:txBody>
      </p:sp>
    </p:spTree>
    <p:extLst>
      <p:ext uri="{BB962C8B-B14F-4D97-AF65-F5344CB8AC3E}">
        <p14:creationId xmlns:p14="http://schemas.microsoft.com/office/powerpoint/2010/main" val="1145435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275" y="0"/>
            <a:ext cx="11058525" cy="6972300"/>
          </a:xfrm>
        </p:spPr>
        <p:txBody>
          <a:bodyPr>
            <a:normAutofit fontScale="62500" lnSpcReduction="20000"/>
          </a:bodyPr>
          <a:lstStyle/>
          <a:p>
            <a:pPr marL="0" indent="0">
              <a:buNone/>
            </a:pPr>
            <a:r>
              <a:rPr lang="en-US" dirty="0" err="1" smtClean="0"/>
              <a:t>const</a:t>
            </a:r>
            <a:r>
              <a:rPr lang="en-US" dirty="0" smtClean="0"/>
              <a:t> express = require('express');</a:t>
            </a:r>
          </a:p>
          <a:p>
            <a:pPr marL="0" indent="0">
              <a:buNone/>
            </a:pPr>
            <a:r>
              <a:rPr lang="en-US" dirty="0" err="1" smtClean="0"/>
              <a:t>const</a:t>
            </a:r>
            <a:r>
              <a:rPr lang="en-US" dirty="0" smtClean="0"/>
              <a:t> app = express();</a:t>
            </a:r>
          </a:p>
          <a:p>
            <a:pPr marL="0" indent="0">
              <a:buNone/>
            </a:pPr>
            <a:r>
              <a:rPr lang="en-US" dirty="0" err="1" smtClean="0"/>
              <a:t>const</a:t>
            </a:r>
            <a:r>
              <a:rPr lang="en-US" dirty="0" smtClean="0"/>
              <a:t> path = require('path');</a:t>
            </a:r>
          </a:p>
          <a:p>
            <a:pPr marL="0" indent="0">
              <a:buNone/>
            </a:pPr>
            <a:endParaRPr lang="en-US" dirty="0" smtClean="0"/>
          </a:p>
          <a:p>
            <a:pPr marL="0" indent="0">
              <a:buNone/>
            </a:pPr>
            <a:r>
              <a:rPr lang="en-US" dirty="0" smtClean="0"/>
              <a:t>// Set the view engine to EJS</a:t>
            </a:r>
          </a:p>
          <a:p>
            <a:pPr marL="0" indent="0">
              <a:buNone/>
            </a:pPr>
            <a:r>
              <a:rPr lang="en-US" dirty="0" err="1" smtClean="0"/>
              <a:t>app.set</a:t>
            </a:r>
            <a:r>
              <a:rPr lang="en-US" dirty="0" smtClean="0"/>
              <a:t>('view engine', '</a:t>
            </a:r>
            <a:r>
              <a:rPr lang="en-US" dirty="0" err="1" smtClean="0"/>
              <a:t>ejs</a:t>
            </a:r>
            <a:r>
              <a:rPr lang="en-US" dirty="0" smtClean="0"/>
              <a:t>');</a:t>
            </a:r>
          </a:p>
          <a:p>
            <a:pPr marL="0" indent="0">
              <a:buNone/>
            </a:pPr>
            <a:r>
              <a:rPr lang="en-US" dirty="0" err="1" smtClean="0"/>
              <a:t>app.set</a:t>
            </a:r>
            <a:r>
              <a:rPr lang="en-US" dirty="0" smtClean="0"/>
              <a:t>('views', </a:t>
            </a:r>
            <a:r>
              <a:rPr lang="en-US" dirty="0" err="1" smtClean="0"/>
              <a:t>path.join</a:t>
            </a:r>
            <a:r>
              <a:rPr lang="en-US" dirty="0" smtClean="0"/>
              <a:t>(__</a:t>
            </a:r>
            <a:r>
              <a:rPr lang="en-US" dirty="0" err="1" smtClean="0"/>
              <a:t>dirname</a:t>
            </a:r>
            <a:r>
              <a:rPr lang="en-US" dirty="0" smtClean="0"/>
              <a:t>, 'views'));</a:t>
            </a:r>
          </a:p>
          <a:p>
            <a:pPr marL="0" indent="0">
              <a:buNone/>
            </a:pPr>
            <a:endParaRPr lang="en-US" dirty="0" smtClean="0"/>
          </a:p>
          <a:p>
            <a:pPr marL="0" indent="0">
              <a:buNone/>
            </a:pPr>
            <a:r>
              <a:rPr lang="en-US" dirty="0" smtClean="0"/>
              <a:t>// Basic Approach: Render EJS template with static data</a:t>
            </a:r>
          </a:p>
          <a:p>
            <a:pPr marL="0" indent="0">
              <a:buNone/>
            </a:pPr>
            <a:r>
              <a:rPr lang="en-US" dirty="0" err="1" smtClean="0"/>
              <a:t>app.get</a:t>
            </a:r>
            <a:r>
              <a:rPr lang="en-US" dirty="0" smtClean="0"/>
              <a:t>('/', (</a:t>
            </a:r>
            <a:r>
              <a:rPr lang="en-US" dirty="0" err="1" smtClean="0"/>
              <a:t>req</a:t>
            </a:r>
            <a:r>
              <a:rPr lang="en-US" dirty="0" smtClean="0"/>
              <a:t>, res) =&gt; {</a:t>
            </a:r>
          </a:p>
          <a:p>
            <a:pPr marL="0" indent="0">
              <a:buNone/>
            </a:pPr>
            <a:r>
              <a:rPr lang="en-US" dirty="0" smtClean="0"/>
              <a:t>    </a:t>
            </a:r>
            <a:r>
              <a:rPr lang="en-US" dirty="0" err="1" smtClean="0"/>
              <a:t>res.render</a:t>
            </a:r>
            <a:r>
              <a:rPr lang="en-US" dirty="0" smtClean="0"/>
              <a:t>('index', { name: 'World' });</a:t>
            </a:r>
          </a:p>
          <a:p>
            <a:pPr marL="0" indent="0">
              <a:buNone/>
            </a:pPr>
            <a:r>
              <a:rPr lang="en-US" dirty="0" smtClean="0"/>
              <a:t>});</a:t>
            </a:r>
          </a:p>
          <a:p>
            <a:pPr marL="0" indent="0">
              <a:buNone/>
            </a:pPr>
            <a:endParaRPr lang="en-US" dirty="0" smtClean="0"/>
          </a:p>
          <a:p>
            <a:pPr marL="0" indent="0">
              <a:buNone/>
            </a:pPr>
            <a:r>
              <a:rPr lang="en-US" dirty="0" smtClean="0"/>
              <a:t>/* </a:t>
            </a:r>
          </a:p>
          <a:p>
            <a:pPr marL="0" indent="0">
              <a:buNone/>
            </a:pPr>
            <a:r>
              <a:rPr lang="en-US" dirty="0" smtClean="0"/>
              <a:t>Advanced Approach: Render EJS template</a:t>
            </a:r>
          </a:p>
          <a:p>
            <a:pPr marL="0" indent="0">
              <a:buNone/>
            </a:pPr>
            <a:r>
              <a:rPr lang="en-US" dirty="0" smtClean="0"/>
              <a:t>with asynchronously fetched data</a:t>
            </a:r>
          </a:p>
          <a:p>
            <a:pPr marL="0" indent="0">
              <a:buNone/>
            </a:pPr>
            <a:r>
              <a:rPr lang="en-US" dirty="0" smtClean="0"/>
              <a:t>*/</a:t>
            </a:r>
          </a:p>
          <a:p>
            <a:pPr marL="0" indent="0">
              <a:buNone/>
            </a:pPr>
            <a:r>
              <a:rPr lang="en-US" dirty="0" err="1" smtClean="0"/>
              <a:t>app.get</a:t>
            </a:r>
            <a:r>
              <a:rPr lang="en-US" dirty="0" smtClean="0"/>
              <a:t>('/dynamic', </a:t>
            </a:r>
            <a:r>
              <a:rPr lang="en-US" dirty="0" err="1" smtClean="0"/>
              <a:t>async</a:t>
            </a:r>
            <a:r>
              <a:rPr lang="en-US" dirty="0" smtClean="0"/>
              <a:t> (</a:t>
            </a:r>
            <a:r>
              <a:rPr lang="en-US" dirty="0" err="1" smtClean="0"/>
              <a:t>req</a:t>
            </a:r>
            <a:r>
              <a:rPr lang="en-US" dirty="0" smtClean="0"/>
              <a:t>, res) =&gt; {</a:t>
            </a:r>
          </a:p>
          <a:p>
            <a:pPr marL="0" indent="0">
              <a:buNone/>
            </a:pPr>
            <a:r>
              <a:rPr lang="en-US" dirty="0" smtClean="0"/>
              <a:t>    </a:t>
            </a:r>
            <a:r>
              <a:rPr lang="en-US" dirty="0" err="1" smtClean="0"/>
              <a:t>const</a:t>
            </a:r>
            <a:r>
              <a:rPr lang="en-US" dirty="0" smtClean="0"/>
              <a:t> </a:t>
            </a:r>
            <a:r>
              <a:rPr lang="en-US" dirty="0" err="1" smtClean="0"/>
              <a:t>dynamicData</a:t>
            </a:r>
            <a:r>
              <a:rPr lang="en-US" dirty="0" smtClean="0"/>
              <a:t> = await </a:t>
            </a:r>
            <a:r>
              <a:rPr lang="en-US" dirty="0" err="1" smtClean="0"/>
              <a:t>fetchData</a:t>
            </a:r>
            <a:r>
              <a:rPr lang="en-US" dirty="0" smtClean="0"/>
              <a:t>();</a:t>
            </a:r>
          </a:p>
          <a:p>
            <a:pPr marL="0" indent="0">
              <a:buNone/>
            </a:pPr>
            <a:r>
              <a:rPr lang="en-US" dirty="0" smtClean="0"/>
              <a:t>    </a:t>
            </a:r>
            <a:r>
              <a:rPr lang="en-US" dirty="0" err="1" smtClean="0"/>
              <a:t>res.render</a:t>
            </a:r>
            <a:r>
              <a:rPr lang="en-US" dirty="0" smtClean="0"/>
              <a:t>('dynamic', { data: </a:t>
            </a:r>
            <a:r>
              <a:rPr lang="en-US" dirty="0" err="1" smtClean="0"/>
              <a:t>dynamicData</a:t>
            </a:r>
            <a:r>
              <a:rPr lang="en-US" dirty="0" smtClean="0"/>
              <a:t> });</a:t>
            </a:r>
          </a:p>
          <a:p>
            <a:pPr marL="0" indent="0">
              <a:buNone/>
            </a:pPr>
            <a:r>
              <a:rPr lang="en-US" dirty="0" smtClean="0"/>
              <a:t>});</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14331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525" y="657225"/>
            <a:ext cx="10582275" cy="5519738"/>
          </a:xfrm>
        </p:spPr>
        <p:txBody>
          <a:bodyPr>
            <a:normAutofit fontScale="85000" lnSpcReduction="20000"/>
          </a:bodyPr>
          <a:lstStyle/>
          <a:p>
            <a:pPr marL="0" indent="0">
              <a:buNone/>
            </a:pPr>
            <a:r>
              <a:rPr lang="en-US" dirty="0" smtClean="0"/>
              <a:t>// Function to simulate asynchronous data fetching</a:t>
            </a:r>
          </a:p>
          <a:p>
            <a:pPr marL="0" indent="0">
              <a:buNone/>
            </a:pPr>
            <a:r>
              <a:rPr lang="en-US" dirty="0" err="1" smtClean="0"/>
              <a:t>async</a:t>
            </a:r>
            <a:r>
              <a:rPr lang="en-US" dirty="0" smtClean="0"/>
              <a:t> function </a:t>
            </a:r>
            <a:r>
              <a:rPr lang="en-US" dirty="0" err="1" smtClean="0"/>
              <a:t>fetchData</a:t>
            </a:r>
            <a:r>
              <a:rPr lang="en-US" dirty="0" smtClean="0"/>
              <a:t>() {</a:t>
            </a:r>
          </a:p>
          <a:p>
            <a:pPr marL="0" indent="0">
              <a:buNone/>
            </a:pPr>
            <a:r>
              <a:rPr lang="en-US" dirty="0" smtClean="0"/>
              <a:t>    return new Promise(resolve =&gt; {</a:t>
            </a:r>
          </a:p>
          <a:p>
            <a:pPr marL="0" indent="0">
              <a:buNone/>
            </a:pPr>
            <a:r>
              <a:rPr lang="en-US" dirty="0" smtClean="0"/>
              <a:t>        </a:t>
            </a:r>
            <a:r>
              <a:rPr lang="en-US" dirty="0" err="1" smtClean="0"/>
              <a:t>setTimeout</a:t>
            </a:r>
            <a:r>
              <a:rPr lang="en-US" dirty="0" smtClean="0"/>
              <a:t>(() =&gt; {</a:t>
            </a:r>
          </a:p>
          <a:p>
            <a:pPr marL="0" indent="0">
              <a:buNone/>
            </a:pPr>
            <a:r>
              <a:rPr lang="en-US" dirty="0" smtClean="0"/>
              <a:t>            resolve('Dynamic Content');</a:t>
            </a:r>
          </a:p>
          <a:p>
            <a:pPr marL="0" indent="0">
              <a:buNone/>
            </a:pPr>
            <a:r>
              <a:rPr lang="en-US" dirty="0" smtClean="0"/>
              <a:t>        }, 1000);</a:t>
            </a:r>
          </a:p>
          <a:p>
            <a:pPr marL="0" indent="0">
              <a:buNone/>
            </a:pPr>
            <a:r>
              <a:rPr lang="en-US" dirty="0" smtClean="0"/>
              <a:t>    });</a:t>
            </a:r>
          </a:p>
          <a:p>
            <a:pPr marL="0" indent="0">
              <a:buNone/>
            </a:pPr>
            <a:r>
              <a:rPr lang="en-US" dirty="0" smtClean="0"/>
              <a:t>}</a:t>
            </a:r>
          </a:p>
          <a:p>
            <a:pPr marL="0" indent="0">
              <a:buNone/>
            </a:pPr>
            <a:endParaRPr lang="en-US" dirty="0" smtClean="0"/>
          </a:p>
          <a:p>
            <a:pPr marL="0" indent="0">
              <a:buNone/>
            </a:pPr>
            <a:r>
              <a:rPr lang="en-US" dirty="0" smtClean="0"/>
              <a:t>// Start the server</a:t>
            </a:r>
          </a:p>
          <a:p>
            <a:pPr marL="0" indent="0">
              <a:buNone/>
            </a:pPr>
            <a:r>
              <a:rPr lang="en-US" dirty="0" err="1" smtClean="0"/>
              <a:t>const</a:t>
            </a:r>
            <a:r>
              <a:rPr lang="en-US" dirty="0" smtClean="0"/>
              <a:t> PORT = </a:t>
            </a:r>
            <a:r>
              <a:rPr lang="en-US" dirty="0" err="1" smtClean="0"/>
              <a:t>process.env.PORT</a:t>
            </a:r>
            <a:r>
              <a:rPr lang="en-US" dirty="0" smtClean="0"/>
              <a:t> || 3000;</a:t>
            </a:r>
          </a:p>
          <a:p>
            <a:pPr marL="0" indent="0">
              <a:buNone/>
            </a:pPr>
            <a:r>
              <a:rPr lang="en-US" dirty="0" err="1" smtClean="0"/>
              <a:t>app.listen</a:t>
            </a:r>
            <a:r>
              <a:rPr lang="en-US" dirty="0" smtClean="0"/>
              <a:t>(PORT, () =&gt; {</a:t>
            </a:r>
          </a:p>
          <a:p>
            <a:pPr marL="0" indent="0">
              <a:buNone/>
            </a:pPr>
            <a:r>
              <a:rPr lang="en-US" dirty="0" smtClean="0"/>
              <a:t>    console.log(`Server is running on port ${PORT}`);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295936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85230" y="2062686"/>
            <a:ext cx="9421540" cy="3877216"/>
          </a:xfrm>
          <a:prstGeom prst="rect">
            <a:avLst/>
          </a:prstGeom>
        </p:spPr>
      </p:pic>
    </p:spTree>
    <p:extLst>
      <p:ext uri="{BB962C8B-B14F-4D97-AF65-F5344CB8AC3E}">
        <p14:creationId xmlns:p14="http://schemas.microsoft.com/office/powerpoint/2010/main" val="2444418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8800"/>
          </a:xfrm>
        </p:spPr>
        <p:txBody>
          <a:bodyPr>
            <a:normAutofit fontScale="90000"/>
          </a:bodyPr>
          <a:lstStyle/>
          <a:p>
            <a:pPr algn="ctr"/>
            <a:r>
              <a:rPr lang="en-US" b="1" dirty="0"/>
              <a:t>Express </a:t>
            </a:r>
            <a:r>
              <a:rPr lang="en-US" b="1" dirty="0" err="1"/>
              <a:t>express.static</a:t>
            </a:r>
            <a:r>
              <a:rPr lang="en-US" b="1" dirty="0"/>
              <a:t>() </a:t>
            </a:r>
            <a:r>
              <a:rPr lang="en-US" b="1" dirty="0" smtClean="0"/>
              <a:t>Function</a:t>
            </a:r>
            <a:endParaRPr lang="en-US" dirty="0"/>
          </a:p>
        </p:txBody>
      </p:sp>
      <p:pic>
        <p:nvPicPr>
          <p:cNvPr id="4" name="Content Placeholder 3"/>
          <p:cNvPicPr>
            <a:picLocks noGrp="1" noChangeAspect="1"/>
          </p:cNvPicPr>
          <p:nvPr>
            <p:ph idx="1"/>
          </p:nvPr>
        </p:nvPicPr>
        <p:blipFill>
          <a:blip r:embed="rId2"/>
          <a:stretch>
            <a:fillRect/>
          </a:stretch>
        </p:blipFill>
        <p:spPr>
          <a:xfrm>
            <a:off x="1342361" y="1540379"/>
            <a:ext cx="9507277" cy="4153480"/>
          </a:xfrm>
          <a:prstGeom prst="rect">
            <a:avLst/>
          </a:prstGeom>
        </p:spPr>
      </p:pic>
    </p:spTree>
    <p:extLst>
      <p:ext uri="{BB962C8B-B14F-4D97-AF65-F5344CB8AC3E}">
        <p14:creationId xmlns:p14="http://schemas.microsoft.com/office/powerpoint/2010/main" val="695290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85256" y="2091265"/>
            <a:ext cx="9221487" cy="3820058"/>
          </a:xfrm>
          <a:prstGeom prst="rect">
            <a:avLst/>
          </a:prstGeom>
        </p:spPr>
      </p:pic>
    </p:spTree>
    <p:extLst>
      <p:ext uri="{BB962C8B-B14F-4D97-AF65-F5344CB8AC3E}">
        <p14:creationId xmlns:p14="http://schemas.microsoft.com/office/powerpoint/2010/main" val="118548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54000"/>
            <a:ext cx="10515600" cy="6127750"/>
          </a:xfrm>
        </p:spPr>
        <p:txBody>
          <a:bodyPr>
            <a:normAutofit/>
          </a:bodyPr>
          <a:lstStyle/>
          <a:p>
            <a:pPr algn="just">
              <a:lnSpc>
                <a:spcPct val="150000"/>
              </a:lnSpc>
            </a:pPr>
            <a:r>
              <a:rPr lang="en-US" dirty="0" smtClean="0"/>
              <a:t>Express.js is a fast, flexible and minimalist web framework for Node.js. It’s effectively a tool that simplifies building web applications and APIs using JavaScript on the server side. Express is an open-source that is developed and maintained by the Node.js foundation.</a:t>
            </a:r>
          </a:p>
          <a:p>
            <a:pPr algn="just">
              <a:lnSpc>
                <a:spcPct val="150000"/>
              </a:lnSpc>
            </a:pPr>
            <a:r>
              <a:rPr lang="en-US" dirty="0" smtClean="0"/>
              <a:t>Express.js offers a robust set of features that enhance your productivity and streamline your web application. It makes it easier to organize your application’s functionality with middleware and routing. It adds helpful utilities to Node HTTP objects and facilitates the rendering of dynamic HTTP objects.</a:t>
            </a:r>
            <a:endParaRPr lang="en-US" dirty="0"/>
          </a:p>
        </p:txBody>
      </p:sp>
    </p:spTree>
    <p:extLst>
      <p:ext uri="{BB962C8B-B14F-4D97-AF65-F5344CB8AC3E}">
        <p14:creationId xmlns:p14="http://schemas.microsoft.com/office/powerpoint/2010/main" val="1091509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85468" y="2319897"/>
            <a:ext cx="7621064" cy="3362794"/>
          </a:xfrm>
          <a:prstGeom prst="rect">
            <a:avLst/>
          </a:prstGeom>
        </p:spPr>
      </p:pic>
    </p:spTree>
    <p:extLst>
      <p:ext uri="{BB962C8B-B14F-4D97-AF65-F5344CB8AC3E}">
        <p14:creationId xmlns:p14="http://schemas.microsoft.com/office/powerpoint/2010/main" val="1775397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2058000"/>
            <a:ext cx="8278380" cy="2781688"/>
          </a:xfrm>
          <a:prstGeom prst="rect">
            <a:avLst/>
          </a:prstGeom>
        </p:spPr>
      </p:pic>
    </p:spTree>
    <p:extLst>
      <p:ext uri="{BB962C8B-B14F-4D97-AF65-F5344CB8AC3E}">
        <p14:creationId xmlns:p14="http://schemas.microsoft.com/office/powerpoint/2010/main" val="394864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561975"/>
            <a:ext cx="10753725" cy="5614988"/>
          </a:xfrm>
        </p:spPr>
        <p:txBody>
          <a:bodyPr>
            <a:normAutofit fontScale="70000" lnSpcReduction="20000"/>
          </a:bodyPr>
          <a:lstStyle/>
          <a:p>
            <a:pPr marL="0" indent="0">
              <a:buNone/>
            </a:pPr>
            <a:r>
              <a:rPr lang="en-US" dirty="0" err="1" smtClean="0"/>
              <a:t>const</a:t>
            </a:r>
            <a:r>
              <a:rPr lang="en-US" dirty="0" smtClean="0"/>
              <a:t> express = require('express');</a:t>
            </a:r>
          </a:p>
          <a:p>
            <a:pPr marL="0" indent="0">
              <a:buNone/>
            </a:pPr>
            <a:r>
              <a:rPr lang="en-US" dirty="0" err="1" smtClean="0"/>
              <a:t>const</a:t>
            </a:r>
            <a:r>
              <a:rPr lang="en-US" dirty="0" smtClean="0"/>
              <a:t> app = express();</a:t>
            </a:r>
          </a:p>
          <a:p>
            <a:pPr marL="0" indent="0">
              <a:buNone/>
            </a:pPr>
            <a:r>
              <a:rPr lang="en-US" dirty="0" err="1" smtClean="0"/>
              <a:t>const</a:t>
            </a:r>
            <a:r>
              <a:rPr lang="en-US" dirty="0" smtClean="0"/>
              <a:t> path = require('path');</a:t>
            </a:r>
          </a:p>
          <a:p>
            <a:pPr marL="0" indent="0">
              <a:buNone/>
            </a:pPr>
            <a:r>
              <a:rPr lang="en-US" dirty="0" err="1" smtClean="0"/>
              <a:t>const</a:t>
            </a:r>
            <a:r>
              <a:rPr lang="en-US" dirty="0" smtClean="0"/>
              <a:t> PORT = 3000;</a:t>
            </a:r>
          </a:p>
          <a:p>
            <a:pPr marL="0" indent="0">
              <a:buNone/>
            </a:pPr>
            <a:endParaRPr lang="en-US" dirty="0" smtClean="0"/>
          </a:p>
          <a:p>
            <a:pPr marL="0" indent="0">
              <a:buNone/>
            </a:pPr>
            <a:r>
              <a:rPr lang="en-US" dirty="0" smtClean="0"/>
              <a:t>// Static Middleware</a:t>
            </a:r>
          </a:p>
          <a:p>
            <a:pPr marL="0" indent="0">
              <a:buNone/>
            </a:pPr>
            <a:r>
              <a:rPr lang="en-US" dirty="0" err="1" smtClean="0"/>
              <a:t>app.use</a:t>
            </a:r>
            <a:r>
              <a:rPr lang="en-US" dirty="0" smtClean="0"/>
              <a:t>(</a:t>
            </a:r>
            <a:r>
              <a:rPr lang="en-US" dirty="0" err="1" smtClean="0"/>
              <a:t>express.static</a:t>
            </a:r>
            <a:r>
              <a:rPr lang="en-US" dirty="0" smtClean="0"/>
              <a:t>(</a:t>
            </a:r>
            <a:r>
              <a:rPr lang="en-US" dirty="0" err="1" smtClean="0"/>
              <a:t>path.join</a:t>
            </a:r>
            <a:r>
              <a:rPr lang="en-US" dirty="0" smtClean="0"/>
              <a:t>(__</a:t>
            </a:r>
            <a:r>
              <a:rPr lang="en-US" dirty="0" err="1" smtClean="0"/>
              <a:t>dirname</a:t>
            </a:r>
            <a:r>
              <a:rPr lang="en-US" dirty="0" smtClean="0"/>
              <a:t>, 'public')))</a:t>
            </a:r>
          </a:p>
          <a:p>
            <a:pPr marL="0" indent="0">
              <a:buNone/>
            </a:pPr>
            <a:endParaRPr lang="en-US" dirty="0" smtClean="0"/>
          </a:p>
          <a:p>
            <a:pPr marL="0" indent="0">
              <a:buNone/>
            </a:pPr>
            <a:r>
              <a:rPr lang="en-US" dirty="0" err="1" smtClean="0"/>
              <a:t>app.get</a:t>
            </a:r>
            <a:r>
              <a:rPr lang="en-US" dirty="0" smtClean="0"/>
              <a:t>('/', function (</a:t>
            </a:r>
            <a:r>
              <a:rPr lang="en-US" dirty="0" err="1" smtClean="0"/>
              <a:t>req</a:t>
            </a:r>
            <a:r>
              <a:rPr lang="en-US" dirty="0" smtClean="0"/>
              <a:t>, res, next) {</a:t>
            </a:r>
          </a:p>
          <a:p>
            <a:pPr marL="0" indent="0">
              <a:buNone/>
            </a:pPr>
            <a:r>
              <a:rPr lang="en-US" dirty="0" smtClean="0"/>
              <a:t>	</a:t>
            </a:r>
            <a:r>
              <a:rPr lang="en-US" dirty="0" err="1" smtClean="0"/>
              <a:t>res.render</a:t>
            </a:r>
            <a:r>
              <a:rPr lang="en-US" dirty="0" smtClean="0"/>
              <a:t>('</a:t>
            </a:r>
            <a:r>
              <a:rPr lang="en-US" dirty="0" err="1" smtClean="0"/>
              <a:t>home.ejs</a:t>
            </a:r>
            <a:r>
              <a:rPr lang="en-US" dirty="0" smtClean="0"/>
              <a:t>');</a:t>
            </a:r>
          </a:p>
          <a:p>
            <a:pPr marL="0" indent="0">
              <a:buNone/>
            </a:pPr>
            <a:r>
              <a:rPr lang="en-US" dirty="0" smtClean="0"/>
              <a:t>})</a:t>
            </a:r>
          </a:p>
          <a:p>
            <a:pPr marL="0" indent="0">
              <a:buNone/>
            </a:pPr>
            <a:endParaRPr lang="en-US" dirty="0" smtClean="0"/>
          </a:p>
          <a:p>
            <a:pPr marL="0" indent="0">
              <a:buNone/>
            </a:pPr>
            <a:r>
              <a:rPr lang="en-US" dirty="0" err="1" smtClean="0"/>
              <a:t>app.listen</a:t>
            </a:r>
            <a:r>
              <a:rPr lang="en-US" dirty="0" smtClean="0"/>
              <a:t>(PORT, function (err) {</a:t>
            </a:r>
          </a:p>
          <a:p>
            <a:pPr marL="0" indent="0">
              <a:buNone/>
            </a:pPr>
            <a:r>
              <a:rPr lang="en-US" dirty="0" smtClean="0"/>
              <a:t>	if (err) console.log(err);</a:t>
            </a:r>
          </a:p>
          <a:p>
            <a:pPr marL="0" indent="0">
              <a:buNone/>
            </a:pPr>
            <a:r>
              <a:rPr lang="en-US" dirty="0" smtClean="0"/>
              <a:t>	console.log("Server listening on PORT", PORT);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495185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6750"/>
            <a:ext cx="10515600" cy="5510213"/>
          </a:xfrm>
        </p:spPr>
        <p:txBody>
          <a:bodyPr>
            <a:normAutofit fontScale="92500" lnSpcReduction="20000"/>
          </a:bodyPr>
          <a:lstStyle/>
          <a:p>
            <a:pPr marL="0" indent="0">
              <a:buNone/>
            </a:pPr>
            <a:r>
              <a:rPr lang="en-US" dirty="0" smtClean="0"/>
              <a:t>&lt;!DOCTYPE html&gt;</a:t>
            </a:r>
          </a:p>
          <a:p>
            <a:pPr marL="0" indent="0">
              <a:buNone/>
            </a:pPr>
            <a:r>
              <a:rPr lang="en-US" dirty="0" smtClean="0"/>
              <a:t>&lt;html&gt;</a:t>
            </a:r>
          </a:p>
          <a:p>
            <a:pPr marL="0" indent="0">
              <a:buNone/>
            </a:pPr>
            <a:endParaRPr lang="en-US" dirty="0" smtClean="0"/>
          </a:p>
          <a:p>
            <a:pPr marL="0" indent="0">
              <a:buNone/>
            </a:pPr>
            <a:r>
              <a:rPr lang="en-US" dirty="0" smtClean="0"/>
              <a:t>&lt;head&gt;</a:t>
            </a:r>
          </a:p>
          <a:p>
            <a:pPr marL="0" indent="0">
              <a:buNone/>
            </a:pPr>
            <a:r>
              <a:rPr lang="en-US" dirty="0" smtClean="0"/>
              <a:t>	&lt;title&gt;</a:t>
            </a:r>
            <a:r>
              <a:rPr lang="en-US" dirty="0" err="1" smtClean="0"/>
              <a:t>express.static</a:t>
            </a:r>
            <a:r>
              <a:rPr lang="en-US" dirty="0" smtClean="0"/>
              <a:t>() Demo&lt;/title&gt;</a:t>
            </a:r>
          </a:p>
          <a:p>
            <a:pPr marL="0" indent="0">
              <a:buNone/>
            </a:pPr>
            <a:r>
              <a:rPr lang="en-US" dirty="0" smtClean="0"/>
              <a:t>&lt;/head&gt;</a:t>
            </a:r>
          </a:p>
          <a:p>
            <a:pPr marL="0" indent="0">
              <a:buNone/>
            </a:pPr>
            <a:endParaRPr lang="en-US" dirty="0" smtClean="0"/>
          </a:p>
          <a:p>
            <a:pPr marL="0" indent="0">
              <a:buNone/>
            </a:pPr>
            <a:r>
              <a:rPr lang="en-US" dirty="0" smtClean="0"/>
              <a:t>&lt;body&gt;</a:t>
            </a:r>
          </a:p>
          <a:p>
            <a:pPr marL="0" indent="0">
              <a:buNone/>
            </a:pPr>
            <a:r>
              <a:rPr lang="en-US" dirty="0" smtClean="0"/>
              <a:t>	&lt;h2&gt;Greetings from </a:t>
            </a:r>
            <a:r>
              <a:rPr lang="en-US" dirty="0" err="1" smtClean="0"/>
              <a:t>GeeksforGeeks</a:t>
            </a:r>
            <a:r>
              <a:rPr lang="en-US" dirty="0" smtClean="0"/>
              <a:t>&lt;/h2&gt;</a:t>
            </a:r>
          </a:p>
          <a:p>
            <a:pPr marL="0" indent="0">
              <a:buNone/>
            </a:pPr>
            <a:r>
              <a:rPr lang="en-US" dirty="0" smtClean="0"/>
              <a:t>	&lt;</a:t>
            </a:r>
            <a:r>
              <a:rPr lang="en-US" dirty="0" err="1" smtClean="0"/>
              <a:t>img</a:t>
            </a:r>
            <a:r>
              <a:rPr lang="en-US" dirty="0" smtClean="0"/>
              <a:t> </a:t>
            </a:r>
            <a:r>
              <a:rPr lang="en-US" dirty="0" err="1" smtClean="0"/>
              <a:t>src</a:t>
            </a:r>
            <a:r>
              <a:rPr lang="en-US" dirty="0" smtClean="0"/>
              <a:t>="Demo.jpg" width="150" height="100" /&gt;</a:t>
            </a:r>
          </a:p>
          <a:p>
            <a:pPr marL="0" indent="0">
              <a:buNone/>
            </a:pPr>
            <a:r>
              <a:rPr lang="en-US" dirty="0" smtClean="0"/>
              <a:t>&lt;/body&gt;</a:t>
            </a:r>
          </a:p>
          <a:p>
            <a:pPr marL="0" indent="0">
              <a:buNone/>
            </a:pPr>
            <a:endParaRPr lang="en-US" dirty="0" smtClean="0"/>
          </a:p>
          <a:p>
            <a:pPr marL="0" indent="0">
              <a:buNone/>
            </a:pPr>
            <a:r>
              <a:rPr lang="en-US" dirty="0" smtClean="0"/>
              <a:t>&lt;/html&gt;</a:t>
            </a:r>
          </a:p>
          <a:p>
            <a:pPr marL="0" indent="0">
              <a:buNone/>
            </a:pPr>
            <a:endParaRPr lang="en-US" dirty="0"/>
          </a:p>
        </p:txBody>
      </p:sp>
    </p:spTree>
    <p:extLst>
      <p:ext uri="{BB962C8B-B14F-4D97-AF65-F5344CB8AC3E}">
        <p14:creationId xmlns:p14="http://schemas.microsoft.com/office/powerpoint/2010/main" val="3593762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86531" y="1825625"/>
            <a:ext cx="9218937" cy="4351338"/>
          </a:xfrm>
          <a:prstGeom prst="rect">
            <a:avLst/>
          </a:prstGeom>
        </p:spPr>
      </p:pic>
    </p:spTree>
    <p:extLst>
      <p:ext uri="{BB962C8B-B14F-4D97-AF65-F5344CB8AC3E}">
        <p14:creationId xmlns:p14="http://schemas.microsoft.com/office/powerpoint/2010/main" val="3509013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22093" y="1825625"/>
            <a:ext cx="8747813" cy="4351338"/>
          </a:xfrm>
          <a:prstGeom prst="rect">
            <a:avLst/>
          </a:prstGeom>
        </p:spPr>
      </p:pic>
    </p:spTree>
    <p:extLst>
      <p:ext uri="{BB962C8B-B14F-4D97-AF65-F5344CB8AC3E}">
        <p14:creationId xmlns:p14="http://schemas.microsoft.com/office/powerpoint/2010/main" val="36616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8800"/>
          </a:xfrm>
        </p:spPr>
        <p:txBody>
          <a:bodyPr>
            <a:normAutofit fontScale="90000"/>
          </a:bodyPr>
          <a:lstStyle/>
          <a:p>
            <a:pPr algn="ctr"/>
            <a:r>
              <a:rPr lang="en-US" dirty="0" smtClean="0"/>
              <a:t>Why learn Express?</a:t>
            </a:r>
            <a:endParaRPr lang="en-US" dirty="0"/>
          </a:p>
        </p:txBody>
      </p:sp>
      <p:sp>
        <p:nvSpPr>
          <p:cNvPr id="3" name="Content Placeholder 2"/>
          <p:cNvSpPr>
            <a:spLocks noGrp="1"/>
          </p:cNvSpPr>
          <p:nvPr>
            <p:ph idx="1"/>
          </p:nvPr>
        </p:nvSpPr>
        <p:spPr>
          <a:xfrm>
            <a:off x="838200" y="1006475"/>
            <a:ext cx="10515600" cy="5594350"/>
          </a:xfrm>
        </p:spPr>
        <p:txBody>
          <a:bodyPr>
            <a:normAutofit/>
          </a:bodyPr>
          <a:lstStyle/>
          <a:p>
            <a:pPr algn="just"/>
            <a:r>
              <a:rPr lang="en-US" sz="3200" dirty="0" smtClean="0"/>
              <a:t>Express is a </a:t>
            </a:r>
            <a:r>
              <a:rPr lang="en-US" sz="3200" u="sng" dirty="0" smtClean="0"/>
              <a:t>user-friendly framework </a:t>
            </a:r>
            <a:r>
              <a:rPr lang="en-US" sz="3200" dirty="0" smtClean="0"/>
              <a:t>that simplifies the development process of Node applications.</a:t>
            </a:r>
          </a:p>
          <a:p>
            <a:pPr algn="just"/>
            <a:r>
              <a:rPr lang="en-US" sz="3200" dirty="0" smtClean="0"/>
              <a:t> It uses JavaScript as a programming language </a:t>
            </a:r>
            <a:r>
              <a:rPr lang="en-US" sz="3200" u="sng" dirty="0" smtClean="0"/>
              <a:t>and provides an efficient way to build web applications and APIs</a:t>
            </a:r>
            <a:r>
              <a:rPr lang="en-US" sz="3200" dirty="0" smtClean="0"/>
              <a:t>. </a:t>
            </a:r>
          </a:p>
          <a:p>
            <a:pPr algn="just"/>
            <a:r>
              <a:rPr lang="en-US" sz="3200" dirty="0" smtClean="0"/>
              <a:t>With Express, you </a:t>
            </a:r>
            <a:r>
              <a:rPr lang="en-US" sz="3200" u="sng" dirty="0" smtClean="0"/>
              <a:t>can easily handle routes, requests, and responses</a:t>
            </a:r>
            <a:r>
              <a:rPr lang="en-US" sz="3200" dirty="0" smtClean="0"/>
              <a:t>, which makes the process of </a:t>
            </a:r>
            <a:r>
              <a:rPr lang="en-US" sz="3200" b="1" dirty="0" smtClean="0"/>
              <a:t>creating robust and scalable applications</a:t>
            </a:r>
            <a:r>
              <a:rPr lang="en-US" sz="3200" dirty="0" smtClean="0"/>
              <a:t> much easier. </a:t>
            </a:r>
          </a:p>
          <a:p>
            <a:pPr algn="just"/>
            <a:r>
              <a:rPr lang="en-US" sz="3200" dirty="0" smtClean="0"/>
              <a:t>Moreover, it is a </a:t>
            </a:r>
            <a:r>
              <a:rPr lang="en-US" sz="3200" u="sng" dirty="0" smtClean="0"/>
              <a:t>lightweight and flexible framework </a:t>
            </a:r>
            <a:r>
              <a:rPr lang="en-US" sz="3200" dirty="0" smtClean="0"/>
              <a:t>that is easy to learn and comes loaded with middleware options. </a:t>
            </a:r>
          </a:p>
          <a:p>
            <a:pPr algn="just"/>
            <a:r>
              <a:rPr lang="en-US" sz="3200" dirty="0" smtClean="0"/>
              <a:t>Whether you are a beginner or an experienced developer, Express is a great choice for building your application.</a:t>
            </a:r>
            <a:endParaRPr lang="en-US" sz="3200" dirty="0"/>
          </a:p>
        </p:txBody>
      </p:sp>
    </p:spTree>
    <p:extLst>
      <p:ext uri="{BB962C8B-B14F-4D97-AF65-F5344CB8AC3E}">
        <p14:creationId xmlns:p14="http://schemas.microsoft.com/office/powerpoint/2010/main" val="126723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5872" y="1672278"/>
            <a:ext cx="8115728" cy="2956872"/>
          </a:xfrm>
          <a:prstGeom prst="rect">
            <a:avLst/>
          </a:prstGeom>
        </p:spPr>
      </p:pic>
    </p:spTree>
    <p:extLst>
      <p:ext uri="{BB962C8B-B14F-4D97-AF65-F5344CB8AC3E}">
        <p14:creationId xmlns:p14="http://schemas.microsoft.com/office/powerpoint/2010/main" val="3191743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4025"/>
          </a:xfrm>
        </p:spPr>
        <p:txBody>
          <a:bodyPr>
            <a:normAutofit fontScale="90000"/>
          </a:bodyPr>
          <a:lstStyle/>
          <a:p>
            <a:pPr algn="ctr"/>
            <a:r>
              <a:rPr lang="en-US" dirty="0" smtClean="0"/>
              <a:t>Example 1</a:t>
            </a:r>
            <a:endParaRPr lang="en-US" dirty="0"/>
          </a:p>
        </p:txBody>
      </p:sp>
      <p:sp>
        <p:nvSpPr>
          <p:cNvPr id="3" name="Content Placeholder 2"/>
          <p:cNvSpPr>
            <a:spLocks noGrp="1"/>
          </p:cNvSpPr>
          <p:nvPr>
            <p:ph idx="1"/>
          </p:nvPr>
        </p:nvSpPr>
        <p:spPr>
          <a:xfrm>
            <a:off x="838200" y="1076325"/>
            <a:ext cx="10515600" cy="5100638"/>
          </a:xfrm>
        </p:spPr>
        <p:txBody>
          <a:bodyPr>
            <a:normAutofit/>
          </a:bodyPr>
          <a:lstStyle/>
          <a:p>
            <a:pPr marL="0" indent="0">
              <a:buNone/>
            </a:pPr>
            <a:r>
              <a:rPr lang="en-US" dirty="0" err="1" smtClean="0"/>
              <a:t>const</a:t>
            </a:r>
            <a:r>
              <a:rPr lang="en-US" dirty="0" smtClean="0"/>
              <a:t> express = require('express');</a:t>
            </a:r>
          </a:p>
          <a:p>
            <a:pPr marL="0" indent="0">
              <a:buNone/>
            </a:pPr>
            <a:r>
              <a:rPr lang="en-US" dirty="0" err="1" smtClean="0"/>
              <a:t>const</a:t>
            </a:r>
            <a:r>
              <a:rPr lang="en-US" dirty="0" smtClean="0"/>
              <a:t> app = express();</a:t>
            </a:r>
          </a:p>
          <a:p>
            <a:pPr marL="0" indent="0">
              <a:buNone/>
            </a:pPr>
            <a:endParaRPr lang="en-US" dirty="0" smtClean="0"/>
          </a:p>
          <a:p>
            <a:pPr marL="0" indent="0">
              <a:buNone/>
            </a:pPr>
            <a:r>
              <a:rPr lang="en-US" dirty="0" smtClean="0"/>
              <a:t>// Define routes and middleware here</a:t>
            </a:r>
          </a:p>
          <a:p>
            <a:pPr marL="0" indent="0">
              <a:buNone/>
            </a:pPr>
            <a:r>
              <a:rPr lang="en-US" dirty="0" smtClean="0"/>
              <a:t>// ...</a:t>
            </a:r>
          </a:p>
          <a:p>
            <a:pPr marL="0" indent="0">
              <a:buNone/>
            </a:pPr>
            <a:r>
              <a:rPr lang="en-US" dirty="0" err="1" smtClean="0"/>
              <a:t>const</a:t>
            </a:r>
            <a:r>
              <a:rPr lang="en-US" dirty="0" smtClean="0"/>
              <a:t> PORT = </a:t>
            </a:r>
            <a:r>
              <a:rPr lang="en-US" dirty="0" err="1" smtClean="0"/>
              <a:t>process.env.PORT</a:t>
            </a:r>
            <a:r>
              <a:rPr lang="en-US" dirty="0" smtClean="0"/>
              <a:t> || 3000;</a:t>
            </a:r>
          </a:p>
          <a:p>
            <a:pPr marL="0" indent="0">
              <a:buNone/>
            </a:pPr>
            <a:r>
              <a:rPr lang="en-US" dirty="0" err="1" smtClean="0"/>
              <a:t>app.listen</a:t>
            </a:r>
            <a:r>
              <a:rPr lang="en-US" dirty="0" smtClean="0"/>
              <a:t>(PORT, () =&gt; {</a:t>
            </a:r>
          </a:p>
          <a:p>
            <a:pPr marL="0" indent="0">
              <a:buNone/>
            </a:pPr>
            <a:r>
              <a:rPr lang="en-US" dirty="0" smtClean="0"/>
              <a:t>    console.log(`Server running on port ${PORT}`);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131199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050"/>
            <a:ext cx="10515600" cy="5776913"/>
          </a:xfrm>
        </p:spPr>
        <p:txBody>
          <a:bodyPr/>
          <a:lstStyle/>
          <a:p>
            <a:pPr marL="0" indent="0">
              <a:buNone/>
            </a:pPr>
            <a:r>
              <a:rPr lang="en-US" dirty="0" smtClean="0"/>
              <a:t>Explanation:</a:t>
            </a:r>
          </a:p>
          <a:p>
            <a:endParaRPr lang="en-US" dirty="0" smtClean="0"/>
          </a:p>
          <a:p>
            <a:pPr algn="just"/>
            <a:r>
              <a:rPr lang="en-US" dirty="0" smtClean="0"/>
              <a:t>Import the ‘express’ module to create a web application using Node.js.</a:t>
            </a:r>
          </a:p>
          <a:p>
            <a:pPr algn="just"/>
            <a:endParaRPr lang="en-US" dirty="0" smtClean="0"/>
          </a:p>
          <a:p>
            <a:pPr algn="just"/>
            <a:r>
              <a:rPr lang="en-US" dirty="0" smtClean="0"/>
              <a:t>Initialize an Express app using </a:t>
            </a:r>
            <a:r>
              <a:rPr lang="en-US" dirty="0" err="1" smtClean="0"/>
              <a:t>const</a:t>
            </a:r>
            <a:r>
              <a:rPr lang="en-US" dirty="0" smtClean="0"/>
              <a:t> app = express();.</a:t>
            </a:r>
          </a:p>
          <a:p>
            <a:pPr algn="just"/>
            <a:endParaRPr lang="en-US" dirty="0" smtClean="0"/>
          </a:p>
          <a:p>
            <a:pPr algn="just"/>
            <a:r>
              <a:rPr lang="en-US" dirty="0" smtClean="0"/>
              <a:t>Add routes (endpoints) and middleware functions to handle requests and perform tasks like authentication or logging.</a:t>
            </a:r>
          </a:p>
          <a:p>
            <a:pPr algn="just"/>
            <a:endParaRPr lang="en-US" dirty="0" smtClean="0"/>
          </a:p>
          <a:p>
            <a:pPr algn="just"/>
            <a:r>
              <a:rPr lang="en-US" dirty="0" smtClean="0"/>
              <a:t>Specify a port (defaulting to 3000) for the server to listen on.</a:t>
            </a:r>
            <a:endParaRPr lang="en-US" dirty="0"/>
          </a:p>
        </p:txBody>
      </p:sp>
    </p:spTree>
    <p:extLst>
      <p:ext uri="{BB962C8B-B14F-4D97-AF65-F5344CB8AC3E}">
        <p14:creationId xmlns:p14="http://schemas.microsoft.com/office/powerpoint/2010/main" val="2685081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Features of Express</a:t>
            </a:r>
            <a:br>
              <a:rPr lang="en-US" dirty="0" smtClean="0"/>
            </a:b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b="1" dirty="0" smtClean="0"/>
              <a:t>1. Middleware and Routing</a:t>
            </a:r>
            <a:r>
              <a:rPr lang="en-US" dirty="0" smtClean="0"/>
              <a:t>: Define clear pathways (routes) within your application to handle incoming HTTP requests (GET, POST, PUT, DELETE) with ease. Implement reusable functions (middleware) to intercept requests and create responses, adding functionalities like authentication, logging, and data parsing.</a:t>
            </a:r>
          </a:p>
        </p:txBody>
      </p:sp>
    </p:spTree>
    <p:extLst>
      <p:ext uri="{BB962C8B-B14F-4D97-AF65-F5344CB8AC3E}">
        <p14:creationId xmlns:p14="http://schemas.microsoft.com/office/powerpoint/2010/main" val="956615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lnSpc>
                <a:spcPct val="150000"/>
              </a:lnSpc>
              <a:buNone/>
            </a:pPr>
            <a:r>
              <a:rPr lang="en-US" dirty="0"/>
              <a:t>Middleware in web development, particularly in the context of frameworks like Express.js, </a:t>
            </a:r>
            <a:r>
              <a:rPr lang="en-US" u="sng" dirty="0"/>
              <a:t>refers to functions or pieces of code that sit between the incoming request from the client and the final handling of the response by the server.</a:t>
            </a:r>
            <a:r>
              <a:rPr lang="en-US" dirty="0"/>
              <a:t> </a:t>
            </a:r>
            <a:endParaRPr lang="en-US" dirty="0" smtClean="0"/>
          </a:p>
          <a:p>
            <a:pPr marL="0" indent="0" algn="just">
              <a:lnSpc>
                <a:spcPct val="150000"/>
              </a:lnSpc>
              <a:buNone/>
            </a:pPr>
            <a:r>
              <a:rPr lang="en-US" dirty="0" smtClean="0"/>
              <a:t>It </a:t>
            </a:r>
            <a:r>
              <a:rPr lang="en-US" dirty="0"/>
              <a:t>acts as a bridge that processes incoming requests before they reach the main application logic or after the response is generated.</a:t>
            </a:r>
          </a:p>
        </p:txBody>
      </p:sp>
    </p:spTree>
    <p:extLst>
      <p:ext uri="{BB962C8B-B14F-4D97-AF65-F5344CB8AC3E}">
        <p14:creationId xmlns:p14="http://schemas.microsoft.com/office/powerpoint/2010/main" val="2648144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1388</Words>
  <Application>Microsoft Office PowerPoint</Application>
  <PresentationFormat>Widescreen</PresentationFormat>
  <Paragraphs>153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Express JS Fast, unopinionated, minimalist web framework for Node.js</vt:lpstr>
      <vt:lpstr>PowerPoint Presentation</vt:lpstr>
      <vt:lpstr>PowerPoint Presentation</vt:lpstr>
      <vt:lpstr>Why learn Express?</vt:lpstr>
      <vt:lpstr>PowerPoint Presentation</vt:lpstr>
      <vt:lpstr>Example 1</vt:lpstr>
      <vt:lpstr>PowerPoint Presentation</vt:lpstr>
      <vt:lpstr>Key Features of Express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Express </vt:lpstr>
      <vt:lpstr>Server Side Rendering using Express.js And EJS Template Engine </vt:lpstr>
      <vt:lpstr>Basic Approach:</vt:lpstr>
      <vt:lpstr>Advanced Approach (with Data Fetching):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 express.static()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JS Fast, unopinionated, minimalist web framework for Node.js</dc:title>
  <dc:creator>Microsoft account</dc:creator>
  <cp:lastModifiedBy>Microsoft account</cp:lastModifiedBy>
  <cp:revision>11</cp:revision>
  <dcterms:created xsi:type="dcterms:W3CDTF">2024-09-11T06:23:34Z</dcterms:created>
  <dcterms:modified xsi:type="dcterms:W3CDTF">2024-10-14T06:46:13Z</dcterms:modified>
</cp:coreProperties>
</file>