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0"/>
  </p:notesMasterIdLst>
  <p:sldIdLst>
    <p:sldId id="278" r:id="rId5"/>
    <p:sldId id="280" r:id="rId6"/>
    <p:sldId id="281" r:id="rId7"/>
    <p:sldId id="282" r:id="rId8"/>
    <p:sldId id="28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1DD7B9-57CD-4C29-B0D2-F30651B8D1F2}" v="19" dt="2020-10-18T02:52:11.0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68" d="100"/>
          <a:sy n="68" d="100"/>
        </p:scale>
        <p:origin x="8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n, Iryn" userId="4868d25b-5874-4688-9547-eba67de51dee" providerId="ADAL" clId="{F81DD7B9-57CD-4C29-B0D2-F30651B8D1F2}"/>
    <pc:docChg chg="undo custSel addSld delSld modSld">
      <pc:chgData name="Tan, Iryn" userId="4868d25b-5874-4688-9547-eba67de51dee" providerId="ADAL" clId="{F81DD7B9-57CD-4C29-B0D2-F30651B8D1F2}" dt="2020-10-18T03:08:36.326" v="802" actId="1076"/>
      <pc:docMkLst>
        <pc:docMk/>
      </pc:docMkLst>
      <pc:sldChg chg="modSp">
        <pc:chgData name="Tan, Iryn" userId="4868d25b-5874-4688-9547-eba67de51dee" providerId="ADAL" clId="{F81DD7B9-57CD-4C29-B0D2-F30651B8D1F2}" dt="2020-10-18T02:36:25.173" v="87" actId="20577"/>
        <pc:sldMkLst>
          <pc:docMk/>
          <pc:sldMk cId="4167884232" sldId="278"/>
        </pc:sldMkLst>
        <pc:spChg chg="mod">
          <ac:chgData name="Tan, Iryn" userId="4868d25b-5874-4688-9547-eba67de51dee" providerId="ADAL" clId="{F81DD7B9-57CD-4C29-B0D2-F30651B8D1F2}" dt="2020-10-18T02:36:00.491" v="31" actId="20577"/>
          <ac:spMkLst>
            <pc:docMk/>
            <pc:sldMk cId="4167884232" sldId="278"/>
            <ac:spMk id="2" creationId="{0D1F047C-C727-42A7-85C5-68C5AA1B1A93}"/>
          </ac:spMkLst>
        </pc:spChg>
        <pc:spChg chg="mod">
          <ac:chgData name="Tan, Iryn" userId="4868d25b-5874-4688-9547-eba67de51dee" providerId="ADAL" clId="{F81DD7B9-57CD-4C29-B0D2-F30651B8D1F2}" dt="2020-10-18T02:36:25.173" v="87" actId="20577"/>
          <ac:spMkLst>
            <pc:docMk/>
            <pc:sldMk cId="4167884232" sldId="278"/>
            <ac:spMk id="3" creationId="{DB93FB3F-A8D4-46D3-A1C6-C79C64563729}"/>
          </ac:spMkLst>
        </pc:spChg>
      </pc:sldChg>
      <pc:sldChg chg="del">
        <pc:chgData name="Tan, Iryn" userId="4868d25b-5874-4688-9547-eba67de51dee" providerId="ADAL" clId="{F81DD7B9-57CD-4C29-B0D2-F30651B8D1F2}" dt="2020-10-18T03:00:01.723" v="798" actId="2696"/>
        <pc:sldMkLst>
          <pc:docMk/>
          <pc:sldMk cId="3220235682" sldId="279"/>
        </pc:sldMkLst>
      </pc:sldChg>
      <pc:sldChg chg="addSp delSp modSp add">
        <pc:chgData name="Tan, Iryn" userId="4868d25b-5874-4688-9547-eba67de51dee" providerId="ADAL" clId="{F81DD7B9-57CD-4C29-B0D2-F30651B8D1F2}" dt="2020-10-18T02:44:52.427" v="455"/>
        <pc:sldMkLst>
          <pc:docMk/>
          <pc:sldMk cId="510845270" sldId="280"/>
        </pc:sldMkLst>
        <pc:spChg chg="mod">
          <ac:chgData name="Tan, Iryn" userId="4868d25b-5874-4688-9547-eba67de51dee" providerId="ADAL" clId="{F81DD7B9-57CD-4C29-B0D2-F30651B8D1F2}" dt="2020-10-18T02:43:06.572" v="400" actId="20577"/>
          <ac:spMkLst>
            <pc:docMk/>
            <pc:sldMk cId="510845270" sldId="280"/>
            <ac:spMk id="2" creationId="{BD281189-D6AE-4716-B165-6D139A3DA821}"/>
          </ac:spMkLst>
        </pc:spChg>
        <pc:spChg chg="mod">
          <ac:chgData name="Tan, Iryn" userId="4868d25b-5874-4688-9547-eba67de51dee" providerId="ADAL" clId="{F81DD7B9-57CD-4C29-B0D2-F30651B8D1F2}" dt="2020-10-18T02:43:45.843" v="451" actId="20577"/>
          <ac:spMkLst>
            <pc:docMk/>
            <pc:sldMk cId="510845270" sldId="280"/>
            <ac:spMk id="3" creationId="{C1AF9ACE-20A7-45E3-8252-2F4AF3334B50}"/>
          </ac:spMkLst>
        </pc:spChg>
        <pc:spChg chg="add del">
          <ac:chgData name="Tan, Iryn" userId="4868d25b-5874-4688-9547-eba67de51dee" providerId="ADAL" clId="{F81DD7B9-57CD-4C29-B0D2-F30651B8D1F2}" dt="2020-10-18T02:44:42.391" v="453"/>
          <ac:spMkLst>
            <pc:docMk/>
            <pc:sldMk cId="510845270" sldId="280"/>
            <ac:spMk id="5" creationId="{0B637754-61E8-4C7F-B780-EA0143072B6D}"/>
          </ac:spMkLst>
        </pc:spChg>
        <pc:spChg chg="add del">
          <ac:chgData name="Tan, Iryn" userId="4868d25b-5874-4688-9547-eba67de51dee" providerId="ADAL" clId="{F81DD7B9-57CD-4C29-B0D2-F30651B8D1F2}" dt="2020-10-18T02:44:52.427" v="455"/>
          <ac:spMkLst>
            <pc:docMk/>
            <pc:sldMk cId="510845270" sldId="280"/>
            <ac:spMk id="6" creationId="{D968E9E2-EFD4-49F7-802B-25C51A0809EA}"/>
          </ac:spMkLst>
        </pc:spChg>
        <pc:picChg chg="add mod">
          <ac:chgData name="Tan, Iryn" userId="4868d25b-5874-4688-9547-eba67de51dee" providerId="ADAL" clId="{F81DD7B9-57CD-4C29-B0D2-F30651B8D1F2}" dt="2020-10-18T02:38:37.743" v="94" actId="14100"/>
          <ac:picMkLst>
            <pc:docMk/>
            <pc:sldMk cId="510845270" sldId="280"/>
            <ac:picMk id="4" creationId="{CE131C18-474A-4F5D-8E86-FF5AE2EF84A2}"/>
          </ac:picMkLst>
        </pc:picChg>
      </pc:sldChg>
      <pc:sldChg chg="addSp modSp add">
        <pc:chgData name="Tan, Iryn" userId="4868d25b-5874-4688-9547-eba67de51dee" providerId="ADAL" clId="{F81DD7B9-57CD-4C29-B0D2-F30651B8D1F2}" dt="2020-10-18T03:02:20.376" v="800" actId="1076"/>
        <pc:sldMkLst>
          <pc:docMk/>
          <pc:sldMk cId="234037160" sldId="281"/>
        </pc:sldMkLst>
        <pc:spChg chg="mod">
          <ac:chgData name="Tan, Iryn" userId="4868d25b-5874-4688-9547-eba67de51dee" providerId="ADAL" clId="{F81DD7B9-57CD-4C29-B0D2-F30651B8D1F2}" dt="2020-10-18T03:02:20.376" v="800" actId="1076"/>
          <ac:spMkLst>
            <pc:docMk/>
            <pc:sldMk cId="234037160" sldId="281"/>
            <ac:spMk id="2" creationId="{BD281189-D6AE-4716-B165-6D139A3DA821}"/>
          </ac:spMkLst>
        </pc:spChg>
        <pc:spChg chg="mod">
          <ac:chgData name="Tan, Iryn" userId="4868d25b-5874-4688-9547-eba67de51dee" providerId="ADAL" clId="{F81DD7B9-57CD-4C29-B0D2-F30651B8D1F2}" dt="2020-10-18T02:47:38.204" v="553" actId="20577"/>
          <ac:spMkLst>
            <pc:docMk/>
            <pc:sldMk cId="234037160" sldId="281"/>
            <ac:spMk id="3" creationId="{C1AF9ACE-20A7-45E3-8252-2F4AF3334B50}"/>
          </ac:spMkLst>
        </pc:spChg>
        <pc:picChg chg="add mod">
          <ac:chgData name="Tan, Iryn" userId="4868d25b-5874-4688-9547-eba67de51dee" providerId="ADAL" clId="{F81DD7B9-57CD-4C29-B0D2-F30651B8D1F2}" dt="2020-10-18T02:46:55.736" v="511" actId="1076"/>
          <ac:picMkLst>
            <pc:docMk/>
            <pc:sldMk cId="234037160" sldId="281"/>
            <ac:picMk id="5" creationId="{77645334-C459-4F78-BF4C-2F3E6C82648E}"/>
          </ac:picMkLst>
        </pc:picChg>
        <pc:picChg chg="add mod">
          <ac:chgData name="Tan, Iryn" userId="4868d25b-5874-4688-9547-eba67de51dee" providerId="ADAL" clId="{F81DD7B9-57CD-4C29-B0D2-F30651B8D1F2}" dt="2020-10-18T02:47:42.570" v="555" actId="1076"/>
          <ac:picMkLst>
            <pc:docMk/>
            <pc:sldMk cId="234037160" sldId="281"/>
            <ac:picMk id="6" creationId="{B19A13BC-0839-4DD7-864D-26B1FF9AFFFF}"/>
          </ac:picMkLst>
        </pc:picChg>
      </pc:sldChg>
      <pc:sldChg chg="addSp delSp modSp add">
        <pc:chgData name="Tan, Iryn" userId="4868d25b-5874-4688-9547-eba67de51dee" providerId="ADAL" clId="{F81DD7B9-57CD-4C29-B0D2-F30651B8D1F2}" dt="2020-10-18T02:50:49.089" v="714" actId="20577"/>
        <pc:sldMkLst>
          <pc:docMk/>
          <pc:sldMk cId="3873941057" sldId="282"/>
        </pc:sldMkLst>
        <pc:spChg chg="mod">
          <ac:chgData name="Tan, Iryn" userId="4868d25b-5874-4688-9547-eba67de51dee" providerId="ADAL" clId="{F81DD7B9-57CD-4C29-B0D2-F30651B8D1F2}" dt="2020-10-18T02:49:29.522" v="676" actId="1076"/>
          <ac:spMkLst>
            <pc:docMk/>
            <pc:sldMk cId="3873941057" sldId="282"/>
            <ac:spMk id="2" creationId="{BD281189-D6AE-4716-B165-6D139A3DA821}"/>
          </ac:spMkLst>
        </pc:spChg>
        <pc:spChg chg="mod">
          <ac:chgData name="Tan, Iryn" userId="4868d25b-5874-4688-9547-eba67de51dee" providerId="ADAL" clId="{F81DD7B9-57CD-4C29-B0D2-F30651B8D1F2}" dt="2020-10-18T02:50:49.089" v="714" actId="20577"/>
          <ac:spMkLst>
            <pc:docMk/>
            <pc:sldMk cId="3873941057" sldId="282"/>
            <ac:spMk id="3" creationId="{C1AF9ACE-20A7-45E3-8252-2F4AF3334B50}"/>
          </ac:spMkLst>
        </pc:spChg>
        <pc:picChg chg="del">
          <ac:chgData name="Tan, Iryn" userId="4868d25b-5874-4688-9547-eba67de51dee" providerId="ADAL" clId="{F81DD7B9-57CD-4C29-B0D2-F30651B8D1F2}" dt="2020-10-18T02:48:47.097" v="661" actId="478"/>
          <ac:picMkLst>
            <pc:docMk/>
            <pc:sldMk cId="3873941057" sldId="282"/>
            <ac:picMk id="5" creationId="{77645334-C459-4F78-BF4C-2F3E6C82648E}"/>
          </ac:picMkLst>
        </pc:picChg>
        <pc:picChg chg="del">
          <ac:chgData name="Tan, Iryn" userId="4868d25b-5874-4688-9547-eba67de51dee" providerId="ADAL" clId="{F81DD7B9-57CD-4C29-B0D2-F30651B8D1F2}" dt="2020-10-18T02:48:48.457" v="662" actId="478"/>
          <ac:picMkLst>
            <pc:docMk/>
            <pc:sldMk cId="3873941057" sldId="282"/>
            <ac:picMk id="6" creationId="{B19A13BC-0839-4DD7-864D-26B1FF9AFFFF}"/>
          </ac:picMkLst>
        </pc:picChg>
        <pc:picChg chg="add mod">
          <ac:chgData name="Tan, Iryn" userId="4868d25b-5874-4688-9547-eba67de51dee" providerId="ADAL" clId="{F81DD7B9-57CD-4C29-B0D2-F30651B8D1F2}" dt="2020-10-18T02:49:34.781" v="678" actId="1076"/>
          <ac:picMkLst>
            <pc:docMk/>
            <pc:sldMk cId="3873941057" sldId="282"/>
            <ac:picMk id="7" creationId="{DA9349B8-B4B8-4FA9-8D96-D2769B37FA5F}"/>
          </ac:picMkLst>
        </pc:picChg>
      </pc:sldChg>
      <pc:sldChg chg="delSp modSp add">
        <pc:chgData name="Tan, Iryn" userId="4868d25b-5874-4688-9547-eba67de51dee" providerId="ADAL" clId="{F81DD7B9-57CD-4C29-B0D2-F30651B8D1F2}" dt="2020-10-18T03:08:36.326" v="802" actId="1076"/>
        <pc:sldMkLst>
          <pc:docMk/>
          <pc:sldMk cId="4158115513" sldId="283"/>
        </pc:sldMkLst>
        <pc:spChg chg="mod">
          <ac:chgData name="Tan, Iryn" userId="4868d25b-5874-4688-9547-eba67de51dee" providerId="ADAL" clId="{F81DD7B9-57CD-4C29-B0D2-F30651B8D1F2}" dt="2020-10-18T03:08:36.326" v="802" actId="1076"/>
          <ac:spMkLst>
            <pc:docMk/>
            <pc:sldMk cId="4158115513" sldId="283"/>
            <ac:spMk id="2" creationId="{BD281189-D6AE-4716-B165-6D139A3DA821}"/>
          </ac:spMkLst>
        </pc:spChg>
        <pc:spChg chg="mod">
          <ac:chgData name="Tan, Iryn" userId="4868d25b-5874-4688-9547-eba67de51dee" providerId="ADAL" clId="{F81DD7B9-57CD-4C29-B0D2-F30651B8D1F2}" dt="2020-10-18T02:53:11.862" v="797" actId="20577"/>
          <ac:spMkLst>
            <pc:docMk/>
            <pc:sldMk cId="4158115513" sldId="283"/>
            <ac:spMk id="3" creationId="{C1AF9ACE-20A7-45E3-8252-2F4AF3334B50}"/>
          </ac:spMkLst>
        </pc:spChg>
        <pc:picChg chg="del mod">
          <ac:chgData name="Tan, Iryn" userId="4868d25b-5874-4688-9547-eba67de51dee" providerId="ADAL" clId="{F81DD7B9-57CD-4C29-B0D2-F30651B8D1F2}" dt="2020-10-18T02:51:44.436" v="757" actId="478"/>
          <ac:picMkLst>
            <pc:docMk/>
            <pc:sldMk cId="4158115513" sldId="283"/>
            <ac:picMk id="7" creationId="{DA9349B8-B4B8-4FA9-8D96-D2769B37FA5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10/18/2020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10/18/2020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10/18/2020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10/18/2020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10/18/2020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10/18/2020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10/18/2020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10/18/2020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10/18/2020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10/18/2020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10/18/2020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10/18/2020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10/18/2020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10/18/2020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10/18/2020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10/18/2020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10/18/2020</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Covid-19</a:t>
            </a:r>
            <a:br>
              <a:rPr lang="en-US" sz="4000" dirty="0"/>
            </a:br>
            <a:r>
              <a:rPr lang="en-US" sz="4000" dirty="0"/>
              <a:t>Hospitals in New York</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300" dirty="0"/>
              <a:t>Coursera IBM Data Science Final Assignment</a:t>
            </a:r>
          </a:p>
        </p:txBody>
      </p:sp>
    </p:spTree>
    <p:extLst>
      <p:ext uri="{BB962C8B-B14F-4D97-AF65-F5344CB8AC3E}">
        <p14:creationId xmlns:p14="http://schemas.microsoft.com/office/powerpoint/2010/main" val="416788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81189-D6AE-4716-B165-6D139A3DA821}"/>
              </a:ext>
            </a:extLst>
          </p:cNvPr>
          <p:cNvSpPr>
            <a:spLocks noGrp="1"/>
          </p:cNvSpPr>
          <p:nvPr>
            <p:ph type="title"/>
          </p:nvPr>
        </p:nvSpPr>
        <p:spPr/>
        <p:txBody>
          <a:bodyPr>
            <a:normAutofit/>
          </a:bodyPr>
          <a:lstStyle/>
          <a:p>
            <a:r>
              <a:rPr lang="en-US" dirty="0"/>
              <a:t>Covid-19: Optimizing medical supplies</a:t>
            </a:r>
          </a:p>
        </p:txBody>
      </p:sp>
      <p:sp>
        <p:nvSpPr>
          <p:cNvPr id="3" name="Content Placeholder 2">
            <a:extLst>
              <a:ext uri="{FF2B5EF4-FFF2-40B4-BE49-F238E27FC236}">
                <a16:creationId xmlns:a16="http://schemas.microsoft.com/office/drawing/2014/main" id="{C1AF9ACE-20A7-45E3-8252-2F4AF3334B50}"/>
              </a:ext>
            </a:extLst>
          </p:cNvPr>
          <p:cNvSpPr>
            <a:spLocks noGrp="1"/>
          </p:cNvSpPr>
          <p:nvPr>
            <p:ph idx="1"/>
          </p:nvPr>
        </p:nvSpPr>
        <p:spPr/>
        <p:txBody>
          <a:bodyPr/>
          <a:lstStyle/>
          <a:p>
            <a:r>
              <a:rPr lang="en-US" b="1" dirty="0">
                <a:effectLst/>
              </a:rPr>
              <a:t>Numerous reports on severe shortages of medical supplies in USA from Covid-19 outbreak</a:t>
            </a:r>
          </a:p>
          <a:p>
            <a:r>
              <a:rPr lang="en-US" b="1" dirty="0">
                <a:effectLst/>
              </a:rPr>
              <a:t>For hospitals which has sufficient masks, PPE suits or ventilators to spare, this study can help the country or state to optimize the medical supplies among themselves</a:t>
            </a:r>
          </a:p>
          <a:p>
            <a:r>
              <a:rPr lang="en-US" b="1" dirty="0">
                <a:effectLst/>
              </a:rPr>
              <a:t>Foursquare will be used in getting the data</a:t>
            </a:r>
            <a:endParaRPr lang="en-US" dirty="0"/>
          </a:p>
        </p:txBody>
      </p:sp>
      <p:pic>
        <p:nvPicPr>
          <p:cNvPr id="4" name="Picture 3">
            <a:extLst>
              <a:ext uri="{FF2B5EF4-FFF2-40B4-BE49-F238E27FC236}">
                <a16:creationId xmlns:a16="http://schemas.microsoft.com/office/drawing/2014/main" id="{CE131C18-474A-4F5D-8E86-FF5AE2EF84A2}"/>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b="-1"/>
          <a:stretch/>
        </p:blipFill>
        <p:spPr>
          <a:xfrm>
            <a:off x="-8621" y="10"/>
            <a:ext cx="881208" cy="6857990"/>
          </a:xfrm>
          <a:prstGeom prst="rect">
            <a:avLst/>
          </a:prstGeom>
        </p:spPr>
      </p:pic>
    </p:spTree>
    <p:extLst>
      <p:ext uri="{BB962C8B-B14F-4D97-AF65-F5344CB8AC3E}">
        <p14:creationId xmlns:p14="http://schemas.microsoft.com/office/powerpoint/2010/main" val="510845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81189-D6AE-4716-B165-6D139A3DA821}"/>
              </a:ext>
            </a:extLst>
          </p:cNvPr>
          <p:cNvSpPr>
            <a:spLocks noGrp="1"/>
          </p:cNvSpPr>
          <p:nvPr>
            <p:ph type="title"/>
          </p:nvPr>
        </p:nvSpPr>
        <p:spPr/>
        <p:txBody>
          <a:bodyPr>
            <a:normAutofit/>
          </a:bodyPr>
          <a:lstStyle/>
          <a:p>
            <a:r>
              <a:rPr lang="en-US" dirty="0"/>
              <a:t>Data Acquisition and Cleaning</a:t>
            </a:r>
          </a:p>
        </p:txBody>
      </p:sp>
      <p:sp>
        <p:nvSpPr>
          <p:cNvPr id="3" name="Content Placeholder 2">
            <a:extLst>
              <a:ext uri="{FF2B5EF4-FFF2-40B4-BE49-F238E27FC236}">
                <a16:creationId xmlns:a16="http://schemas.microsoft.com/office/drawing/2014/main" id="{C1AF9ACE-20A7-45E3-8252-2F4AF3334B50}"/>
              </a:ext>
            </a:extLst>
          </p:cNvPr>
          <p:cNvSpPr>
            <a:spLocks noGrp="1"/>
          </p:cNvSpPr>
          <p:nvPr>
            <p:ph idx="1"/>
          </p:nvPr>
        </p:nvSpPr>
        <p:spPr>
          <a:xfrm>
            <a:off x="913795" y="2076450"/>
            <a:ext cx="10353762" cy="4781550"/>
          </a:xfrm>
        </p:spPr>
        <p:txBody>
          <a:bodyPr>
            <a:normAutofit/>
          </a:bodyPr>
          <a:lstStyle/>
          <a:p>
            <a:r>
              <a:rPr lang="en-US" dirty="0">
                <a:effectLst/>
              </a:rPr>
              <a:t>Assuming one of the hospitals has sufficient masks, PPE suits or ventilators to spare with address as per below:</a:t>
            </a:r>
          </a:p>
          <a:p>
            <a:endParaRPr lang="en-US" dirty="0">
              <a:effectLst/>
            </a:endParaRPr>
          </a:p>
          <a:p>
            <a:pPr marL="36900" indent="0">
              <a:buNone/>
            </a:pPr>
            <a:endParaRPr lang="en-US" dirty="0">
              <a:effectLst/>
            </a:endParaRPr>
          </a:p>
          <a:p>
            <a:endParaRPr lang="en-US" dirty="0">
              <a:effectLst/>
            </a:endParaRPr>
          </a:p>
          <a:p>
            <a:r>
              <a:rPr lang="en-US" b="1" dirty="0">
                <a:effectLst/>
              </a:rPr>
              <a:t>We get the preliminary results in json format and put it in pandas </a:t>
            </a:r>
            <a:r>
              <a:rPr lang="en-US" b="1" dirty="0" err="1">
                <a:effectLst/>
              </a:rPr>
              <a:t>dataframe</a:t>
            </a:r>
            <a:r>
              <a:rPr lang="en-US" b="1" dirty="0">
                <a:effectLst/>
              </a:rPr>
              <a:t>:</a:t>
            </a:r>
          </a:p>
          <a:p>
            <a:endParaRPr lang="en-US" dirty="0"/>
          </a:p>
        </p:txBody>
      </p:sp>
      <p:pic>
        <p:nvPicPr>
          <p:cNvPr id="4" name="Picture 3">
            <a:extLst>
              <a:ext uri="{FF2B5EF4-FFF2-40B4-BE49-F238E27FC236}">
                <a16:creationId xmlns:a16="http://schemas.microsoft.com/office/drawing/2014/main" id="{CE131C18-474A-4F5D-8E86-FF5AE2EF84A2}"/>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b="-1"/>
          <a:stretch/>
        </p:blipFill>
        <p:spPr>
          <a:xfrm>
            <a:off x="-8621" y="10"/>
            <a:ext cx="881208" cy="6857990"/>
          </a:xfrm>
          <a:prstGeom prst="rect">
            <a:avLst/>
          </a:prstGeom>
        </p:spPr>
      </p:pic>
      <p:pic>
        <p:nvPicPr>
          <p:cNvPr id="5" name="Picture 4">
            <a:extLst>
              <a:ext uri="{FF2B5EF4-FFF2-40B4-BE49-F238E27FC236}">
                <a16:creationId xmlns:a16="http://schemas.microsoft.com/office/drawing/2014/main" id="{77645334-C459-4F78-BF4C-2F3E6C82648E}"/>
              </a:ext>
            </a:extLst>
          </p:cNvPr>
          <p:cNvPicPr/>
          <p:nvPr/>
        </p:nvPicPr>
        <p:blipFill>
          <a:blip r:embed="rId3"/>
          <a:stretch>
            <a:fillRect/>
          </a:stretch>
        </p:blipFill>
        <p:spPr>
          <a:xfrm>
            <a:off x="4545038" y="2621280"/>
            <a:ext cx="6309360" cy="1845945"/>
          </a:xfrm>
          <a:prstGeom prst="rect">
            <a:avLst/>
          </a:prstGeom>
        </p:spPr>
      </p:pic>
      <p:pic>
        <p:nvPicPr>
          <p:cNvPr id="6" name="Picture 5">
            <a:extLst>
              <a:ext uri="{FF2B5EF4-FFF2-40B4-BE49-F238E27FC236}">
                <a16:creationId xmlns:a16="http://schemas.microsoft.com/office/drawing/2014/main" id="{B19A13BC-0839-4DD7-864D-26B1FF9AFFFF}"/>
              </a:ext>
            </a:extLst>
          </p:cNvPr>
          <p:cNvPicPr/>
          <p:nvPr/>
        </p:nvPicPr>
        <p:blipFill>
          <a:blip r:embed="rId4"/>
          <a:stretch>
            <a:fillRect/>
          </a:stretch>
        </p:blipFill>
        <p:spPr>
          <a:xfrm>
            <a:off x="4545038" y="5012055"/>
            <a:ext cx="6309360" cy="1673225"/>
          </a:xfrm>
          <a:prstGeom prst="rect">
            <a:avLst/>
          </a:prstGeom>
        </p:spPr>
      </p:pic>
    </p:spTree>
    <p:extLst>
      <p:ext uri="{BB962C8B-B14F-4D97-AF65-F5344CB8AC3E}">
        <p14:creationId xmlns:p14="http://schemas.microsoft.com/office/powerpoint/2010/main" val="234037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81189-D6AE-4716-B165-6D139A3DA821}"/>
              </a:ext>
            </a:extLst>
          </p:cNvPr>
          <p:cNvSpPr>
            <a:spLocks noGrp="1"/>
          </p:cNvSpPr>
          <p:nvPr>
            <p:ph type="title"/>
          </p:nvPr>
        </p:nvSpPr>
        <p:spPr>
          <a:xfrm>
            <a:off x="913795" y="289804"/>
            <a:ext cx="10353762" cy="1257300"/>
          </a:xfrm>
        </p:spPr>
        <p:txBody>
          <a:bodyPr>
            <a:normAutofit/>
          </a:bodyPr>
          <a:lstStyle/>
          <a:p>
            <a:r>
              <a:rPr lang="en-US" dirty="0"/>
              <a:t>Results</a:t>
            </a:r>
          </a:p>
        </p:txBody>
      </p:sp>
      <p:sp>
        <p:nvSpPr>
          <p:cNvPr id="3" name="Content Placeholder 2">
            <a:extLst>
              <a:ext uri="{FF2B5EF4-FFF2-40B4-BE49-F238E27FC236}">
                <a16:creationId xmlns:a16="http://schemas.microsoft.com/office/drawing/2014/main" id="{C1AF9ACE-20A7-45E3-8252-2F4AF3334B50}"/>
              </a:ext>
            </a:extLst>
          </p:cNvPr>
          <p:cNvSpPr>
            <a:spLocks noGrp="1"/>
          </p:cNvSpPr>
          <p:nvPr>
            <p:ph idx="1"/>
          </p:nvPr>
        </p:nvSpPr>
        <p:spPr>
          <a:xfrm>
            <a:off x="872586" y="1316794"/>
            <a:ext cx="11211561" cy="5541196"/>
          </a:xfrm>
        </p:spPr>
        <p:txBody>
          <a:bodyPr>
            <a:normAutofit/>
          </a:bodyPr>
          <a:lstStyle/>
          <a:p>
            <a:r>
              <a:rPr lang="en-US" dirty="0">
                <a:effectLst/>
              </a:rPr>
              <a:t>Perform data cleaning to keep relevant information/ columns and put into map</a:t>
            </a:r>
          </a:p>
          <a:p>
            <a:endParaRPr lang="en-US" dirty="0">
              <a:effectLst/>
            </a:endParaRPr>
          </a:p>
          <a:p>
            <a:pPr marL="36900" indent="0">
              <a:buNone/>
            </a:pPr>
            <a:endParaRPr lang="en-US" dirty="0">
              <a:effectLst/>
            </a:endParaRPr>
          </a:p>
          <a:p>
            <a:endParaRPr lang="en-US" dirty="0">
              <a:effectLst/>
            </a:endParaRPr>
          </a:p>
          <a:p>
            <a:endParaRPr lang="en-US" dirty="0">
              <a:effectLst/>
            </a:endParaRPr>
          </a:p>
          <a:p>
            <a:endParaRPr lang="en-US" dirty="0">
              <a:effectLst/>
            </a:endParaRPr>
          </a:p>
          <a:p>
            <a:endParaRPr lang="en-US" dirty="0">
              <a:effectLst/>
            </a:endParaRPr>
          </a:p>
          <a:p>
            <a:r>
              <a:rPr lang="en-US" dirty="0">
                <a:effectLst/>
              </a:rPr>
              <a:t>The red circle indicates the hospital we had assumed with the supplies sufficient to help other hospitals in our study.</a:t>
            </a:r>
          </a:p>
          <a:p>
            <a:r>
              <a:rPr lang="en-US" b="1" dirty="0">
                <a:effectLst/>
              </a:rPr>
              <a:t>The blue circles shows which hospital is the nearest and furthest limited to 500 radius around it</a:t>
            </a:r>
            <a:endParaRPr lang="en-US" dirty="0"/>
          </a:p>
        </p:txBody>
      </p:sp>
      <p:pic>
        <p:nvPicPr>
          <p:cNvPr id="4" name="Picture 3">
            <a:extLst>
              <a:ext uri="{FF2B5EF4-FFF2-40B4-BE49-F238E27FC236}">
                <a16:creationId xmlns:a16="http://schemas.microsoft.com/office/drawing/2014/main" id="{CE131C18-474A-4F5D-8E86-FF5AE2EF84A2}"/>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b="-1"/>
          <a:stretch/>
        </p:blipFill>
        <p:spPr>
          <a:xfrm>
            <a:off x="-8621" y="10"/>
            <a:ext cx="881208" cy="6857990"/>
          </a:xfrm>
          <a:prstGeom prst="rect">
            <a:avLst/>
          </a:prstGeom>
        </p:spPr>
      </p:pic>
      <p:pic>
        <p:nvPicPr>
          <p:cNvPr id="7" name="Picture 6">
            <a:extLst>
              <a:ext uri="{FF2B5EF4-FFF2-40B4-BE49-F238E27FC236}">
                <a16:creationId xmlns:a16="http://schemas.microsoft.com/office/drawing/2014/main" id="{DA9349B8-B4B8-4FA9-8D96-D2769B37FA5F}"/>
              </a:ext>
            </a:extLst>
          </p:cNvPr>
          <p:cNvPicPr/>
          <p:nvPr/>
        </p:nvPicPr>
        <p:blipFill>
          <a:blip r:embed="rId3"/>
          <a:stretch>
            <a:fillRect/>
          </a:stretch>
        </p:blipFill>
        <p:spPr>
          <a:xfrm>
            <a:off x="2083191" y="1833245"/>
            <a:ext cx="6309360" cy="3191510"/>
          </a:xfrm>
          <a:prstGeom prst="rect">
            <a:avLst/>
          </a:prstGeom>
        </p:spPr>
      </p:pic>
    </p:spTree>
    <p:extLst>
      <p:ext uri="{BB962C8B-B14F-4D97-AF65-F5344CB8AC3E}">
        <p14:creationId xmlns:p14="http://schemas.microsoft.com/office/powerpoint/2010/main" val="3873941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81189-D6AE-4716-B165-6D139A3DA821}"/>
              </a:ext>
            </a:extLst>
          </p:cNvPr>
          <p:cNvSpPr>
            <a:spLocks noGrp="1"/>
          </p:cNvSpPr>
          <p:nvPr>
            <p:ph type="title"/>
          </p:nvPr>
        </p:nvSpPr>
        <p:spPr>
          <a:xfrm>
            <a:off x="913795" y="289804"/>
            <a:ext cx="10353762" cy="1257300"/>
          </a:xfrm>
        </p:spPr>
        <p:txBody>
          <a:bodyPr>
            <a:normAutofit/>
          </a:bodyPr>
          <a:lstStyle/>
          <a:p>
            <a:r>
              <a:rPr lang="en-US" dirty="0"/>
              <a:t>Discussion &amp; Conclusion</a:t>
            </a:r>
          </a:p>
        </p:txBody>
      </p:sp>
      <p:sp>
        <p:nvSpPr>
          <p:cNvPr id="3" name="Content Placeholder 2">
            <a:extLst>
              <a:ext uri="{FF2B5EF4-FFF2-40B4-BE49-F238E27FC236}">
                <a16:creationId xmlns:a16="http://schemas.microsoft.com/office/drawing/2014/main" id="{C1AF9ACE-20A7-45E3-8252-2F4AF3334B50}"/>
              </a:ext>
            </a:extLst>
          </p:cNvPr>
          <p:cNvSpPr>
            <a:spLocks noGrp="1"/>
          </p:cNvSpPr>
          <p:nvPr>
            <p:ph idx="1"/>
          </p:nvPr>
        </p:nvSpPr>
        <p:spPr>
          <a:xfrm>
            <a:off x="872586" y="1316794"/>
            <a:ext cx="11211561" cy="5541196"/>
          </a:xfrm>
        </p:spPr>
        <p:txBody>
          <a:bodyPr>
            <a:normAutofit/>
          </a:bodyPr>
          <a:lstStyle/>
          <a:p>
            <a:r>
              <a:rPr lang="en-US" dirty="0">
                <a:effectLst/>
              </a:rPr>
              <a:t>From the map, there are overlapping blue circles which may be under the same hospital management as we study the names in detail. Hospitals specializing in Orthopedic or Psychiatric are under this same hospital list is less relevant for this study and could be omitted.</a:t>
            </a:r>
          </a:p>
          <a:p>
            <a:r>
              <a:rPr lang="en-US" dirty="0">
                <a:effectLst/>
              </a:rPr>
              <a:t>To take this study to a higher level we can take further steps by mapping population to check population density of the area and priority can be given to hospitals with higher population around the area.</a:t>
            </a:r>
          </a:p>
          <a:p>
            <a:endParaRPr lang="en-US" dirty="0">
              <a:effectLst/>
            </a:endParaRPr>
          </a:p>
          <a:p>
            <a:r>
              <a:rPr lang="en-US" b="1" dirty="0">
                <a:effectLst/>
              </a:rPr>
              <a:t>This preliminary study will allow optimization of constrained resources and effective allocation can be done to ensure more citizens has better chances of getting their medical supplies which will reduce the spread of virus and save their lives.</a:t>
            </a:r>
            <a:endParaRPr lang="en-US" dirty="0"/>
          </a:p>
        </p:txBody>
      </p:sp>
      <p:pic>
        <p:nvPicPr>
          <p:cNvPr id="4" name="Picture 3">
            <a:extLst>
              <a:ext uri="{FF2B5EF4-FFF2-40B4-BE49-F238E27FC236}">
                <a16:creationId xmlns:a16="http://schemas.microsoft.com/office/drawing/2014/main" id="{CE131C18-474A-4F5D-8E86-FF5AE2EF84A2}"/>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b="-1"/>
          <a:stretch/>
        </p:blipFill>
        <p:spPr>
          <a:xfrm>
            <a:off x="-8621" y="10"/>
            <a:ext cx="881208" cy="6857990"/>
          </a:xfrm>
          <a:prstGeom prst="rect">
            <a:avLst/>
          </a:prstGeom>
        </p:spPr>
      </p:pic>
    </p:spTree>
    <p:extLst>
      <p:ext uri="{BB962C8B-B14F-4D97-AF65-F5344CB8AC3E}">
        <p14:creationId xmlns:p14="http://schemas.microsoft.com/office/powerpoint/2010/main" val="41581155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8b7a4f17-a853-43e8-974b-bd2dc592bb3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D0928D775C13C4E8F7A62CC6B434C5D" ma:contentTypeVersion="13" ma:contentTypeDescription="Create a new document." ma:contentTypeScope="" ma:versionID="d6bb051fa6c2dcd4523b83343cca1321">
  <xsd:schema xmlns:xsd="http://www.w3.org/2001/XMLSchema" xmlns:xs="http://www.w3.org/2001/XMLSchema" xmlns:p="http://schemas.microsoft.com/office/2006/metadata/properties" xmlns:ns3="8b7a4f17-a853-43e8-974b-bd2dc592bb35" xmlns:ns4="3953eb5e-d9f4-4c63-948c-bb2f9ebde9df" targetNamespace="http://schemas.microsoft.com/office/2006/metadata/properties" ma:root="true" ma:fieldsID="8f7702ca99b3db62109345bd052c2cdf" ns3:_="" ns4:_="">
    <xsd:import namespace="8b7a4f17-a853-43e8-974b-bd2dc592bb35"/>
    <xsd:import namespace="3953eb5e-d9f4-4c63-948c-bb2f9ebde9df"/>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4:SharedWithUsers" minOccurs="0"/>
                <xsd:element ref="ns4:SharedWithDetails" minOccurs="0"/>
                <xsd:element ref="ns4:SharingHintHash" minOccurs="0"/>
                <xsd:element ref="ns3:MediaServiceEventHashCode" minOccurs="0"/>
                <xsd:element ref="ns3:MediaServiceGenerationTime"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b7a4f17-a853-43e8-974b-bd2dc592bb3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953eb5e-d9f4-4c63-948c-bb2f9ebde9df"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purl.org/dc/elements/1.1/"/>
    <ds:schemaRef ds:uri="http://schemas.openxmlformats.org/package/2006/metadata/core-properties"/>
    <ds:schemaRef ds:uri="http://purl.org/dc/dcmitype/"/>
    <ds:schemaRef ds:uri="3953eb5e-d9f4-4c63-948c-bb2f9ebde9df"/>
    <ds:schemaRef ds:uri="http://schemas.microsoft.com/office/2006/documentManagement/types"/>
    <ds:schemaRef ds:uri="http://purl.org/dc/terms/"/>
    <ds:schemaRef ds:uri="http://schemas.microsoft.com/office/2006/metadata/properties"/>
    <ds:schemaRef ds:uri="http://www.w3.org/XML/1998/namespace"/>
    <ds:schemaRef ds:uri="http://schemas.microsoft.com/office/infopath/2007/PartnerControls"/>
    <ds:schemaRef ds:uri="8b7a4f17-a853-43e8-974b-bd2dc592bb35"/>
  </ds:schemaRefs>
</ds:datastoreItem>
</file>

<file path=customXml/itemProps3.xml><?xml version="1.0" encoding="utf-8"?>
<ds:datastoreItem xmlns:ds="http://schemas.openxmlformats.org/officeDocument/2006/customXml" ds:itemID="{07D67FB1-6AB4-4481-AD3D-862FE6E840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b7a4f17-a853-43e8-974b-bd2dc592bb35"/>
    <ds:schemaRef ds:uri="3953eb5e-d9f4-4c63-948c-bb2f9ebde9d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{9074CA04-E363-4C1E-824D-421C0B5F2989}tf55705232_win32</Template>
  <TotalTime>63</TotalTime>
  <Words>286</Words>
  <Application>Microsoft Office PowerPoint</Application>
  <PresentationFormat>Widescreen</PresentationFormat>
  <Paragraphs>27</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Goudy Old Style</vt:lpstr>
      <vt:lpstr>Wingdings 2</vt:lpstr>
      <vt:lpstr>SlateVTI</vt:lpstr>
      <vt:lpstr>Covid-19 Hospitals in New York</vt:lpstr>
      <vt:lpstr>Covid-19: Optimizing medical supplies</vt:lpstr>
      <vt:lpstr>Data Acquisition and Cleaning</vt:lpstr>
      <vt:lpstr>Results</vt:lpstr>
      <vt:lpstr>Discussion &amp;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Tan, Iryn</dc:creator>
  <cp:lastModifiedBy>Tan, Iryn</cp:lastModifiedBy>
  <cp:revision>1</cp:revision>
  <dcterms:created xsi:type="dcterms:W3CDTF">2020-10-18T02:33:44Z</dcterms:created>
  <dcterms:modified xsi:type="dcterms:W3CDTF">2020-10-18T03:37:38Z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0x0101002D0928D775C13C4E8F7A62CC6B434C5D</vt:lpwstr>
  </property>
  <property fmtid="{D5CDD505-2E9C-101B-9397-08002B2CF9AE}" pid="3" name="MSIP_Label_569bf4a9-87bd-4dbf-a36c-1db5158e5def_Enabled">
    <vt:lpwstr>true</vt:lpwstr>
  </property>
  <property fmtid="{D5CDD505-2E9C-101B-9397-08002B2CF9AE}" pid="4" name="MSIP_Label_569bf4a9-87bd-4dbf-a36c-1db5158e5def_SetDate">
    <vt:lpwstr>2020-10-18T03:37:38Z</vt:lpwstr>
  </property>
  <property fmtid="{D5CDD505-2E9C-101B-9397-08002B2CF9AE}" pid="5" name="MSIP_Label_569bf4a9-87bd-4dbf-a36c-1db5158e5def_Method">
    <vt:lpwstr>Privileged</vt:lpwstr>
  </property>
  <property fmtid="{D5CDD505-2E9C-101B-9397-08002B2CF9AE}" pid="6" name="MSIP_Label_569bf4a9-87bd-4dbf-a36c-1db5158e5def_Name">
    <vt:lpwstr>569bf4a9-87bd-4dbf-a36c-1db5158e5def</vt:lpwstr>
  </property>
  <property fmtid="{D5CDD505-2E9C-101B-9397-08002B2CF9AE}" pid="7" name="MSIP_Label_569bf4a9-87bd-4dbf-a36c-1db5158e5def_SiteId">
    <vt:lpwstr>ea80952e-a476-42d4-aaf4-5457852b0f7e</vt:lpwstr>
  </property>
  <property fmtid="{D5CDD505-2E9C-101B-9397-08002B2CF9AE}" pid="8" name="MSIP_Label_569bf4a9-87bd-4dbf-a36c-1db5158e5def_ActionId">
    <vt:lpwstr>1ed85a85-16d1-4d0e-93de-6a5c4b308a42</vt:lpwstr>
  </property>
  <property fmtid="{D5CDD505-2E9C-101B-9397-08002B2CF9AE}" pid="9" name="MSIP_Label_569bf4a9-87bd-4dbf-a36c-1db5158e5def_ContentBits">
    <vt:lpwstr>0</vt:lpwstr>
  </property>
</Properties>
</file>