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7"/>
  </p:handout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B7B"/>
    <a:srgbClr val="E72B56"/>
    <a:srgbClr val="6E6F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972AA-45AC-472B-B213-3C017F30713D}" type="datetimeFigureOut">
              <a:rPr lang="en-US" smtClean="0"/>
              <a:t>4/5/2021</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7B17B1-BBDC-4A62-841F-61C05ECCE087}" type="slidenum">
              <a:rPr lang="en-US" smtClean="0"/>
              <a:t>‹Nº›</a:t>
            </a:fld>
            <a:endParaRPr lang="en-US"/>
          </a:p>
        </p:txBody>
      </p:sp>
    </p:spTree>
    <p:extLst>
      <p:ext uri="{BB962C8B-B14F-4D97-AF65-F5344CB8AC3E}">
        <p14:creationId xmlns:p14="http://schemas.microsoft.com/office/powerpoint/2010/main" val="11263680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descr="Imagen que contiene flor&#10;&#10;Descripción generada automáticamente">
            <a:extLst>
              <a:ext uri="{FF2B5EF4-FFF2-40B4-BE49-F238E27FC236}">
                <a16:creationId xmlns:a16="http://schemas.microsoft.com/office/drawing/2014/main" id="{4CECD119-D184-4269-8919-948C6F76D3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811"/>
            <a:ext cx="12192000" cy="6912811"/>
          </a:xfrm>
          <a:prstGeom prst="rect">
            <a:avLst/>
          </a:prstGeom>
        </p:spPr>
      </p:pic>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77318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415266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63364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33152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9198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32870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506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05391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2644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50831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5/04/2021</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10697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5" name="Imagen 4" descr="Imagen que contiene flor&#10;&#10;Descripción generada automáticamente">
            <a:extLst>
              <a:ext uri="{FF2B5EF4-FFF2-40B4-BE49-F238E27FC236}">
                <a16:creationId xmlns:a16="http://schemas.microsoft.com/office/drawing/2014/main" id="{A4D1B9B5-407F-42E1-8B59-9D7D7442C3B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07" y="-44281"/>
            <a:ext cx="12189393" cy="6911334"/>
          </a:xfrm>
          <a:prstGeom prst="rect">
            <a:avLst/>
          </a:prstGeom>
        </p:spPr>
      </p:pic>
    </p:spTree>
    <p:extLst>
      <p:ext uri="{BB962C8B-B14F-4D97-AF65-F5344CB8AC3E}">
        <p14:creationId xmlns:p14="http://schemas.microsoft.com/office/powerpoint/2010/main" val="3452977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persona, sostener, computadora, computer&#10;&#10;Descripción generada automáticamente">
            <a:extLst>
              <a:ext uri="{FF2B5EF4-FFF2-40B4-BE49-F238E27FC236}">
                <a16:creationId xmlns:a16="http://schemas.microsoft.com/office/drawing/2014/main" id="{6D44178F-74C1-4CFF-99F4-ED93DEEB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004"/>
            <a:ext cx="12217505" cy="6927273"/>
          </a:xfrm>
          <a:prstGeom prst="rect">
            <a:avLst/>
          </a:prstGeom>
        </p:spPr>
      </p:pic>
      <p:sp>
        <p:nvSpPr>
          <p:cNvPr id="6" name="CuadroTexto 5">
            <a:extLst>
              <a:ext uri="{FF2B5EF4-FFF2-40B4-BE49-F238E27FC236}">
                <a16:creationId xmlns:a16="http://schemas.microsoft.com/office/drawing/2014/main" id="{7345A0A7-8DAB-46D7-A403-6DD97CC4BE5A}"/>
              </a:ext>
            </a:extLst>
          </p:cNvPr>
          <p:cNvSpPr txBox="1"/>
          <p:nvPr/>
        </p:nvSpPr>
        <p:spPr>
          <a:xfrm>
            <a:off x="440341" y="2249399"/>
            <a:ext cx="4487594" cy="2739211"/>
          </a:xfrm>
          <a:prstGeom prst="rect">
            <a:avLst/>
          </a:prstGeom>
          <a:noFill/>
        </p:spPr>
        <p:txBody>
          <a:bodyPr wrap="square" rtlCol="0">
            <a:spAutoFit/>
          </a:bodyPr>
          <a:lstStyle/>
          <a:p>
            <a:pPr algn="ctr"/>
            <a:r>
              <a:rPr lang="es-CO" sz="3600" dirty="0" smtClean="0">
                <a:solidFill>
                  <a:schemeClr val="bg1"/>
                </a:solidFill>
                <a:latin typeface="Montserrat BOLD" panose="00000800000000000000" pitchFamily="2" charset="0"/>
              </a:rPr>
              <a:t>PROGRAMACIÓN AVANZADA</a:t>
            </a:r>
          </a:p>
          <a:p>
            <a:pPr algn="ctr"/>
            <a:endParaRPr lang="es-CO" sz="3600" dirty="0">
              <a:solidFill>
                <a:schemeClr val="bg1"/>
              </a:solidFill>
              <a:latin typeface="Montserrat BOLD" panose="00000800000000000000" pitchFamily="2" charset="0"/>
            </a:endParaRPr>
          </a:p>
          <a:p>
            <a:pPr algn="ctr"/>
            <a:r>
              <a:rPr lang="es-CO" sz="2800" smtClean="0">
                <a:solidFill>
                  <a:schemeClr val="bg1"/>
                </a:solidFill>
                <a:latin typeface="Montserrat BOLD" panose="00000800000000000000" pitchFamily="2" charset="0"/>
              </a:rPr>
              <a:t>Clase#9</a:t>
            </a:r>
            <a:endParaRPr lang="es-CO" sz="2800" dirty="0" smtClean="0">
              <a:solidFill>
                <a:schemeClr val="bg1"/>
              </a:solidFill>
              <a:latin typeface="Montserrat BOLD" panose="00000800000000000000" pitchFamily="2" charset="0"/>
            </a:endParaRPr>
          </a:p>
          <a:p>
            <a:pPr algn="ctr"/>
            <a:endParaRPr lang="es-CO" sz="3600" dirty="0">
              <a:solidFill>
                <a:schemeClr val="bg1"/>
              </a:solidFill>
              <a:latin typeface="Montserrat BOLD" panose="00000800000000000000" pitchFamily="2" charset="0"/>
            </a:endParaRPr>
          </a:p>
        </p:txBody>
      </p:sp>
    </p:spTree>
    <p:extLst>
      <p:ext uri="{BB962C8B-B14F-4D97-AF65-F5344CB8AC3E}">
        <p14:creationId xmlns:p14="http://schemas.microsoft.com/office/powerpoint/2010/main" val="1465761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3479721358"/>
              </p:ext>
            </p:extLst>
          </p:nvPr>
        </p:nvGraphicFramePr>
        <p:xfrm>
          <a:off x="1603998" y="2007742"/>
          <a:ext cx="8128000" cy="222504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REDIRECCIÓN</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500</a:t>
                      </a:r>
                      <a:endParaRPr lang="en-US" dirty="0"/>
                    </a:p>
                  </a:txBody>
                  <a:tcPr/>
                </a:tc>
                <a:tc>
                  <a:txBody>
                    <a:bodyPr/>
                    <a:lstStyle/>
                    <a:p>
                      <a:r>
                        <a:rPr lang="es-CO" dirty="0" smtClean="0"/>
                        <a:t>INTERNAL SERVER ERROR</a:t>
                      </a:r>
                      <a:endParaRPr lang="en-US" dirty="0"/>
                    </a:p>
                  </a:txBody>
                  <a:tcPr/>
                </a:tc>
                <a:extLst>
                  <a:ext uri="{0D108BD9-81ED-4DB2-BD59-A6C34878D82A}">
                    <a16:rowId xmlns:a16="http://schemas.microsoft.com/office/drawing/2014/main" val="3353510574"/>
                  </a:ext>
                </a:extLst>
              </a:tr>
              <a:tr h="370840">
                <a:tc>
                  <a:txBody>
                    <a:bodyPr/>
                    <a:lstStyle/>
                    <a:p>
                      <a:r>
                        <a:rPr lang="es-CO" dirty="0" smtClean="0"/>
                        <a:t>501</a:t>
                      </a:r>
                      <a:endParaRPr lang="en-US" dirty="0"/>
                    </a:p>
                  </a:txBody>
                  <a:tcPr/>
                </a:tc>
                <a:tc>
                  <a:txBody>
                    <a:bodyPr/>
                    <a:lstStyle/>
                    <a:p>
                      <a:endParaRPr lang="en-US" dirty="0"/>
                    </a:p>
                  </a:txBody>
                  <a:tcPr/>
                </a:tc>
                <a:extLst>
                  <a:ext uri="{0D108BD9-81ED-4DB2-BD59-A6C34878D82A}">
                    <a16:rowId xmlns:a16="http://schemas.microsoft.com/office/drawing/2014/main" val="4071784572"/>
                  </a:ext>
                </a:extLst>
              </a:tr>
              <a:tr h="370840">
                <a:tc>
                  <a:txBody>
                    <a:bodyPr/>
                    <a:lstStyle/>
                    <a:p>
                      <a:r>
                        <a:rPr lang="es-CO" dirty="0" smtClean="0"/>
                        <a:t>502</a:t>
                      </a:r>
                      <a:endParaRPr lang="en-US" dirty="0"/>
                    </a:p>
                  </a:txBody>
                  <a:tcPr/>
                </a:tc>
                <a:tc>
                  <a:txBody>
                    <a:bodyPr/>
                    <a:lstStyle/>
                    <a:p>
                      <a:r>
                        <a:rPr lang="es-CO" dirty="0" smtClean="0"/>
                        <a:t>BAD</a:t>
                      </a:r>
                      <a:r>
                        <a:rPr lang="es-CO" baseline="0" dirty="0" smtClean="0"/>
                        <a:t> GATEWAY</a:t>
                      </a:r>
                      <a:endParaRPr lang="en-US" dirty="0"/>
                    </a:p>
                  </a:txBody>
                  <a:tcPr/>
                </a:tc>
                <a:extLst>
                  <a:ext uri="{0D108BD9-81ED-4DB2-BD59-A6C34878D82A}">
                    <a16:rowId xmlns:a16="http://schemas.microsoft.com/office/drawing/2014/main" val="3318258725"/>
                  </a:ext>
                </a:extLst>
              </a:tr>
              <a:tr h="370840">
                <a:tc>
                  <a:txBody>
                    <a:bodyPr/>
                    <a:lstStyle/>
                    <a:p>
                      <a:r>
                        <a:rPr lang="es-CO" dirty="0" smtClean="0"/>
                        <a:t>503</a:t>
                      </a:r>
                      <a:endParaRPr lang="en-US" dirty="0"/>
                    </a:p>
                  </a:txBody>
                  <a:tcPr/>
                </a:tc>
                <a:tc>
                  <a:txBody>
                    <a:bodyPr/>
                    <a:lstStyle/>
                    <a:p>
                      <a:r>
                        <a:rPr lang="es-CO" dirty="0" smtClean="0"/>
                        <a:t>SERVICE</a:t>
                      </a:r>
                      <a:r>
                        <a:rPr lang="es-CO" baseline="0" dirty="0" smtClean="0"/>
                        <a:t> UNAVAILABLE</a:t>
                      </a:r>
                      <a:endParaRPr lang="en-US" dirty="0"/>
                    </a:p>
                  </a:txBody>
                  <a:tcPr/>
                </a:tc>
                <a:extLst>
                  <a:ext uri="{0D108BD9-81ED-4DB2-BD59-A6C34878D82A}">
                    <a16:rowId xmlns:a16="http://schemas.microsoft.com/office/drawing/2014/main" val="783780849"/>
                  </a:ext>
                </a:extLst>
              </a:tr>
              <a:tr h="370840">
                <a:tc>
                  <a:txBody>
                    <a:bodyPr/>
                    <a:lstStyle/>
                    <a:p>
                      <a:r>
                        <a:rPr lang="es-CO" dirty="0" smtClean="0"/>
                        <a:t>504</a:t>
                      </a:r>
                      <a:endParaRPr lang="en-US" dirty="0"/>
                    </a:p>
                  </a:txBody>
                  <a:tcPr/>
                </a:tc>
                <a:tc>
                  <a:txBody>
                    <a:bodyPr/>
                    <a:lstStyle/>
                    <a:p>
                      <a:r>
                        <a:rPr lang="es-CO" dirty="0" smtClean="0"/>
                        <a:t>GATEWAY</a:t>
                      </a:r>
                      <a:r>
                        <a:rPr lang="es-CO" baseline="0" dirty="0" smtClean="0"/>
                        <a:t> TIMEOUT</a:t>
                      </a:r>
                      <a:endParaRPr lang="en-US" dirty="0"/>
                    </a:p>
                  </a:txBody>
                  <a:tcPr/>
                </a:tc>
                <a:extLst>
                  <a:ext uri="{0D108BD9-81ED-4DB2-BD59-A6C34878D82A}">
                    <a16:rowId xmlns:a16="http://schemas.microsoft.com/office/drawing/2014/main" val="3673603492"/>
                  </a:ext>
                </a:extLst>
              </a:tr>
            </a:tbl>
          </a:graphicData>
        </a:graphic>
      </p:graphicFrame>
      <p:sp>
        <p:nvSpPr>
          <p:cNvPr id="4" name="Rectángulo 3"/>
          <p:cNvSpPr/>
          <p:nvPr/>
        </p:nvSpPr>
        <p:spPr>
          <a:xfrm>
            <a:off x="577360" y="4952219"/>
            <a:ext cx="10580077" cy="369332"/>
          </a:xfrm>
          <a:prstGeom prst="rect">
            <a:avLst/>
          </a:prstGeom>
        </p:spPr>
        <p:txBody>
          <a:bodyPr wrap="square">
            <a:spAutoFit/>
          </a:bodyPr>
          <a:lstStyle/>
          <a:p>
            <a:r>
              <a:rPr lang="es-ES" b="1" dirty="0" smtClean="0">
                <a:solidFill>
                  <a:srgbClr val="6E6F72"/>
                </a:solidFill>
                <a:latin typeface="Montserrat Medium" panose="00000600000000000000" pitchFamily="50" charset="0"/>
              </a:rPr>
              <a:t>USO: ERROR DEL LADO DEL SERVIDOR </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2801755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Podemos utilizar el atributo status() del parámetro respuesta para controlar nuestras respuestas: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3285880" y="2045622"/>
            <a:ext cx="4764235" cy="3457023"/>
          </a:xfrm>
          <a:prstGeom prst="rect">
            <a:avLst/>
          </a:prstGeom>
        </p:spPr>
      </p:pic>
    </p:spTree>
    <p:extLst>
      <p:ext uri="{BB962C8B-B14F-4D97-AF65-F5344CB8AC3E}">
        <p14:creationId xmlns:p14="http://schemas.microsoft.com/office/powerpoint/2010/main" val="1547812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410198" y="1145986"/>
            <a:ext cx="11280449" cy="646331"/>
          </a:xfrm>
          <a:prstGeom prst="rect">
            <a:avLst/>
          </a:prstGeom>
        </p:spPr>
        <p:txBody>
          <a:bodyPr wrap="square">
            <a:spAutoFit/>
          </a:bodyPr>
          <a:lstStyle/>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6" name="Picture 18" descr="Frente de un Avión PNG transparente - 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76" y="4389583"/>
            <a:ext cx="1995852" cy="57774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7F2556C-9F6D-4DF1-A771-32249F61368F}"/>
              </a:ext>
            </a:extLst>
          </p:cNvPr>
          <p:cNvSpPr txBox="1">
            <a:spLocks/>
          </p:cNvSpPr>
          <p:nvPr/>
        </p:nvSpPr>
        <p:spPr>
          <a:xfrm>
            <a:off x="838200" y="55908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smtClean="0">
                <a:solidFill>
                  <a:srgbClr val="EE2B7B"/>
                </a:solidFill>
                <a:latin typeface="Montserrat BOLD" panose="00000800000000000000" pitchFamily="2" charset="0"/>
              </a:rPr>
              <a:t>LA ERA DE LA INFORMACIÓN</a:t>
            </a:r>
            <a:br>
              <a:rPr lang="es-ES" sz="2400" smtClean="0">
                <a:solidFill>
                  <a:srgbClr val="EE2B7B"/>
                </a:solidFill>
                <a:latin typeface="Montserrat BOLD" panose="00000800000000000000" pitchFamily="2" charset="0"/>
              </a:rPr>
            </a:br>
            <a:r>
              <a:rPr lang="es-CO" sz="2400" smtClean="0">
                <a:solidFill>
                  <a:srgbClr val="EE2B7B"/>
                </a:solidFill>
                <a:latin typeface="Montserrat BOLD" panose="00000800000000000000" pitchFamily="2" charset="0"/>
              </a:rPr>
              <a:t/>
            </a:r>
            <a:br>
              <a:rPr lang="es-CO" sz="240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8" name="Marcador de contenido 2">
            <a:extLst>
              <a:ext uri="{FF2B5EF4-FFF2-40B4-BE49-F238E27FC236}">
                <a16:creationId xmlns:a16="http://schemas.microsoft.com/office/drawing/2014/main" id="{8EF03CC8-7857-417A-968E-053F2982BC5F}"/>
              </a:ext>
            </a:extLst>
          </p:cNvPr>
          <p:cNvSpPr>
            <a:spLocks noGrp="1"/>
          </p:cNvSpPr>
          <p:nvPr>
            <p:ph idx="1"/>
          </p:nvPr>
        </p:nvSpPr>
        <p:spPr>
          <a:xfrm>
            <a:off x="838200" y="1084710"/>
            <a:ext cx="11143004" cy="1599882"/>
          </a:xfrm>
        </p:spPr>
        <p:txBody>
          <a:bodyPr>
            <a:normAutofit/>
          </a:bodyPr>
          <a:lstStyle/>
          <a:p>
            <a:pPr marL="0" indent="0" algn="just">
              <a:buNone/>
            </a:pPr>
            <a:r>
              <a:rPr lang="es-CO" sz="1800" dirty="0" smtClean="0">
                <a:solidFill>
                  <a:srgbClr val="6E6F72"/>
                </a:solidFill>
                <a:latin typeface="Montserrat Medium" panose="00000600000000000000" pitchFamily="50" charset="0"/>
              </a:rPr>
              <a:t>El almacenamiento y consulta de información, siempre ha sido un factor determinante en cualquier proceso humano y en las últimas décadas, ha estado fuertemente ligado al desarrollo tecnológico, permitiendo la creación de sistemas robustos y eficientes para el manejo y procesamiento de datos.  </a:t>
            </a:r>
          </a:p>
          <a:p>
            <a:pPr marL="0" indent="0" algn="just">
              <a:buNone/>
            </a:pPr>
            <a:endParaRPr lang="es-CO" sz="2000" dirty="0">
              <a:solidFill>
                <a:srgbClr val="6E6F72"/>
              </a:solidFill>
              <a:latin typeface="Montserrat Medium" panose="00000600000000000000" pitchFamily="50" charset="0"/>
            </a:endParaRPr>
          </a:p>
        </p:txBody>
      </p:sp>
      <p:cxnSp>
        <p:nvCxnSpPr>
          <p:cNvPr id="9" name="Conector recto 8"/>
          <p:cNvCxnSpPr/>
          <p:nvPr/>
        </p:nvCxnSpPr>
        <p:spPr>
          <a:xfrm flipV="1">
            <a:off x="838200" y="3743058"/>
            <a:ext cx="10835355" cy="25638"/>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Conector recto 10"/>
          <p:cNvCxnSpPr/>
          <p:nvPr/>
        </p:nvCxnSpPr>
        <p:spPr>
          <a:xfrm flipH="1">
            <a:off x="3204673" y="3151037"/>
            <a:ext cx="1" cy="1412417"/>
          </a:xfrm>
          <a:prstGeom prst="line">
            <a:avLst/>
          </a:prstGeom>
          <a:ln>
            <a:prstDash val="lgDash"/>
          </a:ln>
        </p:spPr>
        <p:style>
          <a:lnRef idx="1">
            <a:schemeClr val="dk1"/>
          </a:lnRef>
          <a:fillRef idx="0">
            <a:schemeClr val="dk1"/>
          </a:fillRef>
          <a:effectRef idx="0">
            <a:schemeClr val="dk1"/>
          </a:effectRef>
          <a:fontRef idx="minor">
            <a:schemeClr val="tx1"/>
          </a:fontRef>
        </p:style>
      </p:cxnSp>
      <p:pic>
        <p:nvPicPr>
          <p:cNvPr id="12" name="Picture 4" descr="BC548 - Wikipedia, la enciclopedia libre"/>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32472" y="4067707"/>
            <a:ext cx="950584" cy="61075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019578" y="4746635"/>
            <a:ext cx="1576372" cy="461665"/>
          </a:xfrm>
          <a:prstGeom prst="rect">
            <a:avLst/>
          </a:prstGeom>
          <a:noFill/>
        </p:spPr>
        <p:txBody>
          <a:bodyPr wrap="square" rtlCol="0">
            <a:spAutoFit/>
          </a:bodyPr>
          <a:lstStyle/>
          <a:p>
            <a:pPr algn="ctr"/>
            <a:r>
              <a:rPr lang="es-CO" sz="1200" dirty="0" smtClean="0">
                <a:solidFill>
                  <a:srgbClr val="6E6F72"/>
                </a:solidFill>
                <a:latin typeface="Montserrat Medium" panose="00000600000000000000" pitchFamily="50" charset="0"/>
              </a:rPr>
              <a:t>1947, </a:t>
            </a:r>
            <a:r>
              <a:rPr lang="es-CO" sz="1200" dirty="0">
                <a:solidFill>
                  <a:srgbClr val="6E6F72"/>
                </a:solidFill>
                <a:latin typeface="Montserrat Medium" panose="00000600000000000000" pitchFamily="50" charset="0"/>
              </a:rPr>
              <a:t>Invención del transistor</a:t>
            </a:r>
            <a:endParaRPr lang="en-US" sz="1200" dirty="0">
              <a:solidFill>
                <a:srgbClr val="6E6F72"/>
              </a:solidFill>
              <a:latin typeface="Montserrat Medium" panose="00000600000000000000" pitchFamily="50" charset="0"/>
            </a:endParaRPr>
          </a:p>
        </p:txBody>
      </p:sp>
      <p:pic>
        <p:nvPicPr>
          <p:cNvPr id="14" name="Picture 8" descr="Biblioteca de Alejandría, ¿qué era y cómo desapareció?"/>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38200" y="2679410"/>
            <a:ext cx="1382722" cy="77709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ector recto 14"/>
          <p:cNvCxnSpPr/>
          <p:nvPr/>
        </p:nvCxnSpPr>
        <p:spPr>
          <a:xfrm flipH="1">
            <a:off x="1384419" y="3456500"/>
            <a:ext cx="1424" cy="312196"/>
          </a:xfrm>
          <a:prstGeom prst="line">
            <a:avLst/>
          </a:prstGeom>
        </p:spPr>
        <p:style>
          <a:lnRef idx="1">
            <a:schemeClr val="dk1"/>
          </a:lnRef>
          <a:fillRef idx="0">
            <a:schemeClr val="dk1"/>
          </a:fillRef>
          <a:effectRef idx="0">
            <a:schemeClr val="dk1"/>
          </a:effectRef>
          <a:fontRef idx="minor">
            <a:schemeClr val="tx1"/>
          </a:fontRef>
        </p:style>
      </p:cxnSp>
      <p:sp>
        <p:nvSpPr>
          <p:cNvPr id="16" name="CuadroTexto 15"/>
          <p:cNvSpPr txBox="1"/>
          <p:nvPr/>
        </p:nvSpPr>
        <p:spPr>
          <a:xfrm>
            <a:off x="2135463" y="2504706"/>
            <a:ext cx="1576372" cy="646331"/>
          </a:xfrm>
          <a:prstGeom prst="rect">
            <a:avLst/>
          </a:prstGeom>
          <a:noFill/>
        </p:spPr>
        <p:txBody>
          <a:bodyPr wrap="square" rtlCol="0">
            <a:spAutoFit/>
          </a:bodyPr>
          <a:lstStyle/>
          <a:p>
            <a:pPr algn="ctr"/>
            <a:r>
              <a:rPr lang="es-CO" sz="1200" dirty="0" smtClean="0">
                <a:solidFill>
                  <a:srgbClr val="6E6F72"/>
                </a:solidFill>
                <a:latin typeface="Montserrat Medium" panose="00000600000000000000" pitchFamily="50" charset="0"/>
              </a:rPr>
              <a:t>246 </a:t>
            </a:r>
            <a:r>
              <a:rPr lang="es-CO" sz="1200" dirty="0" err="1" smtClean="0">
                <a:solidFill>
                  <a:srgbClr val="6E6F72"/>
                </a:solidFill>
                <a:latin typeface="Montserrat Medium" panose="00000600000000000000" pitchFamily="50" charset="0"/>
              </a:rPr>
              <a:t>a.c</a:t>
            </a:r>
            <a:r>
              <a:rPr lang="es-CO" sz="1200" dirty="0" smtClean="0">
                <a:solidFill>
                  <a:srgbClr val="6E6F72"/>
                </a:solidFill>
                <a:latin typeface="Montserrat Medium" panose="00000600000000000000" pitchFamily="50" charset="0"/>
              </a:rPr>
              <a:t>, Biblioteca de Alejandría</a:t>
            </a:r>
            <a:endParaRPr lang="en-US" sz="1200" dirty="0">
              <a:solidFill>
                <a:srgbClr val="6E6F72"/>
              </a:solidFill>
              <a:latin typeface="Montserrat Medium" panose="00000600000000000000" pitchFamily="50" charset="0"/>
            </a:endParaRPr>
          </a:p>
        </p:txBody>
      </p:sp>
      <p:cxnSp>
        <p:nvCxnSpPr>
          <p:cNvPr id="17" name="Conector recto 16"/>
          <p:cNvCxnSpPr/>
          <p:nvPr/>
        </p:nvCxnSpPr>
        <p:spPr>
          <a:xfrm flipH="1">
            <a:off x="4920954" y="3768696"/>
            <a:ext cx="1424" cy="312196"/>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recto 17"/>
          <p:cNvCxnSpPr/>
          <p:nvPr/>
        </p:nvCxnSpPr>
        <p:spPr>
          <a:xfrm flipH="1">
            <a:off x="5619571" y="3424316"/>
            <a:ext cx="1424" cy="312196"/>
          </a:xfrm>
          <a:prstGeom prst="line">
            <a:avLst/>
          </a:prstGeom>
        </p:spPr>
        <p:style>
          <a:lnRef idx="1">
            <a:schemeClr val="dk1"/>
          </a:lnRef>
          <a:fillRef idx="0">
            <a:schemeClr val="dk1"/>
          </a:fillRef>
          <a:effectRef idx="0">
            <a:schemeClr val="dk1"/>
          </a:effectRef>
          <a:fontRef idx="minor">
            <a:schemeClr val="tx1"/>
          </a:fontRef>
        </p:style>
      </p:cxnSp>
      <p:pic>
        <p:nvPicPr>
          <p:cNvPr id="19" name="Picture 10" descr="Soportes Magnéticos | Soportes de informacion y perifericos de  almacenamiento actuales"/>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530665" y="2698908"/>
            <a:ext cx="1061513" cy="704911"/>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p:cNvSpPr txBox="1"/>
          <p:nvPr/>
        </p:nvSpPr>
        <p:spPr>
          <a:xfrm>
            <a:off x="3991048" y="2698908"/>
            <a:ext cx="1576372" cy="646331"/>
          </a:xfrm>
          <a:prstGeom prst="rect">
            <a:avLst/>
          </a:prstGeom>
          <a:noFill/>
        </p:spPr>
        <p:txBody>
          <a:bodyPr wrap="square" rtlCol="0">
            <a:spAutoFit/>
          </a:bodyPr>
          <a:lstStyle/>
          <a:p>
            <a:pPr algn="ctr"/>
            <a:r>
              <a:rPr lang="es-CO" sz="1200" dirty="0" smtClean="0">
                <a:solidFill>
                  <a:srgbClr val="6E6F72"/>
                </a:solidFill>
                <a:latin typeface="Montserrat Medium" panose="00000600000000000000" pitchFamily="50" charset="0"/>
              </a:rPr>
              <a:t>1960, Discos duros magnéticos</a:t>
            </a:r>
            <a:endParaRPr lang="en-US" sz="1200" dirty="0">
              <a:solidFill>
                <a:srgbClr val="6E6F72"/>
              </a:solidFill>
              <a:latin typeface="Montserrat Medium" panose="00000600000000000000" pitchFamily="50" charset="0"/>
            </a:endParaRPr>
          </a:p>
        </p:txBody>
      </p:sp>
      <p:cxnSp>
        <p:nvCxnSpPr>
          <p:cNvPr id="21" name="Conector recto 20"/>
          <p:cNvCxnSpPr/>
          <p:nvPr/>
        </p:nvCxnSpPr>
        <p:spPr>
          <a:xfrm>
            <a:off x="6023676" y="3756510"/>
            <a:ext cx="12108" cy="903854"/>
          </a:xfrm>
          <a:prstGeom prst="line">
            <a:avLst/>
          </a:prstGeom>
        </p:spPr>
        <p:style>
          <a:lnRef idx="1">
            <a:schemeClr val="dk1"/>
          </a:lnRef>
          <a:fillRef idx="0">
            <a:schemeClr val="dk1"/>
          </a:fillRef>
          <a:effectRef idx="0">
            <a:schemeClr val="dk1"/>
          </a:effectRef>
          <a:fontRef idx="minor">
            <a:schemeClr val="tx1"/>
          </a:fontRef>
        </p:style>
      </p:cxnSp>
      <p:sp>
        <p:nvSpPr>
          <p:cNvPr id="22" name="CuadroTexto 21"/>
          <p:cNvSpPr txBox="1"/>
          <p:nvPr/>
        </p:nvSpPr>
        <p:spPr>
          <a:xfrm>
            <a:off x="6035784" y="4024706"/>
            <a:ext cx="1576372" cy="276999"/>
          </a:xfrm>
          <a:prstGeom prst="rect">
            <a:avLst/>
          </a:prstGeom>
          <a:noFill/>
        </p:spPr>
        <p:txBody>
          <a:bodyPr wrap="square" rtlCol="0">
            <a:spAutoFit/>
          </a:bodyPr>
          <a:lstStyle/>
          <a:p>
            <a:pPr algn="ctr"/>
            <a:r>
              <a:rPr lang="es-CO" sz="1200" dirty="0" smtClean="0">
                <a:solidFill>
                  <a:srgbClr val="6E6F72"/>
                </a:solidFill>
                <a:latin typeface="Montserrat Medium" panose="00000600000000000000" pitchFamily="50" charset="0"/>
              </a:rPr>
              <a:t>1964, S.O SABRE</a:t>
            </a:r>
            <a:endParaRPr lang="en-US" sz="1200" dirty="0">
              <a:solidFill>
                <a:srgbClr val="6E6F72"/>
              </a:solidFill>
              <a:latin typeface="Montserrat Medium" panose="00000600000000000000" pitchFamily="50" charset="0"/>
            </a:endParaRPr>
          </a:p>
        </p:txBody>
      </p:sp>
      <p:cxnSp>
        <p:nvCxnSpPr>
          <p:cNvPr id="23" name="Conector recto 22"/>
          <p:cNvCxnSpPr/>
          <p:nvPr/>
        </p:nvCxnSpPr>
        <p:spPr>
          <a:xfrm>
            <a:off x="7875020" y="3763555"/>
            <a:ext cx="2533" cy="344380"/>
          </a:xfrm>
          <a:prstGeom prst="line">
            <a:avLst/>
          </a:prstGeom>
        </p:spPr>
        <p:style>
          <a:lnRef idx="1">
            <a:schemeClr val="dk1"/>
          </a:lnRef>
          <a:fillRef idx="0">
            <a:schemeClr val="dk1"/>
          </a:fillRef>
          <a:effectRef idx="0">
            <a:schemeClr val="dk1"/>
          </a:effectRef>
          <a:fontRef idx="minor">
            <a:schemeClr val="tx1"/>
          </a:fontRef>
        </p:style>
      </p:cxnSp>
      <p:pic>
        <p:nvPicPr>
          <p:cNvPr id="24" name="Picture 20" descr="Efemerides de Tecnologia: 23 de agosto (1923) nace Edgar “Ted” Codd. El  padre de las Base de Datos Relacionale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742137" y="4149243"/>
            <a:ext cx="907353" cy="1148848"/>
          </a:xfrm>
          <a:prstGeom prst="rect">
            <a:avLst/>
          </a:prstGeom>
          <a:noFill/>
          <a:extLst>
            <a:ext uri="{909E8E84-426E-40DD-AFC4-6F175D3DCCD1}">
              <a14:hiddenFill xmlns:a14="http://schemas.microsoft.com/office/drawing/2010/main">
                <a:solidFill>
                  <a:srgbClr val="FFFFFF"/>
                </a:solidFill>
              </a14:hiddenFill>
            </a:ext>
          </a:extLst>
        </p:spPr>
      </p:pic>
      <p:sp>
        <p:nvSpPr>
          <p:cNvPr id="25" name="CuadroTexto 24"/>
          <p:cNvSpPr txBox="1"/>
          <p:nvPr/>
        </p:nvSpPr>
        <p:spPr>
          <a:xfrm>
            <a:off x="7341866" y="5387372"/>
            <a:ext cx="2237970" cy="461665"/>
          </a:xfrm>
          <a:prstGeom prst="rect">
            <a:avLst/>
          </a:prstGeom>
          <a:noFill/>
        </p:spPr>
        <p:txBody>
          <a:bodyPr wrap="square" rtlCol="0">
            <a:spAutoFit/>
          </a:bodyPr>
          <a:lstStyle/>
          <a:p>
            <a:pPr algn="ctr"/>
            <a:r>
              <a:rPr lang="es-CO" sz="1200" dirty="0" smtClean="0">
                <a:solidFill>
                  <a:srgbClr val="6E6F72"/>
                </a:solidFill>
                <a:latin typeface="Montserrat Medium" panose="00000600000000000000" pitchFamily="50" charset="0"/>
              </a:rPr>
              <a:t>1970, Edgar Frank </a:t>
            </a:r>
            <a:r>
              <a:rPr lang="es-CO" sz="1200" dirty="0" err="1" smtClean="0">
                <a:solidFill>
                  <a:srgbClr val="6E6F72"/>
                </a:solidFill>
                <a:latin typeface="Montserrat Medium" panose="00000600000000000000" pitchFamily="50" charset="0"/>
              </a:rPr>
              <a:t>Codd</a:t>
            </a:r>
            <a:r>
              <a:rPr lang="es-CO" sz="1200" dirty="0" smtClean="0">
                <a:solidFill>
                  <a:srgbClr val="6E6F72"/>
                </a:solidFill>
                <a:latin typeface="Montserrat Medium" panose="00000600000000000000" pitchFamily="50" charset="0"/>
              </a:rPr>
              <a:t> modelo relacional</a:t>
            </a:r>
            <a:endParaRPr lang="en-US" sz="1200" dirty="0">
              <a:solidFill>
                <a:srgbClr val="6E6F72"/>
              </a:solidFill>
              <a:latin typeface="Montserrat Medium" panose="00000600000000000000" pitchFamily="50" charset="0"/>
            </a:endParaRPr>
          </a:p>
        </p:txBody>
      </p:sp>
      <p:cxnSp>
        <p:nvCxnSpPr>
          <p:cNvPr id="26" name="Conector recto 25"/>
          <p:cNvCxnSpPr/>
          <p:nvPr/>
        </p:nvCxnSpPr>
        <p:spPr>
          <a:xfrm>
            <a:off x="8103825" y="3425879"/>
            <a:ext cx="2533" cy="344380"/>
          </a:xfrm>
          <a:prstGeom prst="line">
            <a:avLst/>
          </a:prstGeom>
        </p:spPr>
        <p:style>
          <a:lnRef idx="1">
            <a:schemeClr val="dk1"/>
          </a:lnRef>
          <a:fillRef idx="0">
            <a:schemeClr val="dk1"/>
          </a:fillRef>
          <a:effectRef idx="0">
            <a:schemeClr val="dk1"/>
          </a:effectRef>
          <a:fontRef idx="minor">
            <a:schemeClr val="tx1"/>
          </a:fontRef>
        </p:style>
      </p:cxnSp>
      <p:pic>
        <p:nvPicPr>
          <p:cNvPr id="27" name="Picture 24" descr="Azure SQL Database Administration Class - DataPlatformLabs"/>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594474" y="2630746"/>
            <a:ext cx="882835" cy="79549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ector recto 27"/>
          <p:cNvCxnSpPr/>
          <p:nvPr/>
        </p:nvCxnSpPr>
        <p:spPr>
          <a:xfrm>
            <a:off x="9883969" y="3764805"/>
            <a:ext cx="2533" cy="344380"/>
          </a:xfrm>
          <a:prstGeom prst="line">
            <a:avLst/>
          </a:prstGeom>
        </p:spPr>
        <p:style>
          <a:lnRef idx="1">
            <a:schemeClr val="dk1"/>
          </a:lnRef>
          <a:fillRef idx="0">
            <a:schemeClr val="dk1"/>
          </a:fillRef>
          <a:effectRef idx="0">
            <a:schemeClr val="dk1"/>
          </a:effectRef>
          <a:fontRef idx="minor">
            <a:schemeClr val="tx1"/>
          </a:fontRef>
        </p:style>
      </p:cxnSp>
      <p:pic>
        <p:nvPicPr>
          <p:cNvPr id="29" name="Picture 26" descr="Tipos de redes sociales según sus características - ingeniovirtual.com"/>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9113149" y="4009952"/>
            <a:ext cx="1692813" cy="1058008"/>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p:cNvSpPr/>
          <p:nvPr/>
        </p:nvSpPr>
        <p:spPr>
          <a:xfrm>
            <a:off x="9113149" y="5018741"/>
            <a:ext cx="1951176" cy="276999"/>
          </a:xfrm>
          <a:prstGeom prst="rect">
            <a:avLst/>
          </a:prstGeom>
        </p:spPr>
        <p:txBody>
          <a:bodyPr wrap="none">
            <a:spAutoFit/>
          </a:bodyPr>
          <a:lstStyle/>
          <a:p>
            <a:pPr algn="ctr"/>
            <a:r>
              <a:rPr lang="es-CO" sz="1200" dirty="0" smtClean="0">
                <a:solidFill>
                  <a:srgbClr val="6E6F72"/>
                </a:solidFill>
                <a:latin typeface="Montserrat Medium" panose="00000600000000000000" pitchFamily="50" charset="0"/>
              </a:rPr>
              <a:t>2000-2010 (web 2.0)</a:t>
            </a:r>
            <a:endParaRPr lang="en-US" sz="1200" dirty="0">
              <a:solidFill>
                <a:srgbClr val="6E6F72"/>
              </a:solidFill>
              <a:latin typeface="Montserrat Medium" panose="00000600000000000000" pitchFamily="50" charset="0"/>
            </a:endParaRPr>
          </a:p>
        </p:txBody>
      </p:sp>
      <p:cxnSp>
        <p:nvCxnSpPr>
          <p:cNvPr id="31" name="Conector recto 30"/>
          <p:cNvCxnSpPr/>
          <p:nvPr/>
        </p:nvCxnSpPr>
        <p:spPr>
          <a:xfrm>
            <a:off x="10656879" y="3407608"/>
            <a:ext cx="2533" cy="344380"/>
          </a:xfrm>
          <a:prstGeom prst="line">
            <a:avLst/>
          </a:prstGeom>
        </p:spPr>
        <p:style>
          <a:lnRef idx="1">
            <a:schemeClr val="dk1"/>
          </a:lnRef>
          <a:fillRef idx="0">
            <a:schemeClr val="dk1"/>
          </a:fillRef>
          <a:effectRef idx="0">
            <a:schemeClr val="dk1"/>
          </a:effectRef>
          <a:fontRef idx="minor">
            <a:schemeClr val="tx1"/>
          </a:fontRef>
        </p:style>
      </p:cxnSp>
      <p:pic>
        <p:nvPicPr>
          <p:cNvPr id="32" name="Picture 30" descr="Big Data en supermercados: mentalidad para conocer los datos - Blog APAS  Show"/>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0247925" y="2607667"/>
            <a:ext cx="1449223" cy="874134"/>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p:cNvSpPr/>
          <p:nvPr/>
        </p:nvSpPr>
        <p:spPr>
          <a:xfrm>
            <a:off x="8420328" y="2625503"/>
            <a:ext cx="1346204" cy="830997"/>
          </a:xfrm>
          <a:prstGeom prst="rect">
            <a:avLst/>
          </a:prstGeom>
        </p:spPr>
        <p:txBody>
          <a:bodyPr wrap="square">
            <a:spAutoFit/>
          </a:bodyPr>
          <a:lstStyle/>
          <a:p>
            <a:pPr algn="ctr"/>
            <a:r>
              <a:rPr lang="es-CO" sz="1200" dirty="0" smtClean="0">
                <a:solidFill>
                  <a:srgbClr val="6E6F72"/>
                </a:solidFill>
                <a:latin typeface="Montserrat Medium" panose="00000600000000000000" pitchFamily="50" charset="0"/>
              </a:rPr>
              <a:t>Década del 70, lenguaje de consulta SQL</a:t>
            </a:r>
            <a:endParaRPr lang="en-US" sz="1200"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1381857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CO" sz="2400" dirty="0" smtClean="0">
                <a:solidFill>
                  <a:srgbClr val="EE2B7B"/>
                </a:solidFill>
                <a:latin typeface="Montserrat BOLD" panose="00000800000000000000" pitchFamily="2" charset="0"/>
              </a:rPr>
              <a:t>BASES DE DATOS </a:t>
            </a:r>
            <a:r>
              <a:rPr lang="es-CO" sz="2400" dirty="0" err="1" smtClean="0">
                <a:solidFill>
                  <a:srgbClr val="EE2B7B"/>
                </a:solidFill>
                <a:latin typeface="Montserrat BOLD" panose="00000800000000000000" pitchFamily="2" charset="0"/>
              </a:rPr>
              <a:t>NoSQL</a:t>
            </a: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477328"/>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En esencia las BD </a:t>
            </a:r>
            <a:r>
              <a:rPr lang="es-CO" dirty="0" err="1" smtClean="0">
                <a:solidFill>
                  <a:srgbClr val="6E6F72"/>
                </a:solidFill>
                <a:latin typeface="Montserrat Medium" panose="00000600000000000000" pitchFamily="50" charset="0"/>
              </a:rPr>
              <a:t>NoSQL</a:t>
            </a:r>
            <a:r>
              <a:rPr lang="es-CO" dirty="0" smtClean="0">
                <a:solidFill>
                  <a:srgbClr val="6E6F72"/>
                </a:solidFill>
                <a:latin typeface="Montserrat Medium" panose="00000600000000000000" pitchFamily="50" charset="0"/>
              </a:rPr>
              <a:t>, son bases de datos no relacionales que basan su gestión en utilizar un lenguaje como JavaScript para gestionar </a:t>
            </a:r>
            <a:r>
              <a:rPr lang="es-CO" b="1" dirty="0" smtClean="0">
                <a:solidFill>
                  <a:srgbClr val="6E6F72"/>
                </a:solidFill>
                <a:latin typeface="Montserrat Medium" panose="00000600000000000000" pitchFamily="50" charset="0"/>
              </a:rPr>
              <a:t>colecciones</a:t>
            </a:r>
            <a:r>
              <a:rPr lang="es-CO" dirty="0" smtClean="0">
                <a:solidFill>
                  <a:srgbClr val="6E6F72"/>
                </a:solidFill>
                <a:latin typeface="Montserrat Medium" panose="00000600000000000000" pitchFamily="50" charset="0"/>
              </a:rPr>
              <a:t> de documentos que almacenan información en formatos de texto simple como </a:t>
            </a:r>
            <a:r>
              <a:rPr lang="es-CO" b="1" dirty="0" smtClean="0">
                <a:solidFill>
                  <a:srgbClr val="6E6F72"/>
                </a:solidFill>
                <a:latin typeface="Montserrat Medium" panose="00000600000000000000" pitchFamily="50" charset="0"/>
              </a:rPr>
              <a:t>JSON (objetos)</a:t>
            </a:r>
            <a:r>
              <a:rPr lang="es-CO" dirty="0" smtClean="0">
                <a:solidFill>
                  <a:srgbClr val="6E6F72"/>
                </a:solidFill>
                <a:latin typeface="Montserrat Medium" panose="00000600000000000000" pitchFamily="50" charset="0"/>
              </a:rPr>
              <a:t> :</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3074" name="Picture 2" descr="trabajo | Homo Efici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27" y="2509515"/>
            <a:ext cx="4548072" cy="195399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022843" y="4611661"/>
            <a:ext cx="598241"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SQL</a:t>
            </a:r>
            <a:endParaRPr lang="en-US" b="1" dirty="0"/>
          </a:p>
        </p:txBody>
      </p:sp>
      <p:sp>
        <p:nvSpPr>
          <p:cNvPr id="9" name="Rectángulo 8"/>
          <p:cNvSpPr/>
          <p:nvPr/>
        </p:nvSpPr>
        <p:spPr>
          <a:xfrm>
            <a:off x="8409423" y="4611661"/>
            <a:ext cx="1011815"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NO SQL</a:t>
            </a:r>
            <a:endParaRPr lang="en-US" b="1" dirty="0"/>
          </a:p>
        </p:txBody>
      </p:sp>
      <p:pic>
        <p:nvPicPr>
          <p:cNvPr id="3082" name="Picture 10" descr="El personal bibliotecario está entre las 5 profesiones que proporcionan  mayor confianza y fiabilidad informati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910" y="2471549"/>
            <a:ext cx="3777592" cy="199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659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CO" sz="2400" dirty="0" smtClean="0">
                <a:solidFill>
                  <a:srgbClr val="EE2B7B"/>
                </a:solidFill>
                <a:latin typeface="Montserrat BOLD" panose="00000800000000000000" pitchFamily="2" charset="0"/>
              </a:rPr>
              <a:t>BASES DE DATOS </a:t>
            </a:r>
            <a:r>
              <a:rPr lang="es-CO" sz="2400" dirty="0" err="1" smtClean="0">
                <a:solidFill>
                  <a:srgbClr val="EE2B7B"/>
                </a:solidFill>
                <a:latin typeface="Montserrat BOLD" panose="00000800000000000000" pitchFamily="2" charset="0"/>
              </a:rPr>
              <a:t>NoSQL</a:t>
            </a: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2585323"/>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¿Cuándo utilizar una base de datos </a:t>
            </a:r>
            <a:r>
              <a:rPr lang="es-CO" dirty="0" err="1" smtClean="0">
                <a:solidFill>
                  <a:srgbClr val="6E6F72"/>
                </a:solidFill>
                <a:latin typeface="Montserrat Medium" panose="00000600000000000000" pitchFamily="50" charset="0"/>
              </a:rPr>
              <a:t>NoSQL</a:t>
            </a:r>
            <a:r>
              <a:rPr lang="es-CO" dirty="0" smtClean="0">
                <a:solidFill>
                  <a:srgbClr val="6E6F72"/>
                </a:solidFill>
                <a:latin typeface="Montserrat Medium" panose="00000600000000000000" pitchFamily="50" charset="0"/>
              </a:rPr>
              <a:t>?:</a:t>
            </a:r>
          </a:p>
          <a:p>
            <a:pPr algn="just"/>
            <a:endParaRPr lang="es-CO" b="1" dirty="0">
              <a:solidFill>
                <a:srgbClr val="6E6F72"/>
              </a:solidFill>
              <a:latin typeface="Montserrat Medium" panose="00000600000000000000" pitchFamily="50" charset="0"/>
            </a:endParaRPr>
          </a:p>
          <a:p>
            <a:pPr marL="285750" indent="-285750" algn="just">
              <a:buFont typeface="Arial" panose="020B0604020202020204" pitchFamily="34" charset="0"/>
              <a:buChar char="•"/>
            </a:pPr>
            <a:r>
              <a:rPr lang="es-CO" b="1" dirty="0" smtClean="0">
                <a:solidFill>
                  <a:srgbClr val="6E6F72"/>
                </a:solidFill>
                <a:latin typeface="Montserrat Medium" panose="00000600000000000000" pitchFamily="50" charset="0"/>
              </a:rPr>
              <a:t>Rápido Crecimiento de mi app</a:t>
            </a:r>
          </a:p>
          <a:p>
            <a:pPr marL="285750" indent="-285750" algn="just">
              <a:buFont typeface="Arial" panose="020B0604020202020204" pitchFamily="34" charset="0"/>
              <a:buChar char="•"/>
            </a:pPr>
            <a:r>
              <a:rPr lang="es-CO" b="1" dirty="0" smtClean="0">
                <a:solidFill>
                  <a:srgbClr val="6E6F72"/>
                </a:solidFill>
                <a:latin typeface="Montserrat Medium" panose="00000600000000000000" pitchFamily="50" charset="0"/>
              </a:rPr>
              <a:t>Datos con estructuras variables</a:t>
            </a:r>
          </a:p>
          <a:p>
            <a:pPr marL="285750" indent="-285750" algn="just">
              <a:buFont typeface="Arial" panose="020B0604020202020204" pitchFamily="34" charset="0"/>
              <a:buChar char="•"/>
            </a:pPr>
            <a:r>
              <a:rPr lang="es-CO" b="1" dirty="0" smtClean="0">
                <a:solidFill>
                  <a:srgbClr val="6E6F72"/>
                </a:solidFill>
                <a:latin typeface="Montserrat Medium" panose="00000600000000000000" pitchFamily="50" charset="0"/>
              </a:rPr>
              <a:t>Información dinámica</a:t>
            </a:r>
          </a:p>
          <a:p>
            <a:pPr marL="285750" indent="-285750" algn="just">
              <a:buFont typeface="Arial" panose="020B0604020202020204" pitchFamily="34" charset="0"/>
              <a:buChar char="•"/>
            </a:pPr>
            <a:r>
              <a:rPr lang="es-CO" b="1" dirty="0" smtClean="0">
                <a:solidFill>
                  <a:srgbClr val="6E6F72"/>
                </a:solidFill>
                <a:latin typeface="Montserrat Medium" panose="00000600000000000000" pitchFamily="50" charset="0"/>
              </a:rPr>
              <a:t>Muchas consultas al mismo tiempo</a:t>
            </a:r>
          </a:p>
          <a:p>
            <a:pPr marL="285750" indent="-285750" algn="just">
              <a:buFont typeface="Arial" panose="020B0604020202020204" pitchFamily="34" charset="0"/>
              <a:buChar char="•"/>
            </a:pP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9218" name="Picture 2" descr="Miles de bases de datos MongoDB comprometidos y llevan a cabo para el  rescate – Naked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39" y="2269211"/>
            <a:ext cx="7381875" cy="38766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aso de uso: Servicios AWS - BBVA Next Technologies | Transformemos juntos  el mundo a través de la tecnologí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910" y="3398751"/>
            <a:ext cx="4290888" cy="160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16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CO" sz="2400" dirty="0" smtClean="0">
                <a:solidFill>
                  <a:srgbClr val="EE2B7B"/>
                </a:solidFill>
                <a:latin typeface="Montserrat BOLD" panose="00000800000000000000" pitchFamily="2" charset="0"/>
              </a:rPr>
              <a:t>BASES DE DATOS </a:t>
            </a:r>
            <a:r>
              <a:rPr lang="es-CO" sz="2400" dirty="0" err="1" smtClean="0">
                <a:solidFill>
                  <a:srgbClr val="EE2B7B"/>
                </a:solidFill>
                <a:latin typeface="Montserrat BOLD" panose="00000800000000000000" pitchFamily="2" charset="0"/>
              </a:rPr>
              <a:t>NoSQL</a:t>
            </a:r>
            <a:endParaRPr lang="es-CO" sz="2400" dirty="0">
              <a:solidFill>
                <a:srgbClr val="EE2B7B"/>
              </a:solidFill>
              <a:latin typeface="Montserrat BOLD" panose="00000800000000000000" pitchFamily="2" charset="0"/>
            </a:endParaRPr>
          </a:p>
        </p:txBody>
      </p:sp>
      <p:sp>
        <p:nvSpPr>
          <p:cNvPr id="3" name="Rectángulo 2"/>
          <p:cNvSpPr/>
          <p:nvPr/>
        </p:nvSpPr>
        <p:spPr>
          <a:xfrm>
            <a:off x="1563880" y="1794617"/>
            <a:ext cx="8545795" cy="36661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2435551" y="2333002"/>
            <a:ext cx="6887911"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p:cNvSpPr/>
          <p:nvPr/>
        </p:nvSpPr>
        <p:spPr>
          <a:xfrm>
            <a:off x="3708875" y="2790622"/>
            <a:ext cx="4717278" cy="18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CuadroTexto 5"/>
          <p:cNvSpPr txBox="1"/>
          <p:nvPr/>
        </p:nvSpPr>
        <p:spPr>
          <a:xfrm>
            <a:off x="5118930" y="1884650"/>
            <a:ext cx="2367186" cy="369332"/>
          </a:xfrm>
          <a:prstGeom prst="rect">
            <a:avLst/>
          </a:prstGeom>
          <a:noFill/>
        </p:spPr>
        <p:txBody>
          <a:bodyPr wrap="square" rtlCol="0">
            <a:spAutoFit/>
          </a:bodyPr>
          <a:lstStyle/>
          <a:p>
            <a:r>
              <a:rPr lang="es-CO" dirty="0" smtClean="0">
                <a:solidFill>
                  <a:schemeClr val="bg1"/>
                </a:solidFill>
              </a:rPr>
              <a:t>BASES DE DATOS</a:t>
            </a:r>
            <a:endParaRPr lang="en-US" dirty="0">
              <a:solidFill>
                <a:schemeClr val="bg1"/>
              </a:solidFill>
            </a:endParaRPr>
          </a:p>
        </p:txBody>
      </p:sp>
      <p:sp>
        <p:nvSpPr>
          <p:cNvPr id="11" name="CuadroTexto 10"/>
          <p:cNvSpPr txBox="1"/>
          <p:nvPr/>
        </p:nvSpPr>
        <p:spPr>
          <a:xfrm>
            <a:off x="5272754" y="2384278"/>
            <a:ext cx="2367186" cy="369332"/>
          </a:xfrm>
          <a:prstGeom prst="rect">
            <a:avLst/>
          </a:prstGeom>
          <a:noFill/>
        </p:spPr>
        <p:txBody>
          <a:bodyPr wrap="square" rtlCol="0">
            <a:spAutoFit/>
          </a:bodyPr>
          <a:lstStyle/>
          <a:p>
            <a:r>
              <a:rPr lang="es-CO" dirty="0" smtClean="0">
                <a:solidFill>
                  <a:schemeClr val="bg1"/>
                </a:solidFill>
              </a:rPr>
              <a:t>COLECCIONES</a:t>
            </a:r>
            <a:endParaRPr lang="en-US" dirty="0">
              <a:solidFill>
                <a:schemeClr val="bg1"/>
              </a:solidFill>
            </a:endParaRPr>
          </a:p>
        </p:txBody>
      </p:sp>
      <p:sp>
        <p:nvSpPr>
          <p:cNvPr id="7" name="Rectángulo redondeado 6"/>
          <p:cNvSpPr/>
          <p:nvPr/>
        </p:nvSpPr>
        <p:spPr>
          <a:xfrm>
            <a:off x="4999290" y="3489512"/>
            <a:ext cx="2102265" cy="9030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dirty="0" smtClean="0"/>
              <a:t>{</a:t>
            </a:r>
          </a:p>
          <a:p>
            <a:pPr algn="ctr"/>
            <a:r>
              <a:rPr lang="es-CO" dirty="0" smtClean="0"/>
              <a:t>CLAVE:VALOR</a:t>
            </a:r>
            <a:endParaRPr lang="es-CO" dirty="0"/>
          </a:p>
          <a:p>
            <a:pPr algn="ctr"/>
            <a:r>
              <a:rPr lang="es-CO" dirty="0" smtClean="0"/>
              <a:t>}</a:t>
            </a:r>
            <a:endParaRPr lang="en-US" dirty="0"/>
          </a:p>
        </p:txBody>
      </p:sp>
      <p:sp>
        <p:nvSpPr>
          <p:cNvPr id="12" name="CuadroTexto 11"/>
          <p:cNvSpPr txBox="1"/>
          <p:nvPr/>
        </p:nvSpPr>
        <p:spPr>
          <a:xfrm>
            <a:off x="5257799" y="2952872"/>
            <a:ext cx="2367186" cy="369332"/>
          </a:xfrm>
          <a:prstGeom prst="rect">
            <a:avLst/>
          </a:prstGeom>
          <a:noFill/>
        </p:spPr>
        <p:txBody>
          <a:bodyPr wrap="square" rtlCol="0">
            <a:spAutoFit/>
          </a:bodyPr>
          <a:lstStyle/>
          <a:p>
            <a:r>
              <a:rPr lang="es-CO" dirty="0" smtClean="0">
                <a:solidFill>
                  <a:schemeClr val="bg1"/>
                </a:solidFill>
              </a:rPr>
              <a:t>DOCUMENTOS</a:t>
            </a:r>
            <a:endParaRPr lang="en-US" dirty="0">
              <a:solidFill>
                <a:schemeClr val="bg1"/>
              </a:solidFill>
            </a:endParaRPr>
          </a:p>
        </p:txBody>
      </p:sp>
      <p:sp>
        <p:nvSpPr>
          <p:cNvPr id="8" name="Rectángulo 7"/>
          <p:cNvSpPr/>
          <p:nvPr/>
        </p:nvSpPr>
        <p:spPr>
          <a:xfrm>
            <a:off x="437610" y="1055953"/>
            <a:ext cx="9559027" cy="369332"/>
          </a:xfrm>
          <a:prstGeom prst="rect">
            <a:avLst/>
          </a:prstGeom>
        </p:spPr>
        <p:txBody>
          <a:bodyPr wrap="none">
            <a:spAutoFit/>
          </a:bodyPr>
          <a:lstStyle/>
          <a:p>
            <a:r>
              <a:rPr lang="es-CO" dirty="0" smtClean="0">
                <a:solidFill>
                  <a:srgbClr val="6E6F72"/>
                </a:solidFill>
                <a:latin typeface="Montserrat Medium" panose="00000600000000000000" pitchFamily="50" charset="0"/>
              </a:rPr>
              <a:t>La estructura base de una BD no relacional puede representarse como:</a:t>
            </a:r>
            <a:endParaRPr lang="en-US" dirty="0"/>
          </a:p>
        </p:txBody>
      </p:sp>
    </p:spTree>
    <p:extLst>
      <p:ext uri="{BB962C8B-B14F-4D97-AF65-F5344CB8AC3E}">
        <p14:creationId xmlns:p14="http://schemas.microsoft.com/office/powerpoint/2010/main" val="3153872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EXPRESS-METODOS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24" name="CuadroTexto 23"/>
          <p:cNvSpPr txBox="1"/>
          <p:nvPr/>
        </p:nvSpPr>
        <p:spPr>
          <a:xfrm>
            <a:off x="396889" y="1017607"/>
            <a:ext cx="11327941" cy="646331"/>
          </a:xfrm>
          <a:prstGeom prst="rect">
            <a:avLst/>
          </a:prstGeom>
          <a:noFill/>
        </p:spPr>
        <p:txBody>
          <a:bodyPr wrap="square" rtlCol="0">
            <a:spAutoFit/>
          </a:bodyPr>
          <a:lstStyle/>
          <a:p>
            <a:r>
              <a:rPr lang="es-CO" dirty="0" smtClean="0">
                <a:solidFill>
                  <a:srgbClr val="6E6F72"/>
                </a:solidFill>
                <a:latin typeface="Montserrat Medium" panose="00000600000000000000" pitchFamily="50" charset="0"/>
              </a:rPr>
              <a:t>Continuando con el uso del paquete express, podemos codificar los 4 diferentes métodos HTTP para configurar nuestra API REST:</a:t>
            </a:r>
            <a:endParaRPr lang="en-US" dirty="0">
              <a:solidFill>
                <a:srgbClr val="6E6F72"/>
              </a:solidFill>
              <a:latin typeface="Montserrat Medium" panose="00000600000000000000" pitchFamily="50" charset="0"/>
            </a:endParaRPr>
          </a:p>
        </p:txBody>
      </p:sp>
      <p:pic>
        <p:nvPicPr>
          <p:cNvPr id="28" name="Picture 2" descr="Introducción a express js. Antes de comenzar a utilizar express se… | by  Aarón López Sos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553" y="4357978"/>
            <a:ext cx="2384277" cy="131298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stretch>
            <a:fillRect/>
          </a:stretch>
        </p:blipFill>
        <p:spPr>
          <a:xfrm>
            <a:off x="494588" y="1816283"/>
            <a:ext cx="8252033" cy="3509883"/>
          </a:xfrm>
          <a:prstGeom prst="rect">
            <a:avLst/>
          </a:prstGeom>
        </p:spPr>
      </p:pic>
    </p:spTree>
    <p:extLst>
      <p:ext uri="{BB962C8B-B14F-4D97-AF65-F5344CB8AC3E}">
        <p14:creationId xmlns:p14="http://schemas.microsoft.com/office/powerpoint/2010/main" val="3516311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EXPRESS-ENVIO DE PARAMETROS POR URL</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24" name="CuadroTexto 23"/>
          <p:cNvSpPr txBox="1"/>
          <p:nvPr/>
        </p:nvSpPr>
        <p:spPr>
          <a:xfrm>
            <a:off x="396889" y="1017607"/>
            <a:ext cx="11327941" cy="923330"/>
          </a:xfrm>
          <a:prstGeom prst="rect">
            <a:avLst/>
          </a:prstGeom>
          <a:noFill/>
        </p:spPr>
        <p:txBody>
          <a:bodyPr wrap="square" rtlCol="0">
            <a:spAutoFit/>
          </a:bodyPr>
          <a:lstStyle/>
          <a:p>
            <a:r>
              <a:rPr lang="es-CO" dirty="0" smtClean="0">
                <a:solidFill>
                  <a:srgbClr val="6E6F72"/>
                </a:solidFill>
                <a:latin typeface="Montserrat Medium" panose="00000600000000000000" pitchFamily="50" charset="0"/>
              </a:rPr>
              <a:t>Podemos utilizar el atributo petición para obtener parámetros desde la url (utilizados comúnmente en operaciones de actualización y eliminación de registros):</a:t>
            </a:r>
            <a:endParaRPr lang="en-US" dirty="0">
              <a:solidFill>
                <a:srgbClr val="6E6F72"/>
              </a:solidFill>
              <a:latin typeface="Montserrat Medium" panose="00000600000000000000" pitchFamily="50" charset="0"/>
            </a:endParaRPr>
          </a:p>
        </p:txBody>
      </p:sp>
      <p:pic>
        <p:nvPicPr>
          <p:cNvPr id="4" name="Imagen 3"/>
          <p:cNvPicPr>
            <a:picLocks noChangeAspect="1"/>
          </p:cNvPicPr>
          <p:nvPr/>
        </p:nvPicPr>
        <p:blipFill>
          <a:blip r:embed="rId2"/>
          <a:stretch>
            <a:fillRect/>
          </a:stretch>
        </p:blipFill>
        <p:spPr>
          <a:xfrm>
            <a:off x="820397" y="2066791"/>
            <a:ext cx="9944100" cy="2809875"/>
          </a:xfrm>
          <a:prstGeom prst="rect">
            <a:avLst/>
          </a:prstGeom>
        </p:spPr>
      </p:pic>
      <p:cxnSp>
        <p:nvCxnSpPr>
          <p:cNvPr id="6" name="Conector recto de flecha 5"/>
          <p:cNvCxnSpPr/>
          <p:nvPr/>
        </p:nvCxnSpPr>
        <p:spPr>
          <a:xfrm>
            <a:off x="5298393" y="2632105"/>
            <a:ext cx="17091" cy="267483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Conector recto de flecha 8"/>
          <p:cNvCxnSpPr/>
          <p:nvPr/>
        </p:nvCxnSpPr>
        <p:spPr>
          <a:xfrm>
            <a:off x="3553626" y="2327687"/>
            <a:ext cx="18516" cy="275706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Rectángulo 7"/>
          <p:cNvSpPr/>
          <p:nvPr/>
        </p:nvSpPr>
        <p:spPr>
          <a:xfrm>
            <a:off x="2978789" y="5002520"/>
            <a:ext cx="1425390"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PARAMETRO</a:t>
            </a:r>
            <a:endParaRPr lang="en-US" b="1" dirty="0"/>
          </a:p>
        </p:txBody>
      </p:sp>
      <p:sp>
        <p:nvSpPr>
          <p:cNvPr id="12" name="Rectángulo 11"/>
          <p:cNvSpPr/>
          <p:nvPr/>
        </p:nvSpPr>
        <p:spPr>
          <a:xfrm>
            <a:off x="4771982" y="5306938"/>
            <a:ext cx="4320413"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Atributo params de la petición</a:t>
            </a:r>
            <a:endParaRPr lang="en-US" b="1" dirty="0"/>
          </a:p>
        </p:txBody>
      </p:sp>
    </p:spTree>
    <p:extLst>
      <p:ext uri="{BB962C8B-B14F-4D97-AF65-F5344CB8AC3E}">
        <p14:creationId xmlns:p14="http://schemas.microsoft.com/office/powerpoint/2010/main" val="1726753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EXPRESS-ENVIO DE PARAMETROS POR EL BODY</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477328"/>
          </a:xfrm>
          <a:prstGeom prst="rect">
            <a:avLst/>
          </a:prstGeom>
        </p:spPr>
        <p:txBody>
          <a:bodyPr wrap="square">
            <a:spAutoFit/>
          </a:bodyPr>
          <a:lstStyle/>
          <a:p>
            <a:pPr algn="just"/>
            <a:r>
              <a:rPr lang="es-ES" dirty="0" smtClean="0">
                <a:solidFill>
                  <a:srgbClr val="6E6F72"/>
                </a:solidFill>
                <a:latin typeface="Montserrat Medium" panose="00000600000000000000" pitchFamily="50" charset="0"/>
              </a:rPr>
              <a:t>Capsula de memoria: En una petición HTTP de tipo POST el cliente envía datos hacia el servidor, para ello en el cuerpo de la petición se debe configuran estos datos en un formato, siendo uno de los más común el </a:t>
            </a:r>
            <a:r>
              <a:rPr lang="en-US" b="1" dirty="0">
                <a:solidFill>
                  <a:srgbClr val="6E6F72"/>
                </a:solidFill>
                <a:latin typeface="Montserrat Medium" panose="00000600000000000000" pitchFamily="50" charset="0"/>
              </a:rPr>
              <a:t>x-www-form-</a:t>
            </a:r>
            <a:r>
              <a:rPr lang="en-US" b="1" dirty="0" err="1">
                <a:solidFill>
                  <a:srgbClr val="6E6F72"/>
                </a:solidFill>
                <a:latin typeface="Montserrat Medium" panose="00000600000000000000" pitchFamily="50" charset="0"/>
              </a:rPr>
              <a:t>urlencoded</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64" y="2484234"/>
            <a:ext cx="2940966" cy="2940966"/>
          </a:xfrm>
          <a:prstGeom prst="rect">
            <a:avLst/>
          </a:prstGeom>
        </p:spPr>
      </p:pic>
      <p:cxnSp>
        <p:nvCxnSpPr>
          <p:cNvPr id="13" name="Conector recto de flecha 12"/>
          <p:cNvCxnSpPr/>
          <p:nvPr/>
        </p:nvCxnSpPr>
        <p:spPr>
          <a:xfrm>
            <a:off x="2433949" y="3351017"/>
            <a:ext cx="207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4510577" y="3038232"/>
            <a:ext cx="3079689" cy="646331"/>
          </a:xfrm>
          <a:prstGeom prst="rect">
            <a:avLst/>
          </a:prstGeom>
        </p:spPr>
        <p:txBody>
          <a:bodyPr wrap="none">
            <a:spAutoFit/>
          </a:bodyPr>
          <a:lstStyle/>
          <a:p>
            <a:pPr algn="just"/>
            <a:r>
              <a:rPr lang="en-US" b="1" dirty="0" err="1" smtClean="0">
                <a:solidFill>
                  <a:srgbClr val="6E6F72"/>
                </a:solidFill>
                <a:latin typeface="Montserrat Medium" panose="00000600000000000000" pitchFamily="50" charset="0"/>
              </a:rPr>
              <a:t>Datos</a:t>
            </a:r>
            <a:r>
              <a:rPr lang="en-US" b="1" dirty="0" smtClean="0">
                <a:solidFill>
                  <a:srgbClr val="6E6F72"/>
                </a:solidFill>
                <a:latin typeface="Montserrat Medium" panose="00000600000000000000" pitchFamily="50" charset="0"/>
              </a:rPr>
              <a:t> </a:t>
            </a:r>
            <a:r>
              <a:rPr lang="en-US" b="1" dirty="0" err="1" smtClean="0">
                <a:solidFill>
                  <a:srgbClr val="6E6F72"/>
                </a:solidFill>
                <a:latin typeface="Montserrat Medium" panose="00000600000000000000" pitchFamily="50" charset="0"/>
              </a:rPr>
              <a:t>en</a:t>
            </a:r>
            <a:r>
              <a:rPr lang="en-US" b="1" dirty="0" smtClean="0">
                <a:solidFill>
                  <a:srgbClr val="6E6F72"/>
                </a:solidFill>
                <a:latin typeface="Montserrat Medium" panose="00000600000000000000" pitchFamily="50" charset="0"/>
              </a:rPr>
              <a:t> </a:t>
            </a:r>
            <a:r>
              <a:rPr lang="en-US" b="1" dirty="0" err="1" smtClean="0">
                <a:solidFill>
                  <a:srgbClr val="6E6F72"/>
                </a:solidFill>
                <a:latin typeface="Montserrat Medium" panose="00000600000000000000" pitchFamily="50" charset="0"/>
              </a:rPr>
              <a:t>formato</a:t>
            </a:r>
            <a:r>
              <a:rPr lang="en-US" b="1" dirty="0" smtClean="0">
                <a:solidFill>
                  <a:srgbClr val="6E6F72"/>
                </a:solidFill>
                <a:latin typeface="Montserrat Medium" panose="00000600000000000000" pitchFamily="50" charset="0"/>
              </a:rPr>
              <a:t> </a:t>
            </a:r>
          </a:p>
          <a:p>
            <a:pPr algn="just"/>
            <a:r>
              <a:rPr lang="en-US" b="1" dirty="0" smtClean="0">
                <a:solidFill>
                  <a:srgbClr val="6E6F72"/>
                </a:solidFill>
                <a:latin typeface="Montserrat Medium" panose="00000600000000000000" pitchFamily="50" charset="0"/>
              </a:rPr>
              <a:t>x-www-form-</a:t>
            </a:r>
            <a:r>
              <a:rPr lang="en-US" b="1" dirty="0" err="1" smtClean="0">
                <a:solidFill>
                  <a:srgbClr val="6E6F72"/>
                </a:solidFill>
                <a:latin typeface="Montserrat Medium" panose="00000600000000000000" pitchFamily="50" charset="0"/>
              </a:rPr>
              <a:t>urlencoded</a:t>
            </a:r>
            <a:endParaRPr lang="en-US" b="1" dirty="0">
              <a:solidFill>
                <a:srgbClr val="6E6F72"/>
              </a:solidFill>
              <a:latin typeface="Montserrat Medium" panose="00000600000000000000" pitchFamily="50" charset="0"/>
            </a:endParaRPr>
          </a:p>
        </p:txBody>
      </p:sp>
      <p:sp>
        <p:nvSpPr>
          <p:cNvPr id="15" name="Rectángulo 14"/>
          <p:cNvSpPr/>
          <p:nvPr/>
        </p:nvSpPr>
        <p:spPr>
          <a:xfrm>
            <a:off x="4426721" y="3954717"/>
            <a:ext cx="3434195" cy="923330"/>
          </a:xfrm>
          <a:prstGeom prst="rect">
            <a:avLst/>
          </a:prstGeom>
          <a:ln w="3175">
            <a:solidFill>
              <a:schemeClr val="tx1"/>
            </a:solidFill>
          </a:ln>
        </p:spPr>
        <p:txBody>
          <a:bodyPr wrap="square">
            <a:spAutoFit/>
          </a:bodyPr>
          <a:lstStyle/>
          <a:p>
            <a:r>
              <a:rPr lang="en-US" dirty="0">
                <a:latin typeface="Consolas" panose="020B0609020204030204" pitchFamily="49" charset="0"/>
              </a:rPr>
              <a:t>"Content-Type": 'application/x-www-form-</a:t>
            </a:r>
            <a:r>
              <a:rPr lang="en-US" dirty="0" err="1">
                <a:latin typeface="Consolas" panose="020B0609020204030204" pitchFamily="49" charset="0"/>
              </a:rPr>
              <a:t>urlencoded</a:t>
            </a: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3858881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EXPRESS-PAQUETE BODY-PARSER</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Body-</a:t>
            </a:r>
            <a:r>
              <a:rPr lang="es-CO" dirty="0" err="1" smtClean="0">
                <a:solidFill>
                  <a:srgbClr val="6E6F72"/>
                </a:solidFill>
                <a:latin typeface="Montserrat Medium" panose="00000600000000000000" pitchFamily="50" charset="0"/>
              </a:rPr>
              <a:t>parser</a:t>
            </a:r>
            <a:r>
              <a:rPr lang="es-CO" dirty="0" smtClean="0">
                <a:solidFill>
                  <a:srgbClr val="6E6F72"/>
                </a:solidFill>
                <a:latin typeface="Montserrat Medium" panose="00000600000000000000" pitchFamily="50" charset="0"/>
              </a:rPr>
              <a:t> es un paquete, que nos permitirá capturar parámetros que hayan sido enviados hacia el API REST en el body de la petición</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3" name="Imagen 2"/>
          <p:cNvPicPr>
            <a:picLocks noChangeAspect="1"/>
          </p:cNvPicPr>
          <p:nvPr/>
        </p:nvPicPr>
        <p:blipFill>
          <a:blip r:embed="rId2"/>
          <a:stretch>
            <a:fillRect/>
          </a:stretch>
        </p:blipFill>
        <p:spPr>
          <a:xfrm>
            <a:off x="410198" y="2589261"/>
            <a:ext cx="5623133" cy="2385953"/>
          </a:xfrm>
          <a:prstGeom prst="rect">
            <a:avLst/>
          </a:prstGeom>
          <a:ln w="3175">
            <a:solidFill>
              <a:schemeClr val="tx1"/>
            </a:solidFill>
          </a:ln>
        </p:spPr>
      </p:pic>
      <p:pic>
        <p:nvPicPr>
          <p:cNvPr id="5" name="Imagen 4"/>
          <p:cNvPicPr>
            <a:picLocks noChangeAspect="1"/>
          </p:cNvPicPr>
          <p:nvPr/>
        </p:nvPicPr>
        <p:blipFill>
          <a:blip r:embed="rId3"/>
          <a:stretch>
            <a:fillRect/>
          </a:stretch>
        </p:blipFill>
        <p:spPr>
          <a:xfrm>
            <a:off x="6512017" y="3949359"/>
            <a:ext cx="4641346" cy="600075"/>
          </a:xfrm>
          <a:prstGeom prst="rect">
            <a:avLst/>
          </a:prstGeom>
          <a:ln w="3175">
            <a:solidFill>
              <a:schemeClr val="tx1"/>
            </a:solidFill>
          </a:ln>
        </p:spPr>
      </p:pic>
      <p:sp>
        <p:nvSpPr>
          <p:cNvPr id="6" name="Rectángulo 5"/>
          <p:cNvSpPr/>
          <p:nvPr/>
        </p:nvSpPr>
        <p:spPr>
          <a:xfrm>
            <a:off x="6512017" y="3412905"/>
            <a:ext cx="3355406" cy="369332"/>
          </a:xfrm>
          <a:prstGeom prst="rect">
            <a:avLst/>
          </a:prstGeom>
        </p:spPr>
        <p:txBody>
          <a:bodyPr wrap="none">
            <a:spAutoFit/>
          </a:bodyPr>
          <a:lstStyle/>
          <a:p>
            <a:pPr algn="just"/>
            <a:r>
              <a:rPr lang="es-ES" b="1" dirty="0">
                <a:solidFill>
                  <a:srgbClr val="6E6F72"/>
                </a:solidFill>
                <a:latin typeface="Montserrat Medium" panose="00000600000000000000" pitchFamily="50" charset="0"/>
              </a:rPr>
              <a:t>Comando de instalación:</a:t>
            </a:r>
          </a:p>
        </p:txBody>
      </p:sp>
    </p:spTree>
    <p:extLst>
      <p:ext uri="{BB962C8B-B14F-4D97-AF65-F5344CB8AC3E}">
        <p14:creationId xmlns:p14="http://schemas.microsoft.com/office/powerpoint/2010/main" val="1626322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EXPRESS-PAQUETE BODY-PARSER</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Una vez instalado el paquete podemos capturar información enviada por el cuerpo de la petición:</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4" name="Imagen 3"/>
          <p:cNvPicPr>
            <a:picLocks noChangeAspect="1"/>
          </p:cNvPicPr>
          <p:nvPr/>
        </p:nvPicPr>
        <p:blipFill>
          <a:blip r:embed="rId2"/>
          <a:stretch>
            <a:fillRect/>
          </a:stretch>
        </p:blipFill>
        <p:spPr>
          <a:xfrm>
            <a:off x="1616534" y="2346315"/>
            <a:ext cx="8867775" cy="1924050"/>
          </a:xfrm>
          <a:prstGeom prst="rect">
            <a:avLst/>
          </a:prstGeom>
        </p:spPr>
      </p:pic>
      <p:cxnSp>
        <p:nvCxnSpPr>
          <p:cNvPr id="8" name="Conector recto de flecha 7"/>
          <p:cNvCxnSpPr/>
          <p:nvPr/>
        </p:nvCxnSpPr>
        <p:spPr>
          <a:xfrm>
            <a:off x="4888194" y="2932948"/>
            <a:ext cx="17091" cy="267483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9" name="Rectángulo 8"/>
          <p:cNvSpPr/>
          <p:nvPr/>
        </p:nvSpPr>
        <p:spPr>
          <a:xfrm>
            <a:off x="3935740" y="5600975"/>
            <a:ext cx="2114681" cy="369332"/>
          </a:xfrm>
          <a:prstGeom prst="rect">
            <a:avLst/>
          </a:prstGeom>
        </p:spPr>
        <p:txBody>
          <a:bodyPr wrap="none">
            <a:spAutoFit/>
          </a:bodyPr>
          <a:lstStyle/>
          <a:p>
            <a:r>
              <a:rPr lang="es-CO" b="1" dirty="0" smtClean="0">
                <a:solidFill>
                  <a:srgbClr val="6E6F72"/>
                </a:solidFill>
                <a:latin typeface="Montserrat Medium" panose="00000600000000000000" pitchFamily="50" charset="0"/>
              </a:rPr>
              <a:t>DATOS ENVIADOS</a:t>
            </a:r>
            <a:endParaRPr lang="en-US" b="1" dirty="0"/>
          </a:p>
        </p:txBody>
      </p:sp>
    </p:spTree>
    <p:extLst>
      <p:ext uri="{BB962C8B-B14F-4D97-AF65-F5344CB8AC3E}">
        <p14:creationId xmlns:p14="http://schemas.microsoft.com/office/powerpoint/2010/main" val="2554982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920198882"/>
              </p:ext>
            </p:extLst>
          </p:nvPr>
        </p:nvGraphicFramePr>
        <p:xfrm>
          <a:off x="1603998" y="2095665"/>
          <a:ext cx="8128000" cy="296672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EXITO</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200</a:t>
                      </a:r>
                      <a:endParaRPr lang="en-US" dirty="0"/>
                    </a:p>
                  </a:txBody>
                  <a:tcPr/>
                </a:tc>
                <a:tc>
                  <a:txBody>
                    <a:bodyPr/>
                    <a:lstStyle/>
                    <a:p>
                      <a:r>
                        <a:rPr lang="es-CO" dirty="0" smtClean="0"/>
                        <a:t>OK</a:t>
                      </a:r>
                      <a:endParaRPr lang="en-US" dirty="0"/>
                    </a:p>
                  </a:txBody>
                  <a:tcPr/>
                </a:tc>
                <a:extLst>
                  <a:ext uri="{0D108BD9-81ED-4DB2-BD59-A6C34878D82A}">
                    <a16:rowId xmlns:a16="http://schemas.microsoft.com/office/drawing/2014/main" val="3353510574"/>
                  </a:ext>
                </a:extLst>
              </a:tr>
              <a:tr h="370840">
                <a:tc>
                  <a:txBody>
                    <a:bodyPr/>
                    <a:lstStyle/>
                    <a:p>
                      <a:r>
                        <a:rPr lang="es-CO" dirty="0" smtClean="0"/>
                        <a:t>201</a:t>
                      </a:r>
                      <a:endParaRPr lang="en-US" dirty="0"/>
                    </a:p>
                  </a:txBody>
                  <a:tcPr/>
                </a:tc>
                <a:tc>
                  <a:txBody>
                    <a:bodyPr/>
                    <a:lstStyle/>
                    <a:p>
                      <a:r>
                        <a:rPr lang="es-CO" dirty="0" smtClean="0"/>
                        <a:t>CREATED</a:t>
                      </a:r>
                      <a:endParaRPr lang="en-US" dirty="0"/>
                    </a:p>
                  </a:txBody>
                  <a:tcPr/>
                </a:tc>
                <a:extLst>
                  <a:ext uri="{0D108BD9-81ED-4DB2-BD59-A6C34878D82A}">
                    <a16:rowId xmlns:a16="http://schemas.microsoft.com/office/drawing/2014/main" val="4071784572"/>
                  </a:ext>
                </a:extLst>
              </a:tr>
              <a:tr h="370840">
                <a:tc>
                  <a:txBody>
                    <a:bodyPr/>
                    <a:lstStyle/>
                    <a:p>
                      <a:r>
                        <a:rPr lang="es-CO" dirty="0" smtClean="0"/>
                        <a:t>202</a:t>
                      </a:r>
                      <a:endParaRPr lang="en-US" dirty="0"/>
                    </a:p>
                  </a:txBody>
                  <a:tcPr/>
                </a:tc>
                <a:tc>
                  <a:txBody>
                    <a:bodyPr/>
                    <a:lstStyle/>
                    <a:p>
                      <a:r>
                        <a:rPr lang="es-CO" dirty="0" smtClean="0"/>
                        <a:t>ACCEPTED</a:t>
                      </a:r>
                      <a:endParaRPr lang="en-US" dirty="0"/>
                    </a:p>
                  </a:txBody>
                  <a:tcPr/>
                </a:tc>
                <a:extLst>
                  <a:ext uri="{0D108BD9-81ED-4DB2-BD59-A6C34878D82A}">
                    <a16:rowId xmlns:a16="http://schemas.microsoft.com/office/drawing/2014/main" val="3318258725"/>
                  </a:ext>
                </a:extLst>
              </a:tr>
              <a:tr h="370840">
                <a:tc>
                  <a:txBody>
                    <a:bodyPr/>
                    <a:lstStyle/>
                    <a:p>
                      <a:r>
                        <a:rPr lang="es-CO" dirty="0" smtClean="0"/>
                        <a:t>203</a:t>
                      </a:r>
                      <a:endParaRPr lang="en-US" dirty="0"/>
                    </a:p>
                  </a:txBody>
                  <a:tcPr/>
                </a:tc>
                <a:tc>
                  <a:txBody>
                    <a:bodyPr/>
                    <a:lstStyle/>
                    <a:p>
                      <a:r>
                        <a:rPr lang="es-CO" dirty="0" smtClean="0"/>
                        <a:t>NON-AUTHORITATIVE</a:t>
                      </a:r>
                      <a:r>
                        <a:rPr lang="es-CO" baseline="0" dirty="0" smtClean="0"/>
                        <a:t> INFORMATION</a:t>
                      </a:r>
                      <a:endParaRPr lang="en-US" dirty="0"/>
                    </a:p>
                  </a:txBody>
                  <a:tcPr/>
                </a:tc>
                <a:extLst>
                  <a:ext uri="{0D108BD9-81ED-4DB2-BD59-A6C34878D82A}">
                    <a16:rowId xmlns:a16="http://schemas.microsoft.com/office/drawing/2014/main" val="783780849"/>
                  </a:ext>
                </a:extLst>
              </a:tr>
              <a:tr h="370840">
                <a:tc>
                  <a:txBody>
                    <a:bodyPr/>
                    <a:lstStyle/>
                    <a:p>
                      <a:r>
                        <a:rPr lang="es-CO" dirty="0" smtClean="0"/>
                        <a:t>204</a:t>
                      </a:r>
                      <a:endParaRPr lang="en-US" dirty="0"/>
                    </a:p>
                  </a:txBody>
                  <a:tcPr/>
                </a:tc>
                <a:tc>
                  <a:txBody>
                    <a:bodyPr/>
                    <a:lstStyle/>
                    <a:p>
                      <a:r>
                        <a:rPr lang="es-CO" dirty="0" smtClean="0"/>
                        <a:t>NO CONTENT</a:t>
                      </a:r>
                      <a:endParaRPr lang="en-US" dirty="0"/>
                    </a:p>
                  </a:txBody>
                  <a:tcPr/>
                </a:tc>
                <a:extLst>
                  <a:ext uri="{0D108BD9-81ED-4DB2-BD59-A6C34878D82A}">
                    <a16:rowId xmlns:a16="http://schemas.microsoft.com/office/drawing/2014/main" val="3673603492"/>
                  </a:ext>
                </a:extLst>
              </a:tr>
              <a:tr h="370840">
                <a:tc>
                  <a:txBody>
                    <a:bodyPr/>
                    <a:lstStyle/>
                    <a:p>
                      <a:r>
                        <a:rPr lang="es-CO" dirty="0" smtClean="0"/>
                        <a:t>205</a:t>
                      </a:r>
                      <a:endParaRPr lang="en-US" dirty="0"/>
                    </a:p>
                  </a:txBody>
                  <a:tcPr/>
                </a:tc>
                <a:tc>
                  <a:txBody>
                    <a:bodyPr/>
                    <a:lstStyle/>
                    <a:p>
                      <a:r>
                        <a:rPr lang="es-CO" dirty="0" smtClean="0"/>
                        <a:t>RESET CONTENT </a:t>
                      </a:r>
                      <a:endParaRPr lang="en-US" dirty="0"/>
                    </a:p>
                  </a:txBody>
                  <a:tcPr/>
                </a:tc>
                <a:extLst>
                  <a:ext uri="{0D108BD9-81ED-4DB2-BD59-A6C34878D82A}">
                    <a16:rowId xmlns:a16="http://schemas.microsoft.com/office/drawing/2014/main" val="4029545656"/>
                  </a:ext>
                </a:extLst>
              </a:tr>
              <a:tr h="370840">
                <a:tc>
                  <a:txBody>
                    <a:bodyPr/>
                    <a:lstStyle/>
                    <a:p>
                      <a:r>
                        <a:rPr lang="es-CO" dirty="0" smtClean="0"/>
                        <a:t>206</a:t>
                      </a:r>
                      <a:endParaRPr lang="en-US" dirty="0"/>
                    </a:p>
                  </a:txBody>
                  <a:tcPr/>
                </a:tc>
                <a:tc>
                  <a:txBody>
                    <a:bodyPr/>
                    <a:lstStyle/>
                    <a:p>
                      <a:r>
                        <a:rPr lang="es-CO" dirty="0" smtClean="0"/>
                        <a:t>PARTIAL CONTENT</a:t>
                      </a:r>
                      <a:endParaRPr lang="en-US" dirty="0"/>
                    </a:p>
                  </a:txBody>
                  <a:tcPr/>
                </a:tc>
                <a:extLst>
                  <a:ext uri="{0D108BD9-81ED-4DB2-BD59-A6C34878D82A}">
                    <a16:rowId xmlns:a16="http://schemas.microsoft.com/office/drawing/2014/main" val="4225229835"/>
                  </a:ext>
                </a:extLst>
              </a:tr>
            </a:tbl>
          </a:graphicData>
        </a:graphic>
      </p:graphicFrame>
    </p:spTree>
    <p:extLst>
      <p:ext uri="{BB962C8B-B14F-4D97-AF65-F5344CB8AC3E}">
        <p14:creationId xmlns:p14="http://schemas.microsoft.com/office/powerpoint/2010/main" val="287924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830937406"/>
              </p:ext>
            </p:extLst>
          </p:nvPr>
        </p:nvGraphicFramePr>
        <p:xfrm>
          <a:off x="1603998" y="2007742"/>
          <a:ext cx="8128000" cy="259588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REDIRECCIÓN</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300</a:t>
                      </a:r>
                      <a:endParaRPr lang="en-US" dirty="0"/>
                    </a:p>
                  </a:txBody>
                  <a:tcPr/>
                </a:tc>
                <a:tc>
                  <a:txBody>
                    <a:bodyPr/>
                    <a:lstStyle/>
                    <a:p>
                      <a:r>
                        <a:rPr lang="es-CO" dirty="0" smtClean="0"/>
                        <a:t>MULTIPLE CHOICES</a:t>
                      </a:r>
                      <a:endParaRPr lang="en-US" dirty="0"/>
                    </a:p>
                  </a:txBody>
                  <a:tcPr/>
                </a:tc>
                <a:extLst>
                  <a:ext uri="{0D108BD9-81ED-4DB2-BD59-A6C34878D82A}">
                    <a16:rowId xmlns:a16="http://schemas.microsoft.com/office/drawing/2014/main" val="3353510574"/>
                  </a:ext>
                </a:extLst>
              </a:tr>
              <a:tr h="370840">
                <a:tc>
                  <a:txBody>
                    <a:bodyPr/>
                    <a:lstStyle/>
                    <a:p>
                      <a:r>
                        <a:rPr lang="es-CO" dirty="0" smtClean="0"/>
                        <a:t>301</a:t>
                      </a:r>
                      <a:endParaRPr lang="en-US" dirty="0"/>
                    </a:p>
                  </a:txBody>
                  <a:tcPr/>
                </a:tc>
                <a:tc>
                  <a:txBody>
                    <a:bodyPr/>
                    <a:lstStyle/>
                    <a:p>
                      <a:r>
                        <a:rPr lang="es-CO" dirty="0" smtClean="0"/>
                        <a:t>MOVED</a:t>
                      </a:r>
                      <a:r>
                        <a:rPr lang="es-CO" baseline="0" dirty="0" smtClean="0"/>
                        <a:t> PERMANENTLY</a:t>
                      </a:r>
                      <a:endParaRPr lang="en-US" dirty="0"/>
                    </a:p>
                  </a:txBody>
                  <a:tcPr/>
                </a:tc>
                <a:extLst>
                  <a:ext uri="{0D108BD9-81ED-4DB2-BD59-A6C34878D82A}">
                    <a16:rowId xmlns:a16="http://schemas.microsoft.com/office/drawing/2014/main" val="4071784572"/>
                  </a:ext>
                </a:extLst>
              </a:tr>
              <a:tr h="370840">
                <a:tc>
                  <a:txBody>
                    <a:bodyPr/>
                    <a:lstStyle/>
                    <a:p>
                      <a:r>
                        <a:rPr lang="es-CO" dirty="0" smtClean="0"/>
                        <a:t>302</a:t>
                      </a:r>
                      <a:endParaRPr lang="en-US" dirty="0"/>
                    </a:p>
                  </a:txBody>
                  <a:tcPr/>
                </a:tc>
                <a:tc>
                  <a:txBody>
                    <a:bodyPr/>
                    <a:lstStyle/>
                    <a:p>
                      <a:r>
                        <a:rPr lang="es-CO" dirty="0" smtClean="0"/>
                        <a:t>FOUND</a:t>
                      </a:r>
                      <a:endParaRPr lang="en-US" dirty="0"/>
                    </a:p>
                  </a:txBody>
                  <a:tcPr/>
                </a:tc>
                <a:extLst>
                  <a:ext uri="{0D108BD9-81ED-4DB2-BD59-A6C34878D82A}">
                    <a16:rowId xmlns:a16="http://schemas.microsoft.com/office/drawing/2014/main" val="3318258725"/>
                  </a:ext>
                </a:extLst>
              </a:tr>
              <a:tr h="370840">
                <a:tc>
                  <a:txBody>
                    <a:bodyPr/>
                    <a:lstStyle/>
                    <a:p>
                      <a:r>
                        <a:rPr lang="es-CO" dirty="0" smtClean="0"/>
                        <a:t>303</a:t>
                      </a:r>
                      <a:endParaRPr lang="en-US" dirty="0"/>
                    </a:p>
                  </a:txBody>
                  <a:tcPr/>
                </a:tc>
                <a:tc>
                  <a:txBody>
                    <a:bodyPr/>
                    <a:lstStyle/>
                    <a:p>
                      <a:r>
                        <a:rPr lang="es-CO" dirty="0" smtClean="0"/>
                        <a:t>SEE OTHER</a:t>
                      </a:r>
                      <a:endParaRPr lang="en-US" dirty="0"/>
                    </a:p>
                  </a:txBody>
                  <a:tcPr/>
                </a:tc>
                <a:extLst>
                  <a:ext uri="{0D108BD9-81ED-4DB2-BD59-A6C34878D82A}">
                    <a16:rowId xmlns:a16="http://schemas.microsoft.com/office/drawing/2014/main" val="783780849"/>
                  </a:ext>
                </a:extLst>
              </a:tr>
              <a:tr h="370840">
                <a:tc>
                  <a:txBody>
                    <a:bodyPr/>
                    <a:lstStyle/>
                    <a:p>
                      <a:r>
                        <a:rPr lang="es-CO" dirty="0" smtClean="0"/>
                        <a:t>304</a:t>
                      </a:r>
                      <a:endParaRPr lang="en-US" dirty="0"/>
                    </a:p>
                  </a:txBody>
                  <a:tcPr/>
                </a:tc>
                <a:tc>
                  <a:txBody>
                    <a:bodyPr/>
                    <a:lstStyle/>
                    <a:p>
                      <a:r>
                        <a:rPr lang="es-CO" dirty="0" smtClean="0"/>
                        <a:t>NOT</a:t>
                      </a:r>
                      <a:r>
                        <a:rPr lang="es-CO" baseline="0" dirty="0" smtClean="0"/>
                        <a:t> MODIFIED</a:t>
                      </a:r>
                      <a:endParaRPr lang="en-US" dirty="0"/>
                    </a:p>
                  </a:txBody>
                  <a:tcPr/>
                </a:tc>
                <a:extLst>
                  <a:ext uri="{0D108BD9-81ED-4DB2-BD59-A6C34878D82A}">
                    <a16:rowId xmlns:a16="http://schemas.microsoft.com/office/drawing/2014/main" val="3673603492"/>
                  </a:ext>
                </a:extLst>
              </a:tr>
              <a:tr h="370840">
                <a:tc>
                  <a:txBody>
                    <a:bodyPr/>
                    <a:lstStyle/>
                    <a:p>
                      <a:r>
                        <a:rPr lang="es-CO" dirty="0" smtClean="0"/>
                        <a:t>305</a:t>
                      </a:r>
                      <a:endParaRPr lang="en-US" dirty="0"/>
                    </a:p>
                  </a:txBody>
                  <a:tcPr/>
                </a:tc>
                <a:tc>
                  <a:txBody>
                    <a:bodyPr/>
                    <a:lstStyle/>
                    <a:p>
                      <a:r>
                        <a:rPr lang="es-CO" dirty="0" smtClean="0"/>
                        <a:t>USE</a:t>
                      </a:r>
                      <a:r>
                        <a:rPr lang="es-CO" baseline="0" dirty="0" smtClean="0"/>
                        <a:t> PROXY</a:t>
                      </a:r>
                      <a:r>
                        <a:rPr lang="es-CO" dirty="0" smtClean="0"/>
                        <a:t> </a:t>
                      </a:r>
                      <a:endParaRPr lang="en-US" dirty="0"/>
                    </a:p>
                  </a:txBody>
                  <a:tcPr/>
                </a:tc>
                <a:extLst>
                  <a:ext uri="{0D108BD9-81ED-4DB2-BD59-A6C34878D82A}">
                    <a16:rowId xmlns:a16="http://schemas.microsoft.com/office/drawing/2014/main" val="4029545656"/>
                  </a:ext>
                </a:extLst>
              </a:tr>
            </a:tbl>
          </a:graphicData>
        </a:graphic>
      </p:graphicFrame>
      <p:sp>
        <p:nvSpPr>
          <p:cNvPr id="4" name="Rectángulo 3"/>
          <p:cNvSpPr/>
          <p:nvPr/>
        </p:nvSpPr>
        <p:spPr>
          <a:xfrm>
            <a:off x="577360" y="4952219"/>
            <a:ext cx="10580077" cy="369332"/>
          </a:xfrm>
          <a:prstGeom prst="rect">
            <a:avLst/>
          </a:prstGeom>
        </p:spPr>
        <p:txBody>
          <a:bodyPr wrap="square">
            <a:spAutoFit/>
          </a:bodyPr>
          <a:lstStyle/>
          <a:p>
            <a:r>
              <a:rPr lang="es-ES" b="1" dirty="0" smtClean="0">
                <a:solidFill>
                  <a:srgbClr val="6E6F72"/>
                </a:solidFill>
                <a:latin typeface="Montserrat Medium" panose="00000600000000000000" pitchFamily="50" charset="0"/>
              </a:rPr>
              <a:t>USO: El </a:t>
            </a:r>
            <a:r>
              <a:rPr lang="es-ES" b="1" dirty="0">
                <a:solidFill>
                  <a:srgbClr val="6E6F72"/>
                </a:solidFill>
                <a:latin typeface="Montserrat Medium" panose="00000600000000000000" pitchFamily="50" charset="0"/>
              </a:rPr>
              <a:t>cliente ha de tomar una acción adicional para completar el </a:t>
            </a:r>
            <a:r>
              <a:rPr lang="es-ES" b="1" dirty="0" err="1">
                <a:solidFill>
                  <a:srgbClr val="6E6F72"/>
                </a:solidFill>
                <a:latin typeface="Montserrat Medium" panose="00000600000000000000" pitchFamily="50" charset="0"/>
              </a:rPr>
              <a:t>request</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1970042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410198" y="559087"/>
            <a:ext cx="10515600" cy="1325563"/>
          </a:xfrm>
        </p:spPr>
        <p:txBody>
          <a:bodyPr/>
          <a:lstStyle/>
          <a:p>
            <a:r>
              <a:rPr lang="es-ES" sz="2400" dirty="0" smtClean="0">
                <a:solidFill>
                  <a:srgbClr val="EE2B7B"/>
                </a:solidFill>
                <a:latin typeface="Montserrat BOLD" panose="00000800000000000000" pitchFamily="2" charset="0"/>
              </a:rPr>
              <a:t>USO DE EXPRESS-CODIGOS DE RESPUESTA HTTP</a:t>
            </a:r>
            <a:r>
              <a:rPr lang="es-CO" sz="2400" dirty="0" smtClean="0">
                <a:solidFill>
                  <a:srgbClr val="EE2B7B"/>
                </a:solidFill>
                <a:latin typeface="Montserrat BOLD" panose="00000800000000000000" pitchFamily="2" charset="0"/>
              </a:rPr>
              <a:t/>
            </a:r>
            <a:br>
              <a:rPr lang="es-CO" sz="2400" dirty="0" smtClean="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10" name="Rectángulo 9"/>
          <p:cNvSpPr/>
          <p:nvPr/>
        </p:nvSpPr>
        <p:spPr>
          <a:xfrm>
            <a:off x="410198" y="1145986"/>
            <a:ext cx="11280449" cy="1200329"/>
          </a:xfrm>
          <a:prstGeom prst="rect">
            <a:avLst/>
          </a:prstGeom>
        </p:spPr>
        <p:txBody>
          <a:bodyPr wrap="square">
            <a:spAutoFit/>
          </a:bodyPr>
          <a:lstStyle/>
          <a:p>
            <a:pPr algn="just"/>
            <a:r>
              <a:rPr lang="es-CO" dirty="0" smtClean="0">
                <a:solidFill>
                  <a:srgbClr val="6E6F72"/>
                </a:solidFill>
                <a:latin typeface="Montserrat Medium" panose="00000600000000000000" pitchFamily="50" charset="0"/>
              </a:rPr>
              <a:t>El mensaje de respuesta que el servidor envía hacia el cliente puede configurar los siguientes códigos:</a:t>
            </a:r>
            <a:endParaRPr lang="en-US" b="1" dirty="0">
              <a:solidFill>
                <a:srgbClr val="6E6F72"/>
              </a:solidFill>
              <a:latin typeface="Montserrat Medium" panose="00000600000000000000" pitchFamily="50" charset="0"/>
            </a:endParaRPr>
          </a:p>
          <a:p>
            <a:pPr algn="just"/>
            <a:endParaRPr lang="es-ES" b="1" u="sng"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397183370"/>
              </p:ext>
            </p:extLst>
          </p:nvPr>
        </p:nvGraphicFramePr>
        <p:xfrm>
          <a:off x="1603998" y="2007742"/>
          <a:ext cx="8128000" cy="222504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1501609989"/>
                    </a:ext>
                  </a:extLst>
                </a:gridCol>
                <a:gridCol w="4064000">
                  <a:extLst>
                    <a:ext uri="{9D8B030D-6E8A-4147-A177-3AD203B41FA5}">
                      <a16:colId xmlns:a16="http://schemas.microsoft.com/office/drawing/2014/main" val="2169654080"/>
                    </a:ext>
                  </a:extLst>
                </a:gridCol>
              </a:tblGrid>
              <a:tr h="370840">
                <a:tc gridSpan="2">
                  <a:txBody>
                    <a:bodyPr/>
                    <a:lstStyle/>
                    <a:p>
                      <a:pPr algn="ctr"/>
                      <a:r>
                        <a:rPr lang="es-CO" dirty="0" smtClean="0"/>
                        <a:t>CODIGOS DE REDIRECCIÓN</a:t>
                      </a:r>
                      <a:endParaRPr lang="en-US" dirty="0"/>
                    </a:p>
                  </a:txBody>
                  <a:tcPr/>
                </a:tc>
                <a:tc hMerge="1">
                  <a:txBody>
                    <a:bodyPr/>
                    <a:lstStyle/>
                    <a:p>
                      <a:endParaRPr lang="en-US" dirty="0"/>
                    </a:p>
                  </a:txBody>
                  <a:tcPr/>
                </a:tc>
                <a:extLst>
                  <a:ext uri="{0D108BD9-81ED-4DB2-BD59-A6C34878D82A}">
                    <a16:rowId xmlns:a16="http://schemas.microsoft.com/office/drawing/2014/main" val="3931961762"/>
                  </a:ext>
                </a:extLst>
              </a:tr>
              <a:tr h="370840">
                <a:tc>
                  <a:txBody>
                    <a:bodyPr/>
                    <a:lstStyle/>
                    <a:p>
                      <a:r>
                        <a:rPr lang="es-CO" dirty="0" smtClean="0"/>
                        <a:t>400</a:t>
                      </a:r>
                      <a:endParaRPr lang="en-US" dirty="0"/>
                    </a:p>
                  </a:txBody>
                  <a:tcPr/>
                </a:tc>
                <a:tc>
                  <a:txBody>
                    <a:bodyPr/>
                    <a:lstStyle/>
                    <a:p>
                      <a:r>
                        <a:rPr lang="es-CO" dirty="0" smtClean="0"/>
                        <a:t>BAD</a:t>
                      </a:r>
                      <a:r>
                        <a:rPr lang="es-CO" baseline="0" dirty="0" smtClean="0"/>
                        <a:t> REQUEST</a:t>
                      </a:r>
                      <a:endParaRPr lang="en-US" dirty="0"/>
                    </a:p>
                  </a:txBody>
                  <a:tcPr/>
                </a:tc>
                <a:extLst>
                  <a:ext uri="{0D108BD9-81ED-4DB2-BD59-A6C34878D82A}">
                    <a16:rowId xmlns:a16="http://schemas.microsoft.com/office/drawing/2014/main" val="3353510574"/>
                  </a:ext>
                </a:extLst>
              </a:tr>
              <a:tr h="370840">
                <a:tc>
                  <a:txBody>
                    <a:bodyPr/>
                    <a:lstStyle/>
                    <a:p>
                      <a:r>
                        <a:rPr lang="es-CO" dirty="0" smtClean="0"/>
                        <a:t>401</a:t>
                      </a:r>
                      <a:endParaRPr lang="en-US" dirty="0"/>
                    </a:p>
                  </a:txBody>
                  <a:tcPr/>
                </a:tc>
                <a:tc>
                  <a:txBody>
                    <a:bodyPr/>
                    <a:lstStyle/>
                    <a:p>
                      <a:r>
                        <a:rPr lang="es-CO" dirty="0" smtClean="0"/>
                        <a:t>UNAUTHORIZED</a:t>
                      </a:r>
                      <a:endParaRPr lang="en-US" dirty="0"/>
                    </a:p>
                  </a:txBody>
                  <a:tcPr/>
                </a:tc>
                <a:extLst>
                  <a:ext uri="{0D108BD9-81ED-4DB2-BD59-A6C34878D82A}">
                    <a16:rowId xmlns:a16="http://schemas.microsoft.com/office/drawing/2014/main" val="4071784572"/>
                  </a:ext>
                </a:extLst>
              </a:tr>
              <a:tr h="370840">
                <a:tc>
                  <a:txBody>
                    <a:bodyPr/>
                    <a:lstStyle/>
                    <a:p>
                      <a:r>
                        <a:rPr lang="es-CO" dirty="0" smtClean="0"/>
                        <a:t>402</a:t>
                      </a:r>
                      <a:endParaRPr lang="en-US" dirty="0"/>
                    </a:p>
                  </a:txBody>
                  <a:tcPr/>
                </a:tc>
                <a:tc>
                  <a:txBody>
                    <a:bodyPr/>
                    <a:lstStyle/>
                    <a:p>
                      <a:r>
                        <a:rPr lang="es-CO" dirty="0" smtClean="0"/>
                        <a:t>PAYMENT</a:t>
                      </a:r>
                      <a:r>
                        <a:rPr lang="es-CO" baseline="0" dirty="0" smtClean="0"/>
                        <a:t> REQUIRED</a:t>
                      </a:r>
                      <a:endParaRPr lang="en-US" dirty="0"/>
                    </a:p>
                  </a:txBody>
                  <a:tcPr/>
                </a:tc>
                <a:extLst>
                  <a:ext uri="{0D108BD9-81ED-4DB2-BD59-A6C34878D82A}">
                    <a16:rowId xmlns:a16="http://schemas.microsoft.com/office/drawing/2014/main" val="3318258725"/>
                  </a:ext>
                </a:extLst>
              </a:tr>
              <a:tr h="370840">
                <a:tc>
                  <a:txBody>
                    <a:bodyPr/>
                    <a:lstStyle/>
                    <a:p>
                      <a:r>
                        <a:rPr lang="es-CO" dirty="0" smtClean="0"/>
                        <a:t>403</a:t>
                      </a:r>
                      <a:endParaRPr lang="en-US" dirty="0"/>
                    </a:p>
                  </a:txBody>
                  <a:tcPr/>
                </a:tc>
                <a:tc>
                  <a:txBody>
                    <a:bodyPr/>
                    <a:lstStyle/>
                    <a:p>
                      <a:r>
                        <a:rPr lang="es-CO" dirty="0" smtClean="0"/>
                        <a:t>FORBIDEN</a:t>
                      </a:r>
                      <a:endParaRPr lang="en-US" dirty="0"/>
                    </a:p>
                  </a:txBody>
                  <a:tcPr/>
                </a:tc>
                <a:extLst>
                  <a:ext uri="{0D108BD9-81ED-4DB2-BD59-A6C34878D82A}">
                    <a16:rowId xmlns:a16="http://schemas.microsoft.com/office/drawing/2014/main" val="783780849"/>
                  </a:ext>
                </a:extLst>
              </a:tr>
              <a:tr h="370840">
                <a:tc>
                  <a:txBody>
                    <a:bodyPr/>
                    <a:lstStyle/>
                    <a:p>
                      <a:r>
                        <a:rPr lang="es-CO" dirty="0" smtClean="0"/>
                        <a:t>404</a:t>
                      </a:r>
                      <a:endParaRPr lang="en-US" dirty="0"/>
                    </a:p>
                  </a:txBody>
                  <a:tcPr/>
                </a:tc>
                <a:tc>
                  <a:txBody>
                    <a:bodyPr/>
                    <a:lstStyle/>
                    <a:p>
                      <a:r>
                        <a:rPr lang="es-CO" dirty="0" smtClean="0"/>
                        <a:t>NOT</a:t>
                      </a:r>
                      <a:r>
                        <a:rPr lang="es-CO" baseline="0" dirty="0" smtClean="0"/>
                        <a:t> FOUND</a:t>
                      </a:r>
                      <a:endParaRPr lang="en-US" dirty="0"/>
                    </a:p>
                  </a:txBody>
                  <a:tcPr/>
                </a:tc>
                <a:extLst>
                  <a:ext uri="{0D108BD9-81ED-4DB2-BD59-A6C34878D82A}">
                    <a16:rowId xmlns:a16="http://schemas.microsoft.com/office/drawing/2014/main" val="3673603492"/>
                  </a:ext>
                </a:extLst>
              </a:tr>
            </a:tbl>
          </a:graphicData>
        </a:graphic>
      </p:graphicFrame>
      <p:sp>
        <p:nvSpPr>
          <p:cNvPr id="4" name="Rectángulo 3"/>
          <p:cNvSpPr/>
          <p:nvPr/>
        </p:nvSpPr>
        <p:spPr>
          <a:xfrm>
            <a:off x="577360" y="4952219"/>
            <a:ext cx="10580077" cy="369332"/>
          </a:xfrm>
          <a:prstGeom prst="rect">
            <a:avLst/>
          </a:prstGeom>
        </p:spPr>
        <p:txBody>
          <a:bodyPr wrap="square">
            <a:spAutoFit/>
          </a:bodyPr>
          <a:lstStyle/>
          <a:p>
            <a:r>
              <a:rPr lang="es-ES" b="1" dirty="0" smtClean="0">
                <a:solidFill>
                  <a:srgbClr val="6E6F72"/>
                </a:solidFill>
                <a:latin typeface="Montserrat Medium" panose="00000600000000000000" pitchFamily="50" charset="0"/>
              </a:rPr>
              <a:t>USO: ERROR DEL LADO DEL CLIENTE (EL SERVIDOR NO ENTIENDE LA PETICIÓN)</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350712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2048</TotalTime>
  <Words>602</Words>
  <Application>Microsoft Office PowerPoint</Application>
  <PresentationFormat>Panorámica</PresentationFormat>
  <Paragraphs>133</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Calibri</vt:lpstr>
      <vt:lpstr>Calibri Light</vt:lpstr>
      <vt:lpstr>Consolas</vt:lpstr>
      <vt:lpstr>Montserrat BOLD</vt:lpstr>
      <vt:lpstr>Montserrat Medium</vt:lpstr>
      <vt:lpstr>Tema de Office</vt:lpstr>
      <vt:lpstr>Presentación de PowerPoint</vt:lpstr>
      <vt:lpstr>USO DE EXPRESS-METODOS HTTP </vt:lpstr>
      <vt:lpstr>USO DE EXPRESS-ENVIO DE PARAMETROS POR URL </vt:lpstr>
      <vt:lpstr>USO DE EXPRESS-ENVIO DE PARAMETROS POR EL BODY </vt:lpstr>
      <vt:lpstr>USO DE EXPRESS-PAQUETE BODY-PARSER </vt:lpstr>
      <vt:lpstr>USO DE EXPRESS-PAQUETE BODY-PARSER </vt:lpstr>
      <vt:lpstr>USO DE EXPRESS-CODIGOS DE RESPUESTA HTTP </vt:lpstr>
      <vt:lpstr>USO DE EXPRESS-CODIGOS DE RESPUESTA HTTP </vt:lpstr>
      <vt:lpstr>USO DE EXPRESS-CODIGOS DE RESPUESTA HTTP </vt:lpstr>
      <vt:lpstr>USO DE EXPRESS-CODIGOS DE RESPUESTA HTTP </vt:lpstr>
      <vt:lpstr>USO DE EXPRESS-CODIGOS DE RESPUESTA HTTP </vt:lpstr>
      <vt:lpstr>Presentación de PowerPoint</vt:lpstr>
      <vt:lpstr>BASES DE DATOS NoSQL</vt:lpstr>
      <vt:lpstr>BASES DE DATOS NoSQL</vt:lpstr>
      <vt:lpstr>BASES DE DATOS NoSQL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Juan</cp:lastModifiedBy>
  <cp:revision>172</cp:revision>
  <dcterms:created xsi:type="dcterms:W3CDTF">2020-07-27T18:42:31Z</dcterms:created>
  <dcterms:modified xsi:type="dcterms:W3CDTF">2021-04-05T16:25:59Z</dcterms:modified>
</cp:coreProperties>
</file>