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c9f3d9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c9f3d9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4c16c6d7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4c16c6d7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4c16c6d73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4c16c6d73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4c16c6d73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4c16c6d73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4c9f3d9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4c9f3d9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4c16c6d73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4c16c6d73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c16c6d7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c16c6d7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13210df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13210df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4c16c6d7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4c16c6d7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Accessibility/Understanding_WCA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55950" y="1335889"/>
            <a:ext cx="3054600" cy="10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DVDRent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50"/>
              <a:t>-</a:t>
            </a:r>
            <a:endParaRPr sz="1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50"/>
              <a:t>Applicazioni Dinamiche per il web</a:t>
            </a:r>
            <a:endParaRPr sz="185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55938" y="2935213"/>
            <a:ext cx="13563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Studenti: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Elisa Acciari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Giulio Cappelletti</a:t>
            </a:r>
            <a:endParaRPr sz="1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684788" y="3029863"/>
            <a:ext cx="1539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Professore</a:t>
            </a:r>
            <a:r>
              <a:rPr lang="it" sz="1500"/>
              <a:t>: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Roberto Posenato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058300" y="315125"/>
            <a:ext cx="5027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Accessibilità : AA WCAG 2.1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733825" y="1715250"/>
            <a:ext cx="75744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Processo di validazione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Identificazione linee guida attraverso le seguenti fonti: </a:t>
            </a:r>
            <a:r>
              <a:rPr lang="it" sz="12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https://developer.mozilla.org/en-US/docs/Web/Accessibility/Understanding_WCAG</a:t>
            </a:r>
            <a:r>
              <a:rPr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e correzione errori mediante: </a:t>
            </a:r>
            <a:r>
              <a:rPr b="1"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axe DevTools</a:t>
            </a:r>
            <a:r>
              <a:rPr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e </a:t>
            </a:r>
            <a:r>
              <a:rPr b="1"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WAVE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Controllo del contrasto dei colori tramite: </a:t>
            </a:r>
            <a:r>
              <a:rPr b="1"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axe DevTools </a:t>
            </a:r>
            <a:r>
              <a:rPr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b="1"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WebAIM </a:t>
            </a:r>
            <a:r>
              <a:rPr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contrast checker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Controllo navigazione nel sito tramite tastiera attraverso </a:t>
            </a:r>
            <a:r>
              <a:rPr b="1" lang="i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Chrome Screen Reader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1113" y="1205838"/>
            <a:ext cx="3269700" cy="1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Elisa : 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componenti in generale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aspetto responsive del sito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definizione tipi lato client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definizioni attributi aria</a:t>
            </a:r>
            <a:endParaRPr sz="130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1575" y="158375"/>
            <a:ext cx="34974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Suddivisione compiti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299388" y="1250900"/>
            <a:ext cx="32697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Giulio: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creazione server Express.js e GraphQL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autenticazione utente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login utente</a:t>
            </a:r>
            <a:br>
              <a:rPr lang="it" sz="1300"/>
            </a:br>
            <a:endParaRPr sz="1300"/>
          </a:p>
        </p:txBody>
      </p:sp>
      <p:sp>
        <p:nvSpPr>
          <p:cNvPr id="72" name="Google Shape;72;p14"/>
          <p:cNvSpPr txBox="1"/>
          <p:nvPr/>
        </p:nvSpPr>
        <p:spPr>
          <a:xfrm>
            <a:off x="1893450" y="3303300"/>
            <a:ext cx="53571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comune: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it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accessibilità del sito secondo le specifiche WCAG 2.1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it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Resolve query SQL e GraphQL</a:t>
            </a:r>
            <a:br>
              <a:rPr lang="it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664500" y="180100"/>
            <a:ext cx="181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Tecnologie</a:t>
            </a:r>
            <a:endParaRPr sz="3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949350" y="1208775"/>
            <a:ext cx="56724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it" sz="1400"/>
              <a:t>Sviluppo di una Single Page Application (SPA) 2-tiers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it" sz="1400"/>
              <a:t>Server side: Express.JS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it" sz="1400"/>
              <a:t>Client side: Angular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it" sz="1400"/>
              <a:t>Database PostgreSQL, gestito tramite pgAdmin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it" sz="1400"/>
              <a:t>comunicazioni tra client e server attraverso API GraphQL, gestite e testate attraverso apollo client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412100" y="315925"/>
            <a:ext cx="6319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Progettazione applicazione DVD Rent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3925" y="1869800"/>
            <a:ext cx="4527000" cy="22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t" sz="1100"/>
              <a:t>Lato server: </a:t>
            </a:r>
            <a:br>
              <a:rPr lang="it" sz="1100"/>
            </a:b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 sz="1100"/>
              <a:t>configurazione server Express.js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 sz="1100"/>
              <a:t>connessione e gestione del database PostgreSQL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 sz="1100"/>
              <a:t>API GraphQL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 sz="1100"/>
              <a:t>definizione delle query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 sz="1100"/>
              <a:t>definizione dei resolver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 sz="1100"/>
              <a:t>definizione del modello di dati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 sz="1100"/>
              <a:t>generazione token utente</a:t>
            </a:r>
            <a:br>
              <a:rPr lang="it" sz="1100"/>
            </a:br>
            <a:endParaRPr sz="1100"/>
          </a:p>
        </p:txBody>
      </p:sp>
      <p:sp>
        <p:nvSpPr>
          <p:cNvPr id="85" name="Google Shape;85;p16"/>
          <p:cNvSpPr txBox="1"/>
          <p:nvPr/>
        </p:nvSpPr>
        <p:spPr>
          <a:xfrm>
            <a:off x="4572000" y="1869825"/>
            <a:ext cx="38745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	Lato client: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lphaLcPeriod"/>
            </a:pPr>
            <a:r>
              <a:rPr lang="it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definizione delle componenti angular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lphaLcPeriod"/>
            </a:pPr>
            <a:r>
              <a:rPr lang="it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gestione routing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lphaLcPeriod"/>
            </a:pPr>
            <a:r>
              <a:rPr lang="it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protezione delle routes con AuthGuard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lphaLcPeriod"/>
            </a:pPr>
            <a:r>
              <a:rPr lang="it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responsive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lphaLcPeriod"/>
            </a:pPr>
            <a:r>
              <a:rPr lang="it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accessibilità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AutoNum type="alphaLcPeriod"/>
            </a:pPr>
            <a:r>
              <a:rPr lang="it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creazione dei service per gestire i dati fra i componenti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601000" y="1300763"/>
            <a:ext cx="394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Sviluppo di un’architettura client-server  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796450" y="372200"/>
            <a:ext cx="3551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Metodologie client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714300" y="1544550"/>
            <a:ext cx="77154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Utilizzo dei componenti Material 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Paginazione per la lista film con Limit offset paginator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Utilizzo dei Service per accedere alle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Implementazione responsive tramite css per ogni componente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Creazione Interface per definire e gestire i tipi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675450" y="342175"/>
            <a:ext cx="1793100" cy="5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t" sz="2798"/>
              <a:t>Autenticazione</a:t>
            </a:r>
            <a:endParaRPr sz="2798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84175" y="973775"/>
            <a:ext cx="453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183"/>
              <a:t>Server</a:t>
            </a:r>
            <a:endParaRPr b="1" sz="41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183"/>
              <a:t>1) </a:t>
            </a:r>
            <a:r>
              <a:rPr lang="it" sz="4183"/>
              <a:t>Login: se l’utente è nel DB viene generato un </a:t>
            </a:r>
            <a:r>
              <a:rPr b="1" lang="it" sz="4183" u="sng"/>
              <a:t>token</a:t>
            </a:r>
            <a:endParaRPr b="1" sz="4183" u="sng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183"/>
              <a:t>{payload, SECRET, other}</a:t>
            </a:r>
            <a:endParaRPr sz="418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it" sz="1100"/>
            </a:br>
            <a:endParaRPr sz="11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960501" y="973775"/>
            <a:ext cx="38994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274"/>
              <a:t>Client</a:t>
            </a:r>
            <a:endParaRPr b="1" sz="4274"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274"/>
              <a:t>2) </a:t>
            </a:r>
            <a:r>
              <a:rPr lang="it" sz="4274"/>
              <a:t>Il token viene memorizzato nel </a:t>
            </a:r>
            <a:r>
              <a:rPr b="1" lang="it" sz="4274"/>
              <a:t>local storage</a:t>
            </a:r>
            <a:endParaRPr b="1" sz="4274"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274"/>
              <a:t>3) Token Scaduto → LogOut</a:t>
            </a:r>
            <a:endParaRPr sz="42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8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it" sz="1100"/>
            </a:br>
            <a:endParaRPr sz="1100"/>
          </a:p>
        </p:txBody>
      </p:sp>
      <p:sp>
        <p:nvSpPr>
          <p:cNvPr id="100" name="Google Shape;100;p18"/>
          <p:cNvSpPr txBox="1"/>
          <p:nvPr/>
        </p:nvSpPr>
        <p:spPr>
          <a:xfrm>
            <a:off x="3656088" y="2012675"/>
            <a:ext cx="1951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98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Autorizzazione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313325" y="2708650"/>
            <a:ext cx="37056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274"/>
              <a:t>    </a:t>
            </a:r>
            <a:r>
              <a:rPr b="1" lang="it" sz="4274"/>
              <a:t>Client</a:t>
            </a:r>
            <a:endParaRPr b="1" sz="4274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000"/>
              <a:t>    4) Protezione delle route tramite </a:t>
            </a:r>
            <a:r>
              <a:rPr b="1" lang="it" sz="4000" u="sng"/>
              <a:t>AuthGuard</a:t>
            </a:r>
            <a:endParaRPr b="1" sz="40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000"/>
              <a:t>    5) Configurazione del </a:t>
            </a:r>
            <a:r>
              <a:rPr b="1" lang="it" sz="4000" u="sng"/>
              <a:t>context </a:t>
            </a:r>
            <a:r>
              <a:rPr lang="it" sz="4000"/>
              <a:t>per una richiesta </a:t>
            </a:r>
            <a:r>
              <a:rPr lang="it" sz="3874"/>
              <a:t>HTTP</a:t>
            </a:r>
            <a:endParaRPr sz="3874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874"/>
              <a:t>    6) Passaggio del token di autenticazione nel context</a:t>
            </a:r>
            <a:endParaRPr sz="38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8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it" sz="1100"/>
            </a:br>
            <a:endParaRPr sz="1100"/>
          </a:p>
        </p:txBody>
      </p:sp>
      <p:sp>
        <p:nvSpPr>
          <p:cNvPr id="102" name="Google Shape;102;p18"/>
          <p:cNvSpPr txBox="1"/>
          <p:nvPr/>
        </p:nvSpPr>
        <p:spPr>
          <a:xfrm>
            <a:off x="284175" y="2708650"/>
            <a:ext cx="34614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Server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7) Ricezione richiesta HTTP, decodifica e verifica del token in base alla chiave per la firma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8) Se il token è valido viene usato il payload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9) Il payload viene usato nelle query per eseguire i controlli di autorizzazione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>
            <a:off x="3926125" y="1114975"/>
            <a:ext cx="13872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rot="10800000">
            <a:off x="3907075" y="2898175"/>
            <a:ext cx="1425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937850" y="225100"/>
            <a:ext cx="3078600" cy="5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80"/>
              <a:t>API GraphQL: Server side</a:t>
            </a:r>
            <a:endParaRPr sz="248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708288" y="942200"/>
            <a:ext cx="35979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692"/>
              <a:t>Schema GraphQL per i due database:</a:t>
            </a:r>
            <a:endParaRPr sz="469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it" sz="1100"/>
            </a:br>
            <a:endParaRPr sz="1100"/>
          </a:p>
        </p:txBody>
      </p:sp>
      <p:sp>
        <p:nvSpPr>
          <p:cNvPr id="111" name="Google Shape;111;p19"/>
          <p:cNvSpPr txBox="1"/>
          <p:nvPr/>
        </p:nvSpPr>
        <p:spPr>
          <a:xfrm>
            <a:off x="372550" y="6000300"/>
            <a:ext cx="8209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L'applicazione GraphQL fornita in questo esempio offre i seguenti servizi e funzionalità: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Query 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"films": Permette di cercare i film in base a una categoria e/o a un termine di ricerca. Restituisce un elenco di film corrispondenti, inclusi dettagli come ID, titolo, descrizione, anno di rilascio, durata, lingua, categoria e altri.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"totalFilms": Restituisce il numero totale di film corrispondenti a una categoria e/o a un termine di ricerca.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"searchActorsByFilm": Permette di cercare gli attori di un determinato film. Restituisce un elenco di attori con i loro nomi.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"stores": Restituisce un elenco di negozi e i relativi indirizzi, insieme al numero di copie disponibili di un determinato film in ciascun negozio.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"rentalsByCustomer": Restituisce un elenco di noleggi di film effettuati da un cliente specifico. Include informazioni come il titolo del film, l'importo del pagamento, la data di noleggio, la data di restituzione e l'indirizzo di consegna.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"categories": Restituisce un elenco di categorie di film disponibili nel database.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Mutation "register": Permette di registrare un nuovo utente. Richiede informazioni come ID, nome, cognome, email e password e restituisce l'oggetto dell'utente appena registrato.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Mutation "login": Permette agli utenti di effettuare l'accesso all'applicazione fornendo l'email e la password corrispondenti. Restituisce un token di autenticazione JWT valido per l'utente.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15300" y="2178450"/>
            <a:ext cx="7523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it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QUERY </a:t>
            </a:r>
            <a:r>
              <a:rPr b="1" lang="it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films</a:t>
            </a:r>
            <a:r>
              <a:rPr lang="it" sz="1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Ritorna tutti i film presenti, oppure permette di cercare i film in base a una categoria e/o a un termine di ricerca. Restituis</a:t>
            </a:r>
            <a:r>
              <a:rPr lang="it" sz="1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ce un elenco di film corrispondenti, inclusi dettagli.</a:t>
            </a:r>
            <a:endParaRPr sz="1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it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QUERY totalFilms</a:t>
            </a:r>
            <a:r>
              <a:rPr lang="it" sz="1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Restituisce il numero totale di film corrispondenti a una categoria e/o a un termine di ricerca.</a:t>
            </a:r>
            <a:endParaRPr sz="1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it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QUERY searchActorsByFilm</a:t>
            </a:r>
            <a:r>
              <a:rPr lang="it" sz="1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Permette di cercare gli attori di un determinato film. Restituisce un elenco di attori con i loro nomi.</a:t>
            </a:r>
            <a:endParaRPr sz="1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it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QUERY stores</a:t>
            </a:r>
            <a:r>
              <a:rPr lang="it" sz="1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Restituisce un elenco di negozi e i relativi indirizzi, insieme al numero di copie disponibili di un determinato film in ciascun negozio.</a:t>
            </a:r>
            <a:endParaRPr sz="1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it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QUERY rentalsByCustomer</a:t>
            </a:r>
            <a:r>
              <a:rPr lang="it" sz="1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Restituisce un elenco di noleggi di film effettuati da un cliente specifico. Include anche dettagli aggiuntivi</a:t>
            </a:r>
            <a:endParaRPr sz="1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it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QUERY categories</a:t>
            </a:r>
            <a:r>
              <a:rPr lang="it" sz="1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Restituisce un elenco di categorie di film disponibili nel database.</a:t>
            </a:r>
            <a:endParaRPr sz="1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❖"/>
            </a:pPr>
            <a:r>
              <a:rPr b="1" lang="it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MUTATION register</a:t>
            </a:r>
            <a:r>
              <a:rPr lang="it" sz="1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Permette di registrare un nuovo utente. Restituisce l'oggetto dell'utente appena registrato.</a:t>
            </a:r>
            <a:endParaRPr sz="1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❖"/>
            </a:pPr>
            <a:r>
              <a:rPr b="1" lang="it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Mutation login</a:t>
            </a:r>
            <a:r>
              <a:rPr lang="it" sz="1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Permette agli utenti di effettuare l'accesso all'applicazione fornendo l'email e la password corrispondenti. Restituisce un token di autenticazione JWT valido per l'utente.</a:t>
            </a:r>
            <a:endParaRPr sz="1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117013" y="806150"/>
            <a:ext cx="3129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it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Definizione dei tipi di dati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it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Definizione delle Query e dei tipi di ritorno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</a:pPr>
            <a:r>
              <a:rPr lang="it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Definizione delle mutations</a:t>
            </a:r>
            <a:endParaRPr sz="1000"/>
          </a:p>
        </p:txBody>
      </p:sp>
      <p:cxnSp>
        <p:nvCxnSpPr>
          <p:cNvPr id="114" name="Google Shape;114;p19"/>
          <p:cNvCxnSpPr/>
          <p:nvPr/>
        </p:nvCxnSpPr>
        <p:spPr>
          <a:xfrm flipH="1" rot="10800000">
            <a:off x="3970513" y="989850"/>
            <a:ext cx="1722900" cy="1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3970513" y="1122850"/>
            <a:ext cx="1799100" cy="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3989513" y="1122850"/>
            <a:ext cx="17484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887300" y="88700"/>
            <a:ext cx="3078600" cy="5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80"/>
              <a:t>API GraphQL: Client side</a:t>
            </a:r>
            <a:endParaRPr sz="2480"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1114775" y="857550"/>
            <a:ext cx="72654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309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it" sz="4692"/>
              <a:t>Definizione di interfacce in base ai tipi GraphQL</a:t>
            </a:r>
            <a:endParaRPr sz="4692"/>
          </a:p>
          <a:p>
            <a:pPr indent="-30309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it" sz="4692"/>
              <a:t>Definizione di interfacce per rappresentare il tipo di ritorno delle Query</a:t>
            </a:r>
            <a:endParaRPr sz="4692"/>
          </a:p>
          <a:p>
            <a:pPr indent="-30309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it" sz="4692"/>
              <a:t>Esecuzione delle query definite nello schema GraphQL</a:t>
            </a:r>
            <a:endParaRPr sz="469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9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9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9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9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9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9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it" sz="1100"/>
            </a:br>
            <a:endParaRPr sz="1100"/>
          </a:p>
        </p:txBody>
      </p:sp>
      <p:sp>
        <p:nvSpPr>
          <p:cNvPr id="123" name="Google Shape;123;p20"/>
          <p:cNvSpPr txBox="1"/>
          <p:nvPr/>
        </p:nvSpPr>
        <p:spPr>
          <a:xfrm>
            <a:off x="372550" y="6000300"/>
            <a:ext cx="8209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L'applicazione GraphQL fornita in questo esempio offre i seguenti servizi e funzionalità: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Query 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"films": Permette di cercare i film in base a una categoria e/o a un termine di ricerca. Restituisce un elenco di film corrispondenti, inclusi dettagli come ID, titolo, descrizione, anno di rilascio, durata, lingua, categoria e altri.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"totalFilms": Restituisce il numero totale di film corrispondenti a una categoria e/o a un termine di ricerca.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"searchActorsByFilm": Permette di cercare gli attori di un determinato film. Restituisce un elenco di attori con i loro nomi.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"stores": Restituisce un elenco di negozi e i relativi indirizzi, insieme al numero di copie disponibili di un determinato film in ciascun negozio.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"rentalsByCustomer": Restituisce un elenco di noleggi di film effettuati da un cliente specifico. Include informazioni come il titolo del film, l'importo del pagamento, la data di noleggio, la data di restituzione e l'indirizzo di consegna.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"categories": Restituisce un elenco di categorie di film disponibili nel database.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Mutation "register": Permette di registrare un nuovo utente. Richiede informazioni come ID, nome, cognome, email e password e restituisce l'oggetto dell'utente appena registrato.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None/>
            </a:pPr>
            <a:r>
              <a:rPr lang="it" sz="1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Mutation "login": Permette agli utenti di effettuare l'accesso all'applicazione fornendo l'email e la password corrispondenti. Restituisce un token di autenticazione JWT valido per l'utente.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175638" y="2101438"/>
            <a:ext cx="517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113138" y="2101438"/>
            <a:ext cx="517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175650" y="1822700"/>
            <a:ext cx="14970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latin typeface="Open Sans"/>
                <a:ea typeface="Open Sans"/>
                <a:cs typeface="Open Sans"/>
                <a:sym typeface="Open Sans"/>
              </a:rPr>
              <a:t>Esempio: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13" y="2257614"/>
            <a:ext cx="1745970" cy="16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550" y="2435612"/>
            <a:ext cx="1929558" cy="84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338" y="2324763"/>
            <a:ext cx="2647900" cy="5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1202" y="4061462"/>
            <a:ext cx="6855624" cy="3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063725" y="3972500"/>
            <a:ext cx="517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it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058300" y="326400"/>
            <a:ext cx="5027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Accessibilità : AA WCAG 2.1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039450" y="1220025"/>
            <a:ext cx="30651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/>
              <a:t>Criteri di accessibilità rispettati:</a:t>
            </a:r>
            <a:endParaRPr sz="1500"/>
          </a:p>
        </p:txBody>
      </p:sp>
      <p:sp>
        <p:nvSpPr>
          <p:cNvPr id="138" name="Google Shape;138;p21"/>
          <p:cNvSpPr txBox="1"/>
          <p:nvPr/>
        </p:nvSpPr>
        <p:spPr>
          <a:xfrm>
            <a:off x="1572500" y="1755150"/>
            <a:ext cx="28362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Percezione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1.3.1</a:t>
            </a:r>
            <a:r>
              <a:rPr lang="it" sz="1200">
                <a:solidFill>
                  <a:schemeClr val="dk1"/>
                </a:solidFill>
              </a:rPr>
              <a:t> Informazioni e relazioni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1.3.2</a:t>
            </a:r>
            <a:r>
              <a:rPr lang="it" sz="1200">
                <a:solidFill>
                  <a:schemeClr val="dk1"/>
                </a:solidFill>
              </a:rPr>
              <a:t> Sequenza significativa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1.3.4</a:t>
            </a:r>
            <a:r>
              <a:rPr lang="it" sz="1200">
                <a:solidFill>
                  <a:schemeClr val="dk1"/>
                </a:solidFill>
              </a:rPr>
              <a:t> Orientazione (AA)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1.3.5 </a:t>
            </a:r>
            <a:r>
              <a:rPr lang="it" sz="1200">
                <a:solidFill>
                  <a:schemeClr val="dk1"/>
                </a:solidFill>
              </a:rPr>
              <a:t>Identificare lo scopo di input (AA)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1.4.3</a:t>
            </a:r>
            <a:r>
              <a:rPr lang="it" sz="1200">
                <a:solidFill>
                  <a:schemeClr val="dk1"/>
                </a:solidFill>
              </a:rPr>
              <a:t> Contrasto Minimo (AA)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1.4.4</a:t>
            </a:r>
            <a:r>
              <a:rPr lang="it" sz="1200">
                <a:solidFill>
                  <a:schemeClr val="dk1"/>
                </a:solidFill>
              </a:rPr>
              <a:t> Ridimensionare il testo (AA)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572400" y="1806250"/>
            <a:ext cx="29991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Operabile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2.1.1</a:t>
            </a:r>
            <a:r>
              <a:rPr lang="it" sz="1200">
                <a:solidFill>
                  <a:schemeClr val="dk1"/>
                </a:solidFill>
              </a:rPr>
              <a:t> Tastiera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2.4.2</a:t>
            </a:r>
            <a:r>
              <a:rPr lang="it" sz="1200">
                <a:solidFill>
                  <a:schemeClr val="dk1"/>
                </a:solidFill>
              </a:rPr>
              <a:t> Titolo della pagina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2.4.3 </a:t>
            </a:r>
            <a:r>
              <a:rPr lang="it" sz="1200">
                <a:solidFill>
                  <a:schemeClr val="dk1"/>
                </a:solidFill>
              </a:rPr>
              <a:t>Ordine logico di messa a fuoco </a:t>
            </a:r>
            <a:r>
              <a:rPr lang="it" sz="1200">
                <a:solidFill>
                  <a:schemeClr val="dk1"/>
                </a:solidFill>
              </a:rPr>
              <a:t>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2.4.4 </a:t>
            </a:r>
            <a:r>
              <a:rPr lang="it" sz="1200">
                <a:solidFill>
                  <a:schemeClr val="dk1"/>
                </a:solidFill>
              </a:rPr>
              <a:t>Scopo del link</a:t>
            </a:r>
            <a:r>
              <a:rPr lang="it" sz="1200">
                <a:solidFill>
                  <a:schemeClr val="dk1"/>
                </a:solidFill>
              </a:rPr>
              <a:t>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2.4.6</a:t>
            </a:r>
            <a:r>
              <a:rPr lang="it" sz="1200">
                <a:solidFill>
                  <a:schemeClr val="dk1"/>
                </a:solidFill>
              </a:rPr>
              <a:t> Voci ed etichette (AA)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572500" y="3522075"/>
            <a:ext cx="28362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Comprensione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3.1.1</a:t>
            </a:r>
            <a:r>
              <a:rPr lang="it" sz="1200">
                <a:solidFill>
                  <a:schemeClr val="dk1"/>
                </a:solidFill>
              </a:rPr>
              <a:t> Lingua pagina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3.2.2</a:t>
            </a:r>
            <a:r>
              <a:rPr lang="it" sz="1200">
                <a:solidFill>
                  <a:schemeClr val="dk1"/>
                </a:solidFill>
              </a:rPr>
              <a:t> On Input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3.2.3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r>
              <a:rPr lang="it" sz="1200">
                <a:solidFill>
                  <a:schemeClr val="dk1"/>
                </a:solidFill>
              </a:rPr>
              <a:t>Navigazione coerente (AA)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3.3.1</a:t>
            </a:r>
            <a:r>
              <a:rPr lang="it" sz="1200">
                <a:solidFill>
                  <a:schemeClr val="dk1"/>
                </a:solidFill>
              </a:rPr>
              <a:t> Identificazione degli errori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3.3.3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r>
              <a:rPr lang="it" sz="1200">
                <a:solidFill>
                  <a:schemeClr val="dk1"/>
                </a:solidFill>
              </a:rPr>
              <a:t>Suggerimento degli errori </a:t>
            </a:r>
            <a:r>
              <a:rPr lang="it" sz="1200">
                <a:solidFill>
                  <a:schemeClr val="dk1"/>
                </a:solidFill>
              </a:rPr>
              <a:t>(AA)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653850" y="3522075"/>
            <a:ext cx="28362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Robustezza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4</a:t>
            </a:r>
            <a:r>
              <a:rPr b="1" lang="it" sz="1200">
                <a:solidFill>
                  <a:schemeClr val="dk1"/>
                </a:solidFill>
              </a:rPr>
              <a:t>.1.1</a:t>
            </a:r>
            <a:r>
              <a:rPr lang="it" sz="1200">
                <a:solidFill>
                  <a:schemeClr val="dk1"/>
                </a:solidFill>
              </a:rPr>
              <a:t> Parsing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4.1.2</a:t>
            </a:r>
            <a:r>
              <a:rPr lang="it" sz="1200">
                <a:solidFill>
                  <a:schemeClr val="dk1"/>
                </a:solidFill>
              </a:rPr>
              <a:t> Nome, ruolo, valore 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4.1.3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r>
              <a:rPr lang="it" sz="1200">
                <a:solidFill>
                  <a:schemeClr val="dk1"/>
                </a:solidFill>
              </a:rPr>
              <a:t>Messaggi di stato</a:t>
            </a:r>
            <a:r>
              <a:rPr lang="it" sz="1200">
                <a:solidFill>
                  <a:schemeClr val="dk1"/>
                </a:solidFill>
              </a:rPr>
              <a:t> (AA)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