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6"/>
  </p:notesMasterIdLst>
  <p:sldIdLst>
    <p:sldId id="256" r:id="rId3"/>
    <p:sldId id="257" r:id="rId4"/>
    <p:sldId id="259" r:id="rId5"/>
    <p:sldId id="260" r:id="rId6"/>
    <p:sldId id="269" r:id="rId7"/>
    <p:sldId id="262" r:id="rId8"/>
    <p:sldId id="263" r:id="rId9"/>
    <p:sldId id="261" r:id="rId10"/>
    <p:sldId id="264" r:id="rId11"/>
    <p:sldId id="265" r:id="rId12"/>
    <p:sldId id="268" r:id="rId13"/>
    <p:sldId id="266" r:id="rId14"/>
    <p:sldId id="267" r:id="rId15"/>
  </p:sldIdLst>
  <p:sldSz cx="9144000" cy="5715000" type="screen16x1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Titillium Web" panose="00000500000000000000" pitchFamily="2" charset="0"/>
      <p:regular r:id="rId21"/>
      <p:bold r:id="rId22"/>
      <p:italic r:id="rId23"/>
      <p:boldItalic r:id="rId24"/>
    </p:embeddedFont>
    <p:embeddedFont>
      <p:font typeface="Titillium Web Light" panose="00000400000000000000" pitchFamily="2" charset="0"/>
      <p:regular r:id="rId25"/>
      <p:bold r:id="rId26"/>
      <p:italic r:id="rId27"/>
      <p:boldItalic r:id="rId28"/>
    </p:embeddedFont>
    <p:embeddedFont>
      <p:font typeface="Titillium Web SemiBold" panose="000007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01D8F1-B274-403D-AA9B-74A6E9CC247E}">
  <a:tblStyle styleId="{B701D8F1-B274-403D-AA9B-74A6E9CC24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6104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1b5d35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1b5d350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623b4486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623b4486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623b4486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623b4486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0533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623b4486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623b4486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9abfa0bcc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9abfa0bcc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1b5d350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1b5d350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3750a35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3750a35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23b4486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623b4486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456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623b44869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623b44869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623b4486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623b44869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23b4486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623b4486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623b4486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623b4486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>
            <a:spLocks noGrp="1"/>
          </p:cNvSpPr>
          <p:nvPr>
            <p:ph type="ctrTitle"/>
          </p:nvPr>
        </p:nvSpPr>
        <p:spPr>
          <a:xfrm>
            <a:off x="311708" y="827306"/>
            <a:ext cx="8520600" cy="22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ubTitle" idx="1"/>
          </p:nvPr>
        </p:nvSpPr>
        <p:spPr>
          <a:xfrm>
            <a:off x="311700" y="3149028"/>
            <a:ext cx="8520600" cy="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2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 txBox="1">
            <a:spLocks noGrp="1"/>
          </p:cNvSpPr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9"/>
          <p:cNvSpPr txBox="1">
            <a:spLocks noGrp="1"/>
          </p:cNvSpPr>
          <p:nvPr>
            <p:ph type="body" idx="1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9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>
            <a:spLocks noGrp="1"/>
          </p:cNvSpPr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subTitle" idx="1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body" idx="2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body" idx="1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 rtl="0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 rtl="0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 rtl="0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 rtl="0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 rtl="0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 rtl="0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 rtl="0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 rtl="0">
              <a:buNone/>
              <a:defRPr sz="800">
                <a:solidFill>
                  <a:schemeClr val="dk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creativecommons.org/licenses/by-sa/4.0/deed.it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unzionepubblica.gov.it/gl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</a:t>
            </a:fld>
            <a:endParaRPr/>
          </a:p>
        </p:txBody>
      </p:sp>
      <p:sp>
        <p:nvSpPr>
          <p:cNvPr id="79" name="Google Shape;79;p25"/>
          <p:cNvSpPr txBox="1"/>
          <p:nvPr/>
        </p:nvSpPr>
        <p:spPr>
          <a:xfrm>
            <a:off x="2112962" y="1839631"/>
            <a:ext cx="4918071" cy="380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 b="1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Test di Usabilità</a:t>
            </a:r>
            <a:endParaRPr sz="3600" b="1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80" name="Google Shape;80;p25"/>
          <p:cNvSpPr txBox="1"/>
          <p:nvPr/>
        </p:nvSpPr>
        <p:spPr>
          <a:xfrm>
            <a:off x="1694546" y="2330344"/>
            <a:ext cx="5754900" cy="52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8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Caso di studio – Gruppo 26</a:t>
            </a:r>
            <a:endParaRPr sz="1800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81" name="Google Shape;81;p25"/>
          <p:cNvCxnSpPr/>
          <p:nvPr/>
        </p:nvCxnSpPr>
        <p:spPr>
          <a:xfrm>
            <a:off x="3914547" y="2307727"/>
            <a:ext cx="13149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307600"/>
            <a:ext cx="1931375" cy="4072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5"/>
          <p:cNvSpPr txBox="1"/>
          <p:nvPr/>
        </p:nvSpPr>
        <p:spPr>
          <a:xfrm>
            <a:off x="7829100" y="5307538"/>
            <a:ext cx="13149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Licenza </a:t>
            </a:r>
            <a:r>
              <a:rPr lang="it" sz="700" u="sng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 4.0</a:t>
            </a:r>
            <a:endParaRPr sz="8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A8F96FF-7780-F581-5B4A-E7B84604E9C9}"/>
              </a:ext>
            </a:extLst>
          </p:cNvPr>
          <p:cNvSpPr txBox="1"/>
          <p:nvPr/>
        </p:nvSpPr>
        <p:spPr>
          <a:xfrm>
            <a:off x="3232131" y="2912998"/>
            <a:ext cx="2679729" cy="1169551"/>
          </a:xfrm>
          <a:prstGeom prst="rect">
            <a:avLst/>
          </a:prstGeom>
          <a:noFill/>
        </p:spPr>
        <p:txBody>
          <a:bodyPr wrap="square" lIns="91440" tIns="45720" rIns="91440" bIns="45720" numCol="1" rtlCol="0" anchor="t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Titillium Web"/>
              </a:rPr>
              <a:t>Ferrulli Nunzio</a:t>
            </a:r>
          </a:p>
          <a:p>
            <a:pPr algn="ctr"/>
            <a:r>
              <a:rPr lang="it-IT" dirty="0" err="1">
                <a:solidFill>
                  <a:schemeClr val="bg1"/>
                </a:solidFill>
                <a:latin typeface="Titillium Web"/>
              </a:rPr>
              <a:t>Tubito</a:t>
            </a:r>
            <a:r>
              <a:rPr lang="it-IT" dirty="0">
                <a:solidFill>
                  <a:schemeClr val="bg1"/>
                </a:solidFill>
                <a:latin typeface="Titillium Web"/>
              </a:rPr>
              <a:t> Massimo</a:t>
            </a:r>
          </a:p>
          <a:p>
            <a:pPr algn="ctr"/>
            <a:r>
              <a:rPr lang="it-IT" dirty="0" err="1">
                <a:solidFill>
                  <a:schemeClr val="bg1"/>
                </a:solidFill>
                <a:latin typeface="Titillium Web"/>
              </a:rPr>
              <a:t>Vicenti</a:t>
            </a:r>
            <a:r>
              <a:rPr lang="it-IT" dirty="0">
                <a:solidFill>
                  <a:schemeClr val="bg1"/>
                </a:solidFill>
                <a:latin typeface="Titillium Web"/>
              </a:rPr>
              <a:t> Domenico</a:t>
            </a:r>
          </a:p>
          <a:p>
            <a:pPr algn="ctr"/>
            <a:r>
              <a:rPr lang="it-IT" dirty="0">
                <a:solidFill>
                  <a:schemeClr val="bg1"/>
                </a:solidFill>
                <a:latin typeface="Titillium Web"/>
              </a:rPr>
              <a:t>Vignola Francesco</a:t>
            </a:r>
          </a:p>
          <a:p>
            <a:pPr algn="ctr"/>
            <a:r>
              <a:rPr lang="it-IT" dirty="0">
                <a:solidFill>
                  <a:schemeClr val="bg1"/>
                </a:solidFill>
                <a:latin typeface="Titillium Web"/>
              </a:rPr>
              <a:t>Volpe Giuseppe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052C090E-7F1C-FC4B-B5D6-F4664FC3F1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2097"/>
            <a:ext cx="6328862" cy="8122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10</a:t>
            </a:fld>
            <a:endParaRPr/>
          </a:p>
        </p:txBody>
      </p:sp>
      <p:sp>
        <p:nvSpPr>
          <p:cNvPr id="216" name="Google Shape;216;p34"/>
          <p:cNvSpPr txBox="1"/>
          <p:nvPr/>
        </p:nvSpPr>
        <p:spPr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Elenco dei task con relativo criterio di successo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17" name="Google Shape;217;p34"/>
          <p:cNvSpPr txBox="1"/>
          <p:nvPr/>
        </p:nvSpPr>
        <p:spPr>
          <a:xfrm>
            <a:off x="3083925" y="4685300"/>
            <a:ext cx="4409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* </a:t>
            </a: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 </a:t>
            </a:r>
            <a:r>
              <a:rPr lang="it" sz="8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“criterio di successo 1”</a:t>
            </a: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 si intende ogni pagina che soddisfi il task o ogni frammento di informazione che deve essere letto o capito in quella pagina; </a:t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** Per </a:t>
            </a:r>
            <a:r>
              <a:rPr lang="it" sz="8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“criterio di successo 2”</a:t>
            </a: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 ogni azione eseguita all'interno di quella pagina che sia necessaria e sufficiente per considerare il task riuscito. </a:t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8" name="Google Shape;218;p34"/>
          <p:cNvSpPr txBox="1"/>
          <p:nvPr/>
        </p:nvSpPr>
        <p:spPr>
          <a:xfrm>
            <a:off x="360825" y="1699400"/>
            <a:ext cx="18135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Descrivi qui il criterio di successo….</a:t>
            </a:r>
            <a:endParaRPr sz="9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19" name="Google Shape;219;p34"/>
          <p:cNvSpPr txBox="1"/>
          <p:nvPr/>
        </p:nvSpPr>
        <p:spPr>
          <a:xfrm>
            <a:off x="320500" y="1425500"/>
            <a:ext cx="18942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CRITERIO DI SUCCESSO 1*</a:t>
            </a:r>
            <a:endParaRPr sz="1000" b="1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20" name="Google Shape;220;p34"/>
          <p:cNvSpPr txBox="1"/>
          <p:nvPr/>
        </p:nvSpPr>
        <p:spPr>
          <a:xfrm>
            <a:off x="320500" y="899625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TASK 1</a:t>
            </a:r>
            <a:endParaRPr sz="2400" b="1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56CB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21" name="Google Shape;221;p34"/>
          <p:cNvSpPr txBox="1"/>
          <p:nvPr/>
        </p:nvSpPr>
        <p:spPr>
          <a:xfrm>
            <a:off x="360825" y="3354150"/>
            <a:ext cx="18135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Descrivi qui il criterio di successo….</a:t>
            </a:r>
            <a:endParaRPr sz="9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2" name="Google Shape;222;p34"/>
          <p:cNvSpPr txBox="1"/>
          <p:nvPr/>
        </p:nvSpPr>
        <p:spPr>
          <a:xfrm>
            <a:off x="320500" y="3080250"/>
            <a:ext cx="18942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CRITERIO DI SUCCESSO 2**</a:t>
            </a:r>
            <a:endParaRPr sz="1000" b="1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cxnSp>
        <p:nvCxnSpPr>
          <p:cNvPr id="223" name="Google Shape;223;p34"/>
          <p:cNvCxnSpPr/>
          <p:nvPr/>
        </p:nvCxnSpPr>
        <p:spPr>
          <a:xfrm>
            <a:off x="413450" y="1411460"/>
            <a:ext cx="1793400" cy="0"/>
          </a:xfrm>
          <a:prstGeom prst="straightConnector1">
            <a:avLst/>
          </a:prstGeom>
          <a:noFill/>
          <a:ln w="9525" cap="flat" cmpd="sng">
            <a:solidFill>
              <a:srgbClr val="0056C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" name="Google Shape;224;p34"/>
          <p:cNvSpPr txBox="1"/>
          <p:nvPr/>
        </p:nvSpPr>
        <p:spPr>
          <a:xfrm>
            <a:off x="3044475" y="1699400"/>
            <a:ext cx="18135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Descrivi qui il criterio di successo….</a:t>
            </a:r>
            <a:endParaRPr sz="9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3004150" y="1425500"/>
            <a:ext cx="19647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CRITERIO DI SUCCESSO 1*</a:t>
            </a:r>
            <a:endParaRPr sz="1000" b="1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26" name="Google Shape;226;p34"/>
          <p:cNvSpPr txBox="1"/>
          <p:nvPr/>
        </p:nvSpPr>
        <p:spPr>
          <a:xfrm>
            <a:off x="3004150" y="899625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TASK 2</a:t>
            </a:r>
            <a:endParaRPr sz="2400" b="1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56CB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27" name="Google Shape;227;p34"/>
          <p:cNvSpPr txBox="1"/>
          <p:nvPr/>
        </p:nvSpPr>
        <p:spPr>
          <a:xfrm>
            <a:off x="3044475" y="3354150"/>
            <a:ext cx="18135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Descrivi qui il criterio di successo….</a:t>
            </a:r>
            <a:endParaRPr sz="9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8" name="Google Shape;228;p34"/>
          <p:cNvSpPr txBox="1"/>
          <p:nvPr/>
        </p:nvSpPr>
        <p:spPr>
          <a:xfrm>
            <a:off x="3004150" y="3080250"/>
            <a:ext cx="22485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CRITERIO DI SUCCESSO 2**</a:t>
            </a:r>
            <a:endParaRPr sz="1000" b="1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5728125" y="1699400"/>
            <a:ext cx="18135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Descrivi qui il criterio di successo….</a:t>
            </a:r>
            <a:endParaRPr sz="9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0" name="Google Shape;230;p34"/>
          <p:cNvSpPr txBox="1"/>
          <p:nvPr/>
        </p:nvSpPr>
        <p:spPr>
          <a:xfrm>
            <a:off x="5687800" y="1425500"/>
            <a:ext cx="20802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CRITERIO DI SUCCESSO 1*</a:t>
            </a:r>
            <a:endParaRPr sz="1000" b="1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31" name="Google Shape;231;p34"/>
          <p:cNvSpPr txBox="1"/>
          <p:nvPr/>
        </p:nvSpPr>
        <p:spPr>
          <a:xfrm>
            <a:off x="5687800" y="899625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TASK 3</a:t>
            </a:r>
            <a:endParaRPr sz="2400" b="1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56CB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32" name="Google Shape;232;p34"/>
          <p:cNvSpPr txBox="1"/>
          <p:nvPr/>
        </p:nvSpPr>
        <p:spPr>
          <a:xfrm>
            <a:off x="5728125" y="3354150"/>
            <a:ext cx="18135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Descrivi qui il criterio di successo….</a:t>
            </a:r>
            <a:endParaRPr sz="9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33" name="Google Shape;233;p34"/>
          <p:cNvSpPr txBox="1"/>
          <p:nvPr/>
        </p:nvSpPr>
        <p:spPr>
          <a:xfrm>
            <a:off x="5687800" y="3080250"/>
            <a:ext cx="20802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CRITERIO DI SUCCESSO 2**</a:t>
            </a:r>
            <a:endParaRPr sz="1000" b="1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cxnSp>
        <p:nvCxnSpPr>
          <p:cNvPr id="234" name="Google Shape;234;p34"/>
          <p:cNvCxnSpPr/>
          <p:nvPr/>
        </p:nvCxnSpPr>
        <p:spPr>
          <a:xfrm>
            <a:off x="3091618" y="1411460"/>
            <a:ext cx="1793400" cy="0"/>
          </a:xfrm>
          <a:prstGeom prst="straightConnector1">
            <a:avLst/>
          </a:prstGeom>
          <a:noFill/>
          <a:ln w="9525" cap="flat" cmpd="sng">
            <a:solidFill>
              <a:srgbClr val="0056C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5" name="Google Shape;235;p34"/>
          <p:cNvCxnSpPr/>
          <p:nvPr/>
        </p:nvCxnSpPr>
        <p:spPr>
          <a:xfrm>
            <a:off x="5776058" y="1411460"/>
            <a:ext cx="1793400" cy="0"/>
          </a:xfrm>
          <a:prstGeom prst="straightConnector1">
            <a:avLst/>
          </a:prstGeom>
          <a:noFill/>
          <a:ln w="9525" cap="flat" cmpd="sng">
            <a:solidFill>
              <a:srgbClr val="0056C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4"/>
          <p:cNvCxnSpPr/>
          <p:nvPr/>
        </p:nvCxnSpPr>
        <p:spPr>
          <a:xfrm>
            <a:off x="413450" y="3057510"/>
            <a:ext cx="1793400" cy="0"/>
          </a:xfrm>
          <a:prstGeom prst="straightConnector1">
            <a:avLst/>
          </a:prstGeom>
          <a:noFill/>
          <a:ln w="9525" cap="flat" cmpd="sng">
            <a:solidFill>
              <a:srgbClr val="0056C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34"/>
          <p:cNvCxnSpPr/>
          <p:nvPr/>
        </p:nvCxnSpPr>
        <p:spPr>
          <a:xfrm>
            <a:off x="3091618" y="3057510"/>
            <a:ext cx="1793400" cy="0"/>
          </a:xfrm>
          <a:prstGeom prst="straightConnector1">
            <a:avLst/>
          </a:prstGeom>
          <a:noFill/>
          <a:ln w="9525" cap="flat" cmpd="sng">
            <a:solidFill>
              <a:srgbClr val="0056C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Google Shape;238;p34"/>
          <p:cNvCxnSpPr/>
          <p:nvPr/>
        </p:nvCxnSpPr>
        <p:spPr>
          <a:xfrm>
            <a:off x="5776058" y="3057510"/>
            <a:ext cx="1793400" cy="0"/>
          </a:xfrm>
          <a:prstGeom prst="straightConnector1">
            <a:avLst/>
          </a:prstGeom>
          <a:noFill/>
          <a:ln w="9525" cap="flat" cmpd="sng">
            <a:solidFill>
              <a:srgbClr val="0056C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39" name="Google Shape;239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11</a:t>
            </a:fld>
            <a:endParaRPr/>
          </a:p>
        </p:txBody>
      </p:sp>
      <p:sp>
        <p:nvSpPr>
          <p:cNvPr id="216" name="Google Shape;216;p34"/>
          <p:cNvSpPr txBox="1"/>
          <p:nvPr/>
        </p:nvSpPr>
        <p:spPr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Elenco dei task con relativo criterio di successo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17" name="Google Shape;217;p34"/>
          <p:cNvSpPr txBox="1"/>
          <p:nvPr/>
        </p:nvSpPr>
        <p:spPr>
          <a:xfrm>
            <a:off x="3083925" y="4685300"/>
            <a:ext cx="4409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* </a:t>
            </a: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 </a:t>
            </a:r>
            <a:r>
              <a:rPr lang="it" sz="8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“criterio di successo 1”</a:t>
            </a: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 si intende ogni pagina che soddisfi il task o ogni frammento di informazione che deve essere letto o capito in quella pagina; </a:t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** Per </a:t>
            </a:r>
            <a:r>
              <a:rPr lang="it" sz="8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“criterio di successo 2”</a:t>
            </a: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 ogni azione eseguita all'interno di quella pagina che sia necessaria e sufficiente per considerare il task riuscito. </a:t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18" name="Google Shape;218;p34"/>
          <p:cNvSpPr txBox="1"/>
          <p:nvPr/>
        </p:nvSpPr>
        <p:spPr>
          <a:xfrm>
            <a:off x="360825" y="1699400"/>
            <a:ext cx="18135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Descrivi qui il criterio di successo….</a:t>
            </a:r>
            <a:endParaRPr sz="9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19" name="Google Shape;219;p34"/>
          <p:cNvSpPr txBox="1"/>
          <p:nvPr/>
        </p:nvSpPr>
        <p:spPr>
          <a:xfrm>
            <a:off x="320500" y="1425500"/>
            <a:ext cx="18942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CRITERIO DI SUCCESSO 1*</a:t>
            </a:r>
            <a:endParaRPr sz="1000" b="1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20" name="Google Shape;220;p34"/>
          <p:cNvSpPr txBox="1"/>
          <p:nvPr/>
        </p:nvSpPr>
        <p:spPr>
          <a:xfrm>
            <a:off x="320500" y="899625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TASK 4</a:t>
            </a:r>
            <a:endParaRPr sz="2400" b="1" dirty="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56CB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21" name="Google Shape;221;p34"/>
          <p:cNvSpPr txBox="1"/>
          <p:nvPr/>
        </p:nvSpPr>
        <p:spPr>
          <a:xfrm>
            <a:off x="360825" y="3354150"/>
            <a:ext cx="18135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Descrivi qui il criterio di successo….</a:t>
            </a:r>
            <a:endParaRPr sz="9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2" name="Google Shape;222;p34"/>
          <p:cNvSpPr txBox="1"/>
          <p:nvPr/>
        </p:nvSpPr>
        <p:spPr>
          <a:xfrm>
            <a:off x="320500" y="3080250"/>
            <a:ext cx="18942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CRITERIO DI SUCCESSO 2**</a:t>
            </a:r>
            <a:endParaRPr sz="1000" b="1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cxnSp>
        <p:nvCxnSpPr>
          <p:cNvPr id="223" name="Google Shape;223;p34"/>
          <p:cNvCxnSpPr/>
          <p:nvPr/>
        </p:nvCxnSpPr>
        <p:spPr>
          <a:xfrm>
            <a:off x="413450" y="1411460"/>
            <a:ext cx="1793400" cy="0"/>
          </a:xfrm>
          <a:prstGeom prst="straightConnector1">
            <a:avLst/>
          </a:prstGeom>
          <a:noFill/>
          <a:ln w="9525" cap="flat" cmpd="sng">
            <a:solidFill>
              <a:srgbClr val="0056C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" name="Google Shape;224;p34"/>
          <p:cNvSpPr txBox="1"/>
          <p:nvPr/>
        </p:nvSpPr>
        <p:spPr>
          <a:xfrm>
            <a:off x="3044475" y="1699400"/>
            <a:ext cx="18135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Descrivi qui il criterio di successo….</a:t>
            </a:r>
            <a:endParaRPr sz="900" dirty="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5" name="Google Shape;225;p34"/>
          <p:cNvSpPr txBox="1"/>
          <p:nvPr/>
        </p:nvSpPr>
        <p:spPr>
          <a:xfrm>
            <a:off x="3004150" y="1425500"/>
            <a:ext cx="19647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CRITERIO DI SUCCESSO 1*</a:t>
            </a:r>
            <a:endParaRPr sz="1000" b="1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26" name="Google Shape;226;p34"/>
          <p:cNvSpPr txBox="1"/>
          <p:nvPr/>
        </p:nvSpPr>
        <p:spPr>
          <a:xfrm>
            <a:off x="3004150" y="899625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TASK 5</a:t>
            </a:r>
            <a:endParaRPr sz="2400" b="1" dirty="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56CB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27" name="Google Shape;227;p34"/>
          <p:cNvSpPr txBox="1"/>
          <p:nvPr/>
        </p:nvSpPr>
        <p:spPr>
          <a:xfrm>
            <a:off x="3044475" y="3354150"/>
            <a:ext cx="1813500" cy="7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90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Descrivi qui il criterio di successo….</a:t>
            </a:r>
            <a:endParaRPr sz="9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28" name="Google Shape;228;p34"/>
          <p:cNvSpPr txBox="1"/>
          <p:nvPr/>
        </p:nvSpPr>
        <p:spPr>
          <a:xfrm>
            <a:off x="3004150" y="3080250"/>
            <a:ext cx="22485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CRITERIO DI SUCCESSO 2**</a:t>
            </a:r>
            <a:endParaRPr sz="1000" b="1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cxnSp>
        <p:nvCxnSpPr>
          <p:cNvPr id="234" name="Google Shape;234;p34"/>
          <p:cNvCxnSpPr/>
          <p:nvPr/>
        </p:nvCxnSpPr>
        <p:spPr>
          <a:xfrm>
            <a:off x="3091618" y="1411460"/>
            <a:ext cx="1793400" cy="0"/>
          </a:xfrm>
          <a:prstGeom prst="straightConnector1">
            <a:avLst/>
          </a:prstGeom>
          <a:noFill/>
          <a:ln w="9525" cap="flat" cmpd="sng">
            <a:solidFill>
              <a:srgbClr val="0056C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34"/>
          <p:cNvCxnSpPr/>
          <p:nvPr/>
        </p:nvCxnSpPr>
        <p:spPr>
          <a:xfrm>
            <a:off x="413450" y="3057510"/>
            <a:ext cx="1793400" cy="0"/>
          </a:xfrm>
          <a:prstGeom prst="straightConnector1">
            <a:avLst/>
          </a:prstGeom>
          <a:noFill/>
          <a:ln w="9525" cap="flat" cmpd="sng">
            <a:solidFill>
              <a:srgbClr val="0056C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7" name="Google Shape;237;p34"/>
          <p:cNvCxnSpPr/>
          <p:nvPr/>
        </p:nvCxnSpPr>
        <p:spPr>
          <a:xfrm>
            <a:off x="3091618" y="3057510"/>
            <a:ext cx="1793400" cy="0"/>
          </a:xfrm>
          <a:prstGeom prst="straightConnector1">
            <a:avLst/>
          </a:prstGeom>
          <a:noFill/>
          <a:ln w="9525" cap="flat" cmpd="sng">
            <a:solidFill>
              <a:srgbClr val="0056CB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39" name="Google Shape;239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707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12</a:t>
            </a:fld>
            <a:endParaRPr/>
          </a:p>
        </p:txBody>
      </p:sp>
      <p:sp>
        <p:nvSpPr>
          <p:cNvPr id="245" name="Google Shape;245;p35"/>
          <p:cNvSpPr txBox="1"/>
          <p:nvPr/>
        </p:nvSpPr>
        <p:spPr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Problemi e criticità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graphicFrame>
        <p:nvGraphicFramePr>
          <p:cNvPr id="246" name="Google Shape;246;p35"/>
          <p:cNvGraphicFramePr/>
          <p:nvPr/>
        </p:nvGraphicFramePr>
        <p:xfrm>
          <a:off x="420975" y="888225"/>
          <a:ext cx="7995600" cy="3185130"/>
        </p:xfrm>
        <a:graphic>
          <a:graphicData uri="http://schemas.openxmlformats.org/drawingml/2006/table">
            <a:tbl>
              <a:tblPr>
                <a:noFill/>
                <a:tableStyleId>{B701D8F1-B274-403D-AA9B-74A6E9CC247E}</a:tableStyleId>
              </a:tblPr>
              <a:tblGrid>
                <a:gridCol w="26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Problemi* incontrati dal partecipante</a:t>
                      </a:r>
                      <a:endParaRPr sz="1100" b="1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9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(in ordine decrescente di gravità)</a:t>
                      </a:r>
                      <a:endParaRPr sz="900">
                        <a:solidFill>
                          <a:srgbClr val="FFFFFF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56C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6C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6C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56C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 b="1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Criticità** individuate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6C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56C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56C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Eventuale principio euristico relativo </a:t>
                      </a:r>
                      <a:br>
                        <a:rPr lang="it" sz="11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</a:br>
                      <a:r>
                        <a:rPr lang="it" sz="1100">
                          <a:solidFill>
                            <a:srgbClr val="FFFFFF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alla criticità descritta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900">
                          <a:solidFill>
                            <a:srgbClr val="5A677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Descrivi qui il problema rilevato...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0056C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900">
                          <a:solidFill>
                            <a:srgbClr val="5A677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Descrivi qui la criticità...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>
                        <a:solidFill>
                          <a:srgbClr val="5A677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56C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900">
                          <a:solidFill>
                            <a:srgbClr val="D9D9D9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(Opzionale) descrivi il principio collegato...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>
                        <a:solidFill>
                          <a:srgbClr val="D9D9D9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900">
                          <a:solidFill>
                            <a:srgbClr val="5A677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Descrivi qui il problema rilevato...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>
                        <a:solidFill>
                          <a:srgbClr val="5A677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900">
                          <a:solidFill>
                            <a:srgbClr val="5A677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Descrivi qui la criticità...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>
                        <a:solidFill>
                          <a:srgbClr val="5A677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>
                        <a:solidFill>
                          <a:srgbClr val="5A677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900">
                          <a:solidFill>
                            <a:srgbClr val="D9D9D9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(Opzionale) descrivi il principio collegato...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>
                        <a:solidFill>
                          <a:srgbClr val="D9D9D9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00B8C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900">
                          <a:solidFill>
                            <a:srgbClr val="5A677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Descrivi qui il problema rilevato...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>
                        <a:solidFill>
                          <a:srgbClr val="5A677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900">
                          <a:solidFill>
                            <a:srgbClr val="5A6772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Descrivi qui la criticità...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>
                        <a:solidFill>
                          <a:srgbClr val="5A6772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900">
                          <a:solidFill>
                            <a:srgbClr val="D9D9D9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(Opzionale) descrivi il principio collegato...</a:t>
                      </a:r>
                      <a:endParaRPr>
                        <a:solidFill>
                          <a:srgbClr val="D9D9D9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900">
                        <a:solidFill>
                          <a:srgbClr val="D9D9D9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7" name="Google Shape;247;p35"/>
          <p:cNvSpPr txBox="1"/>
          <p:nvPr/>
        </p:nvSpPr>
        <p:spPr>
          <a:xfrm>
            <a:off x="3078483" y="4401900"/>
            <a:ext cx="5330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* </a:t>
            </a: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 “</a:t>
            </a:r>
            <a:r>
              <a:rPr lang="it" sz="8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problema</a:t>
            </a: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” si intende una qualunque difficoltà manifestata dal partecipante durante il test, considerata con diversi gradi di gravità e trascritti/registrati dal conduttore. Per es.: il partecipante esita a lungo nel cliccare su un punto della pagina e dice che non sa dove andare, oppure commenta negativamente.</a:t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** </a:t>
            </a: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 “</a:t>
            </a:r>
            <a:r>
              <a:rPr lang="it" sz="8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criticità</a:t>
            </a: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” s’intende un qualunque punto o funzionalità dell’interfaccia collegato al verificarsi di un problema del partecipante e riferibile alla violazione di un qualunque principio euristico di usabilità o, prima ancora, di buon senso. Ad es. un menu, l’etichetta di un link o un contenuto testuale che si possa ipotizzare provochino un'esperienza negativa nell’utente. </a:t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48" name="Google Shape;24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CC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307725"/>
            <a:ext cx="1931375" cy="4072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9;p25">
            <a:extLst>
              <a:ext uri="{FF2B5EF4-FFF2-40B4-BE49-F238E27FC236}">
                <a16:creationId xmlns:a16="http://schemas.microsoft.com/office/drawing/2014/main" id="{0E109659-584C-1E38-513E-5EAA670EFD36}"/>
              </a:ext>
            </a:extLst>
          </p:cNvPr>
          <p:cNvSpPr txBox="1"/>
          <p:nvPr/>
        </p:nvSpPr>
        <p:spPr>
          <a:xfrm>
            <a:off x="2112962" y="1839631"/>
            <a:ext cx="4918071" cy="380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 b="1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Test di Usabilità</a:t>
            </a:r>
            <a:endParaRPr sz="3600" b="1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5" name="Google Shape;80;p25">
            <a:extLst>
              <a:ext uri="{FF2B5EF4-FFF2-40B4-BE49-F238E27FC236}">
                <a16:creationId xmlns:a16="http://schemas.microsoft.com/office/drawing/2014/main" id="{A7E638AB-1093-7BAF-A07B-74BEA3FFD102}"/>
              </a:ext>
            </a:extLst>
          </p:cNvPr>
          <p:cNvSpPr txBox="1"/>
          <p:nvPr/>
        </p:nvSpPr>
        <p:spPr>
          <a:xfrm>
            <a:off x="1694546" y="2351550"/>
            <a:ext cx="5754900" cy="407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8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Caso di studio – Gruppo 26</a:t>
            </a:r>
            <a:endParaRPr sz="1800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sz="2200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6" name="Google Shape;81;p25">
            <a:extLst>
              <a:ext uri="{FF2B5EF4-FFF2-40B4-BE49-F238E27FC236}">
                <a16:creationId xmlns:a16="http://schemas.microsoft.com/office/drawing/2014/main" id="{447E61E9-AC9C-F516-03F6-EB8718006EFC}"/>
              </a:ext>
            </a:extLst>
          </p:cNvPr>
          <p:cNvCxnSpPr/>
          <p:nvPr/>
        </p:nvCxnSpPr>
        <p:spPr>
          <a:xfrm>
            <a:off x="3914547" y="2307727"/>
            <a:ext cx="13149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11EEDDF-29A5-0703-2AD1-A3B28764AAF9}"/>
              </a:ext>
            </a:extLst>
          </p:cNvPr>
          <p:cNvSpPr txBox="1"/>
          <p:nvPr/>
        </p:nvSpPr>
        <p:spPr>
          <a:xfrm>
            <a:off x="3232131" y="2857500"/>
            <a:ext cx="2679729" cy="307777"/>
          </a:xfrm>
          <a:prstGeom prst="rect">
            <a:avLst/>
          </a:prstGeom>
          <a:noFill/>
        </p:spPr>
        <p:txBody>
          <a:bodyPr wrap="square" lIns="91440" tIns="45720" rIns="91440" bIns="45720" numCol="1" rtlCol="0" anchor="t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  <a:latin typeface="Titillium Web"/>
              </a:rPr>
              <a:t>Grazie per l’attenzione!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6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</a:t>
            </a:fld>
            <a:endParaRPr/>
          </a:p>
        </p:txBody>
      </p:sp>
      <p:sp>
        <p:nvSpPr>
          <p:cNvPr id="91" name="Google Shape;91;p26"/>
          <p:cNvSpPr txBox="1"/>
          <p:nvPr/>
        </p:nvSpPr>
        <p:spPr>
          <a:xfrm>
            <a:off x="381250" y="1058019"/>
            <a:ext cx="7128300" cy="6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 dirty="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Fasi dei test</a:t>
            </a:r>
            <a:endParaRPr sz="2400" b="1" dirty="0">
              <a:solidFill>
                <a:srgbClr val="0066C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2" name="Google Shape;92;p26"/>
          <p:cNvSpPr txBox="1"/>
          <p:nvPr/>
        </p:nvSpPr>
        <p:spPr>
          <a:xfrm>
            <a:off x="381250" y="2597575"/>
            <a:ext cx="509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b="1">
                <a:solidFill>
                  <a:srgbClr val="00C4C9"/>
                </a:solidFill>
                <a:latin typeface="Titillium Web"/>
                <a:ea typeface="Titillium Web"/>
                <a:cs typeface="Titillium Web"/>
                <a:sym typeface="Titillium Web"/>
              </a:rPr>
              <a:t>01</a:t>
            </a:r>
            <a:endParaRPr sz="1800" b="1">
              <a:solidFill>
                <a:srgbClr val="00C4C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3" name="Google Shape;93;p26"/>
          <p:cNvSpPr txBox="1"/>
          <p:nvPr/>
        </p:nvSpPr>
        <p:spPr>
          <a:xfrm>
            <a:off x="386575" y="2919050"/>
            <a:ext cx="21027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1100"/>
            </a:pPr>
            <a:r>
              <a:rPr lang="it-IT" sz="1100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I membri del gruppo hanno testato i diversi task sul sito dell’Università di Firenze per verificare che fossero tutti eseguibili.</a:t>
            </a:r>
            <a:r>
              <a:rPr lang="it" sz="1100" b="1" dirty="0">
                <a:solidFill>
                  <a:srgbClr val="5A6772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1100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4" name="Google Shape;94;p26"/>
          <p:cNvSpPr txBox="1"/>
          <p:nvPr/>
        </p:nvSpPr>
        <p:spPr>
          <a:xfrm>
            <a:off x="2489275" y="2907376"/>
            <a:ext cx="1848839" cy="1392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1100"/>
            </a:pPr>
            <a:r>
              <a:rPr lang="it-IT" sz="1100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Sono stati scelti quattro partecipanti che differissero per occupazione ed esperienza e che potessero eseguire i cinque task assegnati. </a:t>
            </a:r>
            <a:endParaRPr sz="1100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5" name="Google Shape;95;p26"/>
          <p:cNvSpPr txBox="1"/>
          <p:nvPr/>
        </p:nvSpPr>
        <p:spPr>
          <a:xfrm>
            <a:off x="4521418" y="2857500"/>
            <a:ext cx="2102700" cy="1790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1100"/>
            </a:pPr>
            <a:r>
              <a:rPr lang="it-IT" sz="1100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I membri del gruppo hanno sottoposto i task ai partecipanti selezionati. Durante i vari test sono state appuntate le operazioni effettuate dai partecipanti, tenendo conto anche delle loro impressioni e difficoltà.</a:t>
            </a:r>
            <a:endParaRPr lang="it-IT" sz="1100" dirty="0">
              <a:solidFill>
                <a:schemeClr val="tx1"/>
              </a:solidFill>
              <a:latin typeface="Titillium Web"/>
              <a:ea typeface="Titillium Web"/>
              <a:cs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5A677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6" name="Google Shape;96;p26"/>
          <p:cNvSpPr txBox="1"/>
          <p:nvPr/>
        </p:nvSpPr>
        <p:spPr>
          <a:xfrm>
            <a:off x="4546150" y="2607650"/>
            <a:ext cx="509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b="1" dirty="0">
                <a:solidFill>
                  <a:srgbClr val="00C4C9"/>
                </a:solidFill>
                <a:latin typeface="Titillium Web"/>
                <a:ea typeface="Titillium Web"/>
                <a:cs typeface="Titillium Web"/>
                <a:sym typeface="Titillium Web"/>
              </a:rPr>
              <a:t>03</a:t>
            </a:r>
            <a:endParaRPr sz="1800" b="1" dirty="0">
              <a:solidFill>
                <a:srgbClr val="00C4C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7" name="Google Shape;97;p26"/>
          <p:cNvSpPr txBox="1"/>
          <p:nvPr/>
        </p:nvSpPr>
        <p:spPr>
          <a:xfrm>
            <a:off x="2512451" y="2597576"/>
            <a:ext cx="479224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b="1" dirty="0">
                <a:solidFill>
                  <a:srgbClr val="00C4C9"/>
                </a:solidFill>
                <a:latin typeface="Titillium Web"/>
                <a:ea typeface="Titillium Web"/>
                <a:cs typeface="Titillium Web"/>
                <a:sym typeface="Titillium Web"/>
              </a:rPr>
              <a:t>02</a:t>
            </a:r>
            <a:endParaRPr sz="1800" b="1" dirty="0">
              <a:solidFill>
                <a:srgbClr val="00C4C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98" name="Google Shape;98;p26"/>
          <p:cNvSpPr txBox="1"/>
          <p:nvPr/>
        </p:nvSpPr>
        <p:spPr>
          <a:xfrm>
            <a:off x="6767275" y="2841378"/>
            <a:ext cx="20466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1100"/>
            </a:pPr>
            <a:r>
              <a:rPr lang="it-IT" sz="1100" dirty="0">
                <a:solidFill>
                  <a:schemeClr val="tx1"/>
                </a:solidFill>
                <a:latin typeface="Titillium Web"/>
                <a:ea typeface="Titillium Web"/>
                <a:cs typeface="Titillium Web"/>
                <a:sym typeface="Titillium Web"/>
              </a:rPr>
              <a:t>Una volta completati i test, gli ispettori hanno somministrato i questionari NPS e SUS ai partecipanti. Infine, è stato compilato il report finale.</a:t>
            </a:r>
            <a:endParaRPr lang="it-IT" sz="1100" dirty="0">
              <a:solidFill>
                <a:schemeClr val="tx1"/>
              </a:solidFill>
              <a:latin typeface="Titillium Web"/>
              <a:ea typeface="Titillium Web"/>
              <a:cs typeface="Titillium Web"/>
            </a:endParaRPr>
          </a:p>
        </p:txBody>
      </p:sp>
      <p:sp>
        <p:nvSpPr>
          <p:cNvPr id="99" name="Google Shape;99;p26"/>
          <p:cNvSpPr txBox="1"/>
          <p:nvPr/>
        </p:nvSpPr>
        <p:spPr>
          <a:xfrm>
            <a:off x="6767275" y="2597575"/>
            <a:ext cx="509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b="1">
                <a:solidFill>
                  <a:srgbClr val="00C4C9"/>
                </a:solidFill>
                <a:latin typeface="Titillium Web"/>
                <a:ea typeface="Titillium Web"/>
                <a:cs typeface="Titillium Web"/>
                <a:sym typeface="Titillium Web"/>
              </a:rPr>
              <a:t>04</a:t>
            </a:r>
            <a:endParaRPr sz="1800" b="1">
              <a:solidFill>
                <a:srgbClr val="00C4C9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00" name="Google Shape;100;p26"/>
          <p:cNvSpPr txBox="1"/>
          <p:nvPr/>
        </p:nvSpPr>
        <p:spPr>
          <a:xfrm>
            <a:off x="4546150" y="5285981"/>
            <a:ext cx="5329200" cy="3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00">
                <a:solidFill>
                  <a:srgbClr val="1155CC"/>
                </a:solidFill>
                <a:latin typeface="Titillium Web"/>
                <a:ea typeface="Titillium Web"/>
                <a:cs typeface="Titillium Web"/>
                <a:sym typeface="Titillium Web"/>
              </a:rPr>
              <a:t>rif.: allegato 9 del Protocollo eGLU:</a:t>
            </a:r>
            <a:r>
              <a:rPr lang="it" sz="1000" b="1">
                <a:solidFill>
                  <a:srgbClr val="1155CC"/>
                </a:solidFill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r>
              <a:rPr lang="it" sz="1000" b="1" u="sng">
                <a:solidFill>
                  <a:srgbClr val="1155CC"/>
                </a:solidFill>
                <a:latin typeface="Titillium Web"/>
                <a:ea typeface="Titillium Web"/>
                <a:cs typeface="Titillium Web"/>
                <a:sym typeface="Titillium Web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http://www.funzionepubblica.gov.it/glu</a:t>
            </a:r>
            <a:endParaRPr sz="1000" b="1">
              <a:solidFill>
                <a:srgbClr val="1155CC"/>
              </a:solidFill>
              <a:highlight>
                <a:srgbClr val="00FFFF"/>
              </a:highlight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8"/>
          <p:cNvPicPr preferRelativeResize="0"/>
          <p:nvPr/>
        </p:nvPicPr>
        <p:blipFill rotWithShape="1">
          <a:blip r:embed="rId3">
            <a:alphaModFix/>
          </a:blip>
          <a:srcRect t="4388" b="3606"/>
          <a:stretch/>
        </p:blipFill>
        <p:spPr>
          <a:xfrm>
            <a:off x="-14450" y="0"/>
            <a:ext cx="915845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8"/>
          <p:cNvSpPr/>
          <p:nvPr/>
        </p:nvSpPr>
        <p:spPr>
          <a:xfrm>
            <a:off x="-16175" y="0"/>
            <a:ext cx="9158400" cy="5763000"/>
          </a:xfrm>
          <a:prstGeom prst="rect">
            <a:avLst/>
          </a:prstGeom>
          <a:solidFill>
            <a:srgbClr val="00B8CD">
              <a:alpha val="741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 dirty="0"/>
          </a:p>
        </p:txBody>
      </p:sp>
      <p:sp>
        <p:nvSpPr>
          <p:cNvPr id="132" name="Google Shape;132;p28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</a:t>
            </a:fld>
            <a:endParaRPr/>
          </a:p>
        </p:txBody>
      </p:sp>
      <p:sp>
        <p:nvSpPr>
          <p:cNvPr id="133" name="Google Shape;133;p28"/>
          <p:cNvSpPr txBox="1"/>
          <p:nvPr/>
        </p:nvSpPr>
        <p:spPr>
          <a:xfrm>
            <a:off x="3180900" y="700439"/>
            <a:ext cx="27822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21/06/2022</a:t>
            </a:r>
            <a:endParaRPr sz="1200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34" name="Google Shape;134;p28"/>
          <p:cNvSpPr txBox="1"/>
          <p:nvPr/>
        </p:nvSpPr>
        <p:spPr>
          <a:xfrm>
            <a:off x="2243875" y="1211439"/>
            <a:ext cx="4638300" cy="1528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800" i="1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Sito Università degli Studi di Firenze</a:t>
            </a:r>
          </a:p>
        </p:txBody>
      </p:sp>
      <p:cxnSp>
        <p:nvCxnSpPr>
          <p:cNvPr id="135" name="Google Shape;135;p28"/>
          <p:cNvCxnSpPr/>
          <p:nvPr/>
        </p:nvCxnSpPr>
        <p:spPr>
          <a:xfrm>
            <a:off x="3219450" y="3654889"/>
            <a:ext cx="2705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36;p28"/>
          <p:cNvSpPr txBox="1"/>
          <p:nvPr/>
        </p:nvSpPr>
        <p:spPr>
          <a:xfrm>
            <a:off x="3171925" y="3739556"/>
            <a:ext cx="27822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37" name="Google Shape;137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9600" y="5083200"/>
            <a:ext cx="1447201" cy="3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6CB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4</a:t>
            </a:fld>
            <a:endParaRPr/>
          </a:p>
        </p:txBody>
      </p:sp>
      <p:sp>
        <p:nvSpPr>
          <p:cNvPr id="143" name="Google Shape;143;p29"/>
          <p:cNvSpPr txBox="1"/>
          <p:nvPr/>
        </p:nvSpPr>
        <p:spPr>
          <a:xfrm>
            <a:off x="244300" y="3379875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Partecipanti</a:t>
            </a:r>
            <a:endParaRPr sz="11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44" name="Google Shape;144;p29"/>
          <p:cNvSpPr txBox="1"/>
          <p:nvPr/>
        </p:nvSpPr>
        <p:spPr>
          <a:xfrm>
            <a:off x="267300" y="1312976"/>
            <a:ext cx="44784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 numeri chiave delle</a:t>
            </a:r>
            <a:endParaRPr sz="2400"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sessioni di test:</a:t>
            </a:r>
            <a:endParaRPr sz="2400" b="1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145" name="Google Shape;145;p29"/>
          <p:cNvCxnSpPr/>
          <p:nvPr/>
        </p:nvCxnSpPr>
        <p:spPr>
          <a:xfrm>
            <a:off x="337250" y="3392660"/>
            <a:ext cx="677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Google Shape;146;p29"/>
          <p:cNvCxnSpPr/>
          <p:nvPr/>
        </p:nvCxnSpPr>
        <p:spPr>
          <a:xfrm>
            <a:off x="2924225" y="3392660"/>
            <a:ext cx="677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" name="Google Shape;147;p29"/>
          <p:cNvSpPr txBox="1"/>
          <p:nvPr/>
        </p:nvSpPr>
        <p:spPr>
          <a:xfrm>
            <a:off x="2833150" y="3379882"/>
            <a:ext cx="21216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Task per partecipante</a:t>
            </a:r>
            <a:endParaRPr sz="11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cxnSp>
        <p:nvCxnSpPr>
          <p:cNvPr id="148" name="Google Shape;148;p29"/>
          <p:cNvCxnSpPr/>
          <p:nvPr/>
        </p:nvCxnSpPr>
        <p:spPr>
          <a:xfrm>
            <a:off x="5496200" y="3392660"/>
            <a:ext cx="6771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" name="Google Shape;149;p29"/>
          <p:cNvSpPr txBox="1"/>
          <p:nvPr/>
        </p:nvSpPr>
        <p:spPr>
          <a:xfrm>
            <a:off x="5405125" y="3379882"/>
            <a:ext cx="2121600" cy="13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Task superati con successo</a:t>
            </a:r>
            <a:endParaRPr sz="11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sul totale dei task</a:t>
            </a:r>
            <a:endParaRPr sz="11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50" name="Google Shape;150;p29"/>
          <p:cNvSpPr txBox="1"/>
          <p:nvPr/>
        </p:nvSpPr>
        <p:spPr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FF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Dati raccolti</a:t>
            </a:r>
            <a:endParaRPr sz="120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51" name="Google Shape;151;p29"/>
          <p:cNvSpPr txBox="1"/>
          <p:nvPr/>
        </p:nvSpPr>
        <p:spPr>
          <a:xfrm>
            <a:off x="238675" y="2708175"/>
            <a:ext cx="11283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3600" b="1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4</a:t>
            </a:r>
            <a:endParaRPr sz="3600" b="1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52" name="Google Shape;152;p29"/>
          <p:cNvSpPr txBox="1"/>
          <p:nvPr/>
        </p:nvSpPr>
        <p:spPr>
          <a:xfrm>
            <a:off x="2806100" y="2708175"/>
            <a:ext cx="1128300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 b="1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5</a:t>
            </a:r>
            <a:endParaRPr sz="3600" b="1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53" name="Google Shape;153;p29"/>
          <p:cNvSpPr txBox="1"/>
          <p:nvPr/>
        </p:nvSpPr>
        <p:spPr>
          <a:xfrm>
            <a:off x="5399499" y="2708175"/>
            <a:ext cx="1742279" cy="5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 b="1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16/20</a:t>
            </a:r>
            <a:endParaRPr sz="3600" b="1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FFFFFF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pic>
        <p:nvPicPr>
          <p:cNvPr id="154" name="Google Shape;15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600" y="5083200"/>
            <a:ext cx="1447201" cy="30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5</a:t>
            </a:fld>
            <a:endParaRPr/>
          </a:p>
        </p:txBody>
      </p:sp>
      <p:sp>
        <p:nvSpPr>
          <p:cNvPr id="160" name="Google Shape;160;p30"/>
          <p:cNvSpPr txBox="1"/>
          <p:nvPr/>
        </p:nvSpPr>
        <p:spPr>
          <a:xfrm>
            <a:off x="267300" y="1312975"/>
            <a:ext cx="43395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Il tasso di successo medio </a:t>
            </a:r>
            <a:r>
              <a:rPr lang="it" sz="24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 partecipante</a:t>
            </a:r>
            <a:r>
              <a:rPr lang="it" sz="24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 di tutti i task è del</a:t>
            </a:r>
            <a:endParaRPr sz="2400" b="1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1" name="Google Shape;161;p30"/>
          <p:cNvSpPr txBox="1"/>
          <p:nvPr/>
        </p:nvSpPr>
        <p:spPr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Sintesi delle misurazioni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63" name="Google Shape;163;p30"/>
          <p:cNvSpPr txBox="1"/>
          <p:nvPr/>
        </p:nvSpPr>
        <p:spPr>
          <a:xfrm>
            <a:off x="267300" y="947350"/>
            <a:ext cx="21966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01</a:t>
            </a:r>
            <a:endParaRPr sz="1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4" name="Google Shape;164;p30"/>
          <p:cNvSpPr txBox="1"/>
          <p:nvPr/>
        </p:nvSpPr>
        <p:spPr>
          <a:xfrm>
            <a:off x="267300" y="2589850"/>
            <a:ext cx="43395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80%</a:t>
            </a:r>
            <a:endParaRPr sz="4800" b="1" dirty="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65" name="Google Shape;16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3652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6</a:t>
            </a:fld>
            <a:endParaRPr/>
          </a:p>
        </p:txBody>
      </p:sp>
      <p:sp>
        <p:nvSpPr>
          <p:cNvPr id="171" name="Google Shape;171;p31"/>
          <p:cNvSpPr txBox="1"/>
          <p:nvPr/>
        </p:nvSpPr>
        <p:spPr>
          <a:xfrm>
            <a:off x="267300" y="1312975"/>
            <a:ext cx="43395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Il tasso di successo medio </a:t>
            </a:r>
            <a:r>
              <a:rPr lang="it" sz="24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per task</a:t>
            </a:r>
            <a:r>
              <a:rPr lang="it" sz="24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 di tutti i partecipanti è:</a:t>
            </a:r>
            <a:endParaRPr sz="2400" b="1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2" name="Google Shape;172;p31"/>
          <p:cNvSpPr txBox="1"/>
          <p:nvPr/>
        </p:nvSpPr>
        <p:spPr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Sintesi delle misurazioni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73" name="Google Shape;173;p31"/>
          <p:cNvSpPr txBox="1"/>
          <p:nvPr/>
        </p:nvSpPr>
        <p:spPr>
          <a:xfrm>
            <a:off x="267300" y="947350"/>
            <a:ext cx="21966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02</a:t>
            </a:r>
            <a:endParaRPr sz="1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5" name="Google Shape;175;p31"/>
          <p:cNvSpPr txBox="1"/>
          <p:nvPr/>
        </p:nvSpPr>
        <p:spPr>
          <a:xfrm>
            <a:off x="267300" y="2808617"/>
            <a:ext cx="1556398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100%</a:t>
            </a:r>
            <a:endParaRPr sz="4800" b="1" dirty="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6" name="Google Shape;176;p31"/>
          <p:cNvSpPr txBox="1"/>
          <p:nvPr/>
        </p:nvSpPr>
        <p:spPr>
          <a:xfrm>
            <a:off x="275402" y="2606167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TASK 1</a:t>
            </a:r>
            <a:endParaRPr b="1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77" name="Google Shape;177;p31"/>
          <p:cNvSpPr txBox="1"/>
          <p:nvPr/>
        </p:nvSpPr>
        <p:spPr>
          <a:xfrm>
            <a:off x="2051586" y="2814452"/>
            <a:ext cx="1669953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100%</a:t>
            </a:r>
            <a:endParaRPr sz="4800" b="1" dirty="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8" name="Google Shape;178;p31"/>
          <p:cNvSpPr txBox="1"/>
          <p:nvPr/>
        </p:nvSpPr>
        <p:spPr>
          <a:xfrm>
            <a:off x="2059689" y="2612002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TASK 2</a:t>
            </a:r>
            <a:endParaRPr b="1" dirty="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79" name="Google Shape;179;p31"/>
          <p:cNvSpPr txBox="1"/>
          <p:nvPr/>
        </p:nvSpPr>
        <p:spPr>
          <a:xfrm>
            <a:off x="3843976" y="2808617"/>
            <a:ext cx="1669953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75%</a:t>
            </a:r>
            <a:endParaRPr sz="4800" b="1" dirty="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0" name="Google Shape;180;p31"/>
          <p:cNvSpPr txBox="1"/>
          <p:nvPr/>
        </p:nvSpPr>
        <p:spPr>
          <a:xfrm>
            <a:off x="3852078" y="2606167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TASK 3</a:t>
            </a:r>
            <a:endParaRPr b="1" dirty="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pic>
        <p:nvPicPr>
          <p:cNvPr id="181" name="Google Shape;18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79;p31">
            <a:extLst>
              <a:ext uri="{FF2B5EF4-FFF2-40B4-BE49-F238E27FC236}">
                <a16:creationId xmlns:a16="http://schemas.microsoft.com/office/drawing/2014/main" id="{C6D38F5A-579A-04DB-D4A0-82B8E45F46BE}"/>
              </a:ext>
            </a:extLst>
          </p:cNvPr>
          <p:cNvSpPr txBox="1"/>
          <p:nvPr/>
        </p:nvSpPr>
        <p:spPr>
          <a:xfrm>
            <a:off x="5636365" y="2808617"/>
            <a:ext cx="16746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25%</a:t>
            </a:r>
            <a:endParaRPr sz="4800" b="1" dirty="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5" name="Google Shape;180;p31">
            <a:extLst>
              <a:ext uri="{FF2B5EF4-FFF2-40B4-BE49-F238E27FC236}">
                <a16:creationId xmlns:a16="http://schemas.microsoft.com/office/drawing/2014/main" id="{F17D39AB-A091-9A91-69F2-8B58B0D5262E}"/>
              </a:ext>
            </a:extLst>
          </p:cNvPr>
          <p:cNvSpPr txBox="1"/>
          <p:nvPr/>
        </p:nvSpPr>
        <p:spPr>
          <a:xfrm>
            <a:off x="5644467" y="2606167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TASK 4</a:t>
            </a:r>
            <a:endParaRPr b="1" dirty="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6" name="Google Shape;179;p31">
            <a:extLst>
              <a:ext uri="{FF2B5EF4-FFF2-40B4-BE49-F238E27FC236}">
                <a16:creationId xmlns:a16="http://schemas.microsoft.com/office/drawing/2014/main" id="{30F9FB70-19DB-D59C-4EB2-DA326FAEBEA9}"/>
              </a:ext>
            </a:extLst>
          </p:cNvPr>
          <p:cNvSpPr txBox="1"/>
          <p:nvPr/>
        </p:nvSpPr>
        <p:spPr>
          <a:xfrm>
            <a:off x="7433401" y="2808617"/>
            <a:ext cx="16746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100%</a:t>
            </a:r>
            <a:endParaRPr sz="4800" b="1" dirty="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7" name="Google Shape;180;p31">
            <a:extLst>
              <a:ext uri="{FF2B5EF4-FFF2-40B4-BE49-F238E27FC236}">
                <a16:creationId xmlns:a16="http://schemas.microsoft.com/office/drawing/2014/main" id="{10BA014B-A54F-323D-C945-A9710E010FFF}"/>
              </a:ext>
            </a:extLst>
          </p:cNvPr>
          <p:cNvSpPr txBox="1"/>
          <p:nvPr/>
        </p:nvSpPr>
        <p:spPr>
          <a:xfrm>
            <a:off x="7441503" y="2606167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TASK 5</a:t>
            </a:r>
            <a:endParaRPr b="1" dirty="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7</a:t>
            </a:fld>
            <a:endParaRPr/>
          </a:p>
        </p:txBody>
      </p:sp>
      <p:sp>
        <p:nvSpPr>
          <p:cNvPr id="187" name="Google Shape;187;p32"/>
          <p:cNvSpPr txBox="1"/>
          <p:nvPr/>
        </p:nvSpPr>
        <p:spPr>
          <a:xfrm>
            <a:off x="267300" y="1312975"/>
            <a:ext cx="46884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Il tasso di successo medio </a:t>
            </a:r>
            <a:r>
              <a:rPr lang="it" sz="2400" b="1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di tutti i task di tutti i partecipanti </a:t>
            </a:r>
            <a:r>
              <a:rPr lang="it" sz="24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è:</a:t>
            </a:r>
            <a:endParaRPr sz="2400" b="1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88" name="Google Shape;188;p32"/>
          <p:cNvSpPr txBox="1"/>
          <p:nvPr/>
        </p:nvSpPr>
        <p:spPr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Sintesi delle misurazioni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189" name="Google Shape;189;p32"/>
          <p:cNvSpPr txBox="1"/>
          <p:nvPr/>
        </p:nvSpPr>
        <p:spPr>
          <a:xfrm>
            <a:off x="267300" y="2589850"/>
            <a:ext cx="43395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80%</a:t>
            </a:r>
            <a:endParaRPr sz="4800" b="1" dirty="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0" name="Google Shape;190;p32"/>
          <p:cNvSpPr txBox="1"/>
          <p:nvPr/>
        </p:nvSpPr>
        <p:spPr>
          <a:xfrm>
            <a:off x="267300" y="947350"/>
            <a:ext cx="21966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03</a:t>
            </a:r>
            <a:endParaRPr sz="1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192" name="Google Shape;192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8</a:t>
            </a:fld>
            <a:endParaRPr/>
          </a:p>
        </p:txBody>
      </p:sp>
      <p:sp>
        <p:nvSpPr>
          <p:cNvPr id="161" name="Google Shape;161;p30"/>
          <p:cNvSpPr txBox="1"/>
          <p:nvPr/>
        </p:nvSpPr>
        <p:spPr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Sintesi delle misurazioni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pic>
        <p:nvPicPr>
          <p:cNvPr id="165" name="Google Shape;16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FF9970D4-16F7-BEC5-9155-53D9EA19A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764" y="963373"/>
            <a:ext cx="7306472" cy="403211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>
            <a:spLocks noGrp="1"/>
          </p:cNvSpPr>
          <p:nvPr>
            <p:ph type="sldNum" idx="12"/>
          </p:nvPr>
        </p:nvSpPr>
        <p:spPr>
          <a:xfrm>
            <a:off x="8472458" y="5181352"/>
            <a:ext cx="548700" cy="4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9</a:t>
            </a:fld>
            <a:endParaRPr/>
          </a:p>
        </p:txBody>
      </p:sp>
      <p:sp>
        <p:nvSpPr>
          <p:cNvPr id="198" name="Google Shape;198;p33"/>
          <p:cNvSpPr txBox="1"/>
          <p:nvPr/>
        </p:nvSpPr>
        <p:spPr>
          <a:xfrm>
            <a:off x="267300" y="1312975"/>
            <a:ext cx="46884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I valori risultanti dall’analisi</a:t>
            </a:r>
            <a:endParaRPr sz="2400" b="1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1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dei questionari sono:</a:t>
            </a:r>
            <a:endParaRPr sz="2400" b="1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99" name="Google Shape;199;p33"/>
          <p:cNvSpPr txBox="1"/>
          <p:nvPr/>
        </p:nvSpPr>
        <p:spPr>
          <a:xfrm>
            <a:off x="284625" y="354450"/>
            <a:ext cx="3881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rgbClr val="0066CC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Sintesi delle misurazioni</a:t>
            </a:r>
            <a:endParaRPr sz="1200">
              <a:solidFill>
                <a:srgbClr val="0066CC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00" name="Google Shape;200;p33"/>
          <p:cNvSpPr txBox="1"/>
          <p:nvPr/>
        </p:nvSpPr>
        <p:spPr>
          <a:xfrm>
            <a:off x="267300" y="947350"/>
            <a:ext cx="21966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56CB"/>
                </a:solidFill>
                <a:latin typeface="Titillium Web"/>
                <a:ea typeface="Titillium Web"/>
                <a:cs typeface="Titillium Web"/>
                <a:sym typeface="Titillium Web"/>
              </a:rPr>
              <a:t>04</a:t>
            </a:r>
            <a:endParaRPr sz="1800">
              <a:solidFill>
                <a:srgbClr val="0056CB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1" name="Google Shape;201;p33"/>
          <p:cNvSpPr txBox="1"/>
          <p:nvPr/>
        </p:nvSpPr>
        <p:spPr>
          <a:xfrm>
            <a:off x="267300" y="2824075"/>
            <a:ext cx="1348666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-25</a:t>
            </a:r>
            <a:endParaRPr sz="4800" b="1" dirty="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2" name="Google Shape;202;p33"/>
          <p:cNvSpPr txBox="1"/>
          <p:nvPr/>
        </p:nvSpPr>
        <p:spPr>
          <a:xfrm>
            <a:off x="275402" y="2621625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NPS</a:t>
            </a:r>
            <a:endParaRPr b="1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03" name="Google Shape;203;p33"/>
          <p:cNvSpPr txBox="1"/>
          <p:nvPr/>
        </p:nvSpPr>
        <p:spPr>
          <a:xfrm>
            <a:off x="2209499" y="2824075"/>
            <a:ext cx="2244259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 b="1" dirty="0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44,375</a:t>
            </a:r>
            <a:endParaRPr sz="4800" b="1" dirty="0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04" name="Google Shape;204;p33"/>
          <p:cNvSpPr txBox="1"/>
          <p:nvPr/>
        </p:nvSpPr>
        <p:spPr>
          <a:xfrm>
            <a:off x="2217602" y="2621625"/>
            <a:ext cx="1128300" cy="35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00B8CD"/>
                </a:solidFill>
                <a:latin typeface="Titillium Web"/>
                <a:ea typeface="Titillium Web"/>
                <a:cs typeface="Titillium Web"/>
                <a:sym typeface="Titillium Web"/>
              </a:rPr>
              <a:t>SUS</a:t>
            </a:r>
            <a:endParaRPr b="1">
              <a:solidFill>
                <a:srgbClr val="00B8CD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A677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pic>
        <p:nvPicPr>
          <p:cNvPr id="210" name="Google Shape;21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563" y="5083900"/>
            <a:ext cx="1448532" cy="305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771</Words>
  <Application>Microsoft Office PowerPoint</Application>
  <PresentationFormat>Presentazione su schermo (16:10)</PresentationFormat>
  <Paragraphs>147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13</vt:i4>
      </vt:variant>
    </vt:vector>
  </HeadingPairs>
  <TitlesOfParts>
    <vt:vector size="20" baseType="lpstr">
      <vt:lpstr>Titillium Web SemiBold</vt:lpstr>
      <vt:lpstr>Titillium Web</vt:lpstr>
      <vt:lpstr>Calibri</vt:lpstr>
      <vt:lpstr>Titillium Web Light</vt:lpstr>
      <vt:lpstr>Arial</vt:lpstr>
      <vt:lpstr>Simple Light</vt:lpstr>
      <vt:lpstr>Simple Light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Giuseppe Volpe</cp:lastModifiedBy>
  <cp:revision>22</cp:revision>
  <dcterms:modified xsi:type="dcterms:W3CDTF">2022-06-21T14:52:50Z</dcterms:modified>
</cp:coreProperties>
</file>