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715000" cx="9144000"/>
  <p:notesSz cx="6858000" cy="9144000"/>
  <p:embeddedFontLst>
    <p:embeddedFont>
      <p:font typeface="Titillium Web SemiBold"/>
      <p:regular r:id="rId19"/>
      <p:bold r:id="rId20"/>
      <p:italic r:id="rId21"/>
      <p:boldItalic r:id="rId22"/>
    </p:embeddedFont>
    <p:embeddedFont>
      <p:font typeface="Titillium Web"/>
      <p:regular r:id="rId23"/>
      <p:bold r:id="rId24"/>
      <p:italic r:id="rId25"/>
      <p:boldItalic r:id="rId26"/>
    </p:embeddedFont>
    <p:embeddedFont>
      <p:font typeface="Titillium Web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01D8F1-B274-403D-AA9B-74A6E9CC247E}">
  <a:tblStyle styleId="{B701D8F1-B274-403D-AA9B-74A6E9CC24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SemiBold-bold.fntdata"/><Relationship Id="rId22" Type="http://schemas.openxmlformats.org/officeDocument/2006/relationships/font" Target="fonts/TitilliumWebSemiBold-boldItalic.fntdata"/><Relationship Id="rId21" Type="http://schemas.openxmlformats.org/officeDocument/2006/relationships/font" Target="fonts/TitilliumWebSemiBold-italic.fntdata"/><Relationship Id="rId24" Type="http://schemas.openxmlformats.org/officeDocument/2006/relationships/font" Target="fonts/TitilliumWeb-bold.fntdata"/><Relationship Id="rId23" Type="http://schemas.openxmlformats.org/officeDocument/2006/relationships/font" Target="fonts/TitilliumWeb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TitilliumWeb-boldItalic.fntdata"/><Relationship Id="rId25" Type="http://schemas.openxmlformats.org/officeDocument/2006/relationships/font" Target="fonts/TitilliumWeb-italic.fntdata"/><Relationship Id="rId28" Type="http://schemas.openxmlformats.org/officeDocument/2006/relationships/font" Target="fonts/TitilliumWebLight-bold.fntdata"/><Relationship Id="rId27" Type="http://schemas.openxmlformats.org/officeDocument/2006/relationships/font" Target="fonts/TitilliumWebLigh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TitilliumWeb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TitilliumWebLigh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TitilliumWebSemiBold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1b5d350a_0_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1b5d35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623b44869_0_8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623b4486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623b44869_0_12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623b4486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9abfa0bcc_0_66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9abfa0bc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1b5d350a_0_4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1b5d350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1b5d350a_0_5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1b5d350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3750a350_0_1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3750a35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23b44869_0_4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23b4486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23b44869_0_2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623b4486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23b44869_0_3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23b4486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23b44869_0_54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623b4486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Google Shape;39;p15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9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21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21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hyperlink" Target="https://creativecommons.org/licenses/by-sa/4.0/deed.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esigners.italia.it/" TargetMode="External"/><Relationship Id="rId4" Type="http://schemas.openxmlformats.org/officeDocument/2006/relationships/hyperlink" Target="https://creativecommons.org/licenses/by-sa/4.0/deed.it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funzionepubblica.gov.it/glu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aK-gDgyT1-yFKz3Xh-hfiZOrHObfQfO5xuPxXeDEAK4/edit#gid=0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aK-gDgyT1-yFKz3Xh-hfiZOrHObfQfO5xuPxXeDEAK4/edit#gid=0)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aK-gDgyT1-yFKz3Xh-hfiZOrHObfQfO5xuPxXeDEAK4/edit#gid=0)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lGsmSWP-ohPsRGXOfSm8QMfyNc-MMGNM_MjexMgemDs/edit#gid=370446328" TargetMode="External"/><Relationship Id="rId4" Type="http://schemas.openxmlformats.org/officeDocument/2006/relationships/hyperlink" Target="https://docs.google.com/spreadsheets/d/1lGsmSWP-ohPsRGXOfSm8QMfyNc-MMGNM_MjexMgemDs/edit#gid=370446328" TargetMode="External"/><Relationship Id="rId9" Type="http://schemas.openxmlformats.org/officeDocument/2006/relationships/image" Target="../media/image3.png"/><Relationship Id="rId5" Type="http://schemas.openxmlformats.org/officeDocument/2006/relationships/hyperlink" Target="https://docs.google.com/spreadsheets/d/1uWYlBs_BKelfNUjPI6MttbmKYY4RIdaFmcImrg6GP-s/edit#gid=0" TargetMode="External"/><Relationship Id="rId6" Type="http://schemas.openxmlformats.org/officeDocument/2006/relationships/hyperlink" Target="https://docs.google.com/spreadsheets/d/1uWYlBs_BKelfNUjPI6MttbmKYY4RIdaFmcImrg6GP-s/edit#gid=0" TargetMode="External"/><Relationship Id="rId7" Type="http://schemas.openxmlformats.org/officeDocument/2006/relationships/hyperlink" Target="https://docs.google.com/spreadsheets/d/1GIX-F6VMakrg9BD_CNb7vNdOlpqcMl7WNFQN8Z9cuz4/edit#gid=0" TargetMode="External"/><Relationship Id="rId8" Type="http://schemas.openxmlformats.org/officeDocument/2006/relationships/hyperlink" Target="https://docs.google.com/spreadsheets/d/1GIX-F6VMakrg9BD_CNb7vNdOlpqcMl7WNFQN8Z9cuz4/edit#gid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9" name="Google Shape;79;p25"/>
          <p:cNvSpPr txBox="1"/>
          <p:nvPr/>
        </p:nvSpPr>
        <p:spPr>
          <a:xfrm>
            <a:off x="2113350" y="2173375"/>
            <a:ext cx="49173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Test di Usabilità</a:t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0" name="Google Shape;80;p25"/>
          <p:cNvSpPr txBox="1"/>
          <p:nvPr/>
        </p:nvSpPr>
        <p:spPr>
          <a:xfrm>
            <a:off x="1694550" y="2895800"/>
            <a:ext cx="57549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Come costruire il report dei risultati</a:t>
            </a:r>
            <a:br>
              <a:rPr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dei test di usabilità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81" name="Google Shape;81;p25"/>
          <p:cNvCxnSpPr/>
          <p:nvPr/>
        </p:nvCxnSpPr>
        <p:spPr>
          <a:xfrm>
            <a:off x="3914550" y="2788575"/>
            <a:ext cx="1314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2" name="Google Shape;8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307600"/>
            <a:ext cx="1931375" cy="4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5"/>
          <p:cNvSpPr txBox="1"/>
          <p:nvPr/>
        </p:nvSpPr>
        <p:spPr>
          <a:xfrm>
            <a:off x="7829100" y="5307538"/>
            <a:ext cx="1314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Licenza </a:t>
            </a:r>
            <a:r>
              <a:rPr lang="it" sz="700" u="sng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 4.0</a:t>
            </a:r>
            <a:endParaRPr sz="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4" name="Google Shape;84;p25"/>
          <p:cNvSpPr txBox="1"/>
          <p:nvPr/>
        </p:nvSpPr>
        <p:spPr>
          <a:xfrm>
            <a:off x="2163300" y="5307550"/>
            <a:ext cx="52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https://designers.italia.it/kit/test-usabilita/</a:t>
            </a:r>
            <a:endParaRPr sz="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16" name="Google Shape;216;p34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Elenco dei task con relativo criterio di successo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3083925" y="4685300"/>
            <a:ext cx="4409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* 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</a:t>
            </a:r>
            <a:r>
              <a:rPr b="1"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“criterio di successo 1”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si intende ogni pagina che soddisfi il task o ogni frammento di informazione che deve essere letto o capito in quella pagina; 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** Per </a:t>
            </a:r>
            <a:r>
              <a:rPr b="1"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“criterio di successo 2”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ogni azione eseguita all'interno di quella pagina che sia necessaria e sufficiente per considerare il task riuscito. 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8" name="Google Shape;218;p34"/>
          <p:cNvSpPr txBox="1"/>
          <p:nvPr/>
        </p:nvSpPr>
        <p:spPr>
          <a:xfrm>
            <a:off x="360825" y="169940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qui il criterio di successo….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320500" y="1425500"/>
            <a:ext cx="1894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1*</a:t>
            </a:r>
            <a:endParaRPr b="1" sz="10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320500" y="899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1</a:t>
            </a:r>
            <a:endParaRPr b="1" sz="24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360825" y="335415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qui il criterio di successo….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320500" y="3080250"/>
            <a:ext cx="1894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2**</a:t>
            </a:r>
            <a:endParaRPr b="1" sz="10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223" name="Google Shape;223;p34"/>
          <p:cNvCxnSpPr/>
          <p:nvPr/>
        </p:nvCxnSpPr>
        <p:spPr>
          <a:xfrm>
            <a:off x="413450" y="1411460"/>
            <a:ext cx="1793400" cy="0"/>
          </a:xfrm>
          <a:prstGeom prst="straightConnector1">
            <a:avLst/>
          </a:prstGeom>
          <a:noFill/>
          <a:ln cap="flat" cmpd="sng" w="9525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34"/>
          <p:cNvSpPr txBox="1"/>
          <p:nvPr/>
        </p:nvSpPr>
        <p:spPr>
          <a:xfrm>
            <a:off x="3044475" y="169940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qui il criterio di successo….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3004150" y="1425500"/>
            <a:ext cx="1964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1*</a:t>
            </a:r>
            <a:endParaRPr b="1" sz="10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3004150" y="899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2</a:t>
            </a:r>
            <a:endParaRPr b="1" sz="24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3044475" y="335415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qui il criterio di successo….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3004150" y="3080250"/>
            <a:ext cx="22485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2**</a:t>
            </a:r>
            <a:endParaRPr b="1" sz="10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5728125" y="169940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qui il criterio di successo….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5687800" y="1425500"/>
            <a:ext cx="2080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1*</a:t>
            </a:r>
            <a:endParaRPr b="1" sz="10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5687800" y="899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3</a:t>
            </a:r>
            <a:endParaRPr b="1" sz="24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5728125" y="335415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qui il criterio di successo….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5687800" y="3080250"/>
            <a:ext cx="2080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2**</a:t>
            </a:r>
            <a:endParaRPr b="1" sz="10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234" name="Google Shape;234;p34"/>
          <p:cNvCxnSpPr/>
          <p:nvPr/>
        </p:nvCxnSpPr>
        <p:spPr>
          <a:xfrm>
            <a:off x="3091618" y="1411460"/>
            <a:ext cx="1793400" cy="0"/>
          </a:xfrm>
          <a:prstGeom prst="straightConnector1">
            <a:avLst/>
          </a:prstGeom>
          <a:noFill/>
          <a:ln cap="flat" cmpd="sng" w="9525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4"/>
          <p:cNvCxnSpPr/>
          <p:nvPr/>
        </p:nvCxnSpPr>
        <p:spPr>
          <a:xfrm>
            <a:off x="5776058" y="1411460"/>
            <a:ext cx="1793400" cy="0"/>
          </a:xfrm>
          <a:prstGeom prst="straightConnector1">
            <a:avLst/>
          </a:prstGeom>
          <a:noFill/>
          <a:ln cap="flat" cmpd="sng" w="9525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4"/>
          <p:cNvCxnSpPr/>
          <p:nvPr/>
        </p:nvCxnSpPr>
        <p:spPr>
          <a:xfrm>
            <a:off x="413450" y="3057510"/>
            <a:ext cx="1793400" cy="0"/>
          </a:xfrm>
          <a:prstGeom prst="straightConnector1">
            <a:avLst/>
          </a:prstGeom>
          <a:noFill/>
          <a:ln cap="flat" cmpd="sng" w="9525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34"/>
          <p:cNvCxnSpPr/>
          <p:nvPr/>
        </p:nvCxnSpPr>
        <p:spPr>
          <a:xfrm>
            <a:off x="3091618" y="3057510"/>
            <a:ext cx="1793400" cy="0"/>
          </a:xfrm>
          <a:prstGeom prst="straightConnector1">
            <a:avLst/>
          </a:prstGeom>
          <a:noFill/>
          <a:ln cap="flat" cmpd="sng" w="9525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4"/>
          <p:cNvCxnSpPr/>
          <p:nvPr/>
        </p:nvCxnSpPr>
        <p:spPr>
          <a:xfrm>
            <a:off x="5776058" y="3057510"/>
            <a:ext cx="1793400" cy="0"/>
          </a:xfrm>
          <a:prstGeom prst="straightConnector1">
            <a:avLst/>
          </a:prstGeom>
          <a:noFill/>
          <a:ln cap="flat" cmpd="sng" w="9525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9" name="Google Shape;23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45" name="Google Shape;245;p35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Problemi e criticità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graphicFrame>
        <p:nvGraphicFramePr>
          <p:cNvPr id="246" name="Google Shape;246;p35"/>
          <p:cNvGraphicFramePr/>
          <p:nvPr/>
        </p:nvGraphicFramePr>
        <p:xfrm>
          <a:off x="420975" y="88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{B701D8F1-B274-403D-AA9B-74A6E9CC247E}</a:tableStyleId>
              </a:tblPr>
              <a:tblGrid>
                <a:gridCol w="2665200"/>
                <a:gridCol w="2665200"/>
                <a:gridCol w="2665200"/>
              </a:tblGrid>
              <a:tr h="47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Problemi* incontrati dal partecipante</a:t>
                      </a:r>
                      <a:endParaRPr b="1" sz="11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(in ordine decrescente di gravità)</a:t>
                      </a:r>
                      <a:endParaRPr sz="9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6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6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6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6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 sz="11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Criticità</a:t>
                      </a:r>
                      <a:r>
                        <a:rPr b="1" lang="it" sz="11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** individuate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6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6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6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Eventuale principio euristico relativo </a:t>
                      </a:r>
                      <a:br>
                        <a:rPr lang="it" sz="11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</a:br>
                      <a:r>
                        <a:rPr lang="it" sz="11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alla criticità descritta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Descrivi qui il problema rilevato...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56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Descrivi qui la criticità...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6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D9D9D9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(Opzionale) d</a:t>
                      </a:r>
                      <a:r>
                        <a:rPr lang="it" sz="900">
                          <a:solidFill>
                            <a:srgbClr val="D9D9D9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escrivi il principio collegato...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D9D9D9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Descrivi qui il problema rilevato...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Descrivi qui la criticità...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D9D9D9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(Opzionale) descrivi il principio collegato...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D9D9D9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B8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Descrivi qui il problema rilevato...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Descrivi qui la criticità...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D9D9D9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(Opzionale) descrivi il principio collegato...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D9D9D9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7" name="Google Shape;247;p35"/>
          <p:cNvSpPr txBox="1"/>
          <p:nvPr/>
        </p:nvSpPr>
        <p:spPr>
          <a:xfrm>
            <a:off x="3078483" y="4401900"/>
            <a:ext cx="5330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* 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“</a:t>
            </a:r>
            <a:r>
              <a:rPr b="1"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problema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” 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si intende una qualunque difficoltà manifestata dal partecipante durante il test, considerata con diversi gradi di gravità e trascritti/registrati dal conduttore. 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es.: il partecipante esita a lungo nel cliccare su un punto della pagina e dice che non sa dove andare, oppure commenta negativamente.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** 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“</a:t>
            </a:r>
            <a:r>
              <a:rPr b="1"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criticità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” s’intende un qualunque punto o funzionalità dell’interfaccia collegato al verificarsi di un problema del partecipante e riferibile alla violazione di un qualunque principio euristico di usabilità o, prima ancora, di buon senso. Ad es. un menu, l’etichetta di un link o un contenuto testuale che si possa ipotizzare provochino 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un'esperienza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negativa nell’utente. 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48" name="Google Shape;24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6CC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/>
        </p:nvSpPr>
        <p:spPr>
          <a:xfrm>
            <a:off x="6372525" y="2350833"/>
            <a:ext cx="24891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Quest'opera, realizzata per il progetto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Designers Italia</a:t>
            </a: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è distribuita con Licenza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Attribuzione - Condividi allo stesso modo 4.0 Internazionale</a:t>
            </a: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. Copyright (c) 2021 Presidenza del Consiglio dei Ministri - Dipartimento per la trasformazione digitale. </a:t>
            </a:r>
            <a:r>
              <a:rPr b="1"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rispettare i termini della licenza lascia questo testo/questa slide nella tua versione.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54" name="Google Shape;254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631236"/>
            <a:ext cx="1931375" cy="4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0" name="Google Shape;90;p26"/>
          <p:cNvSpPr txBox="1"/>
          <p:nvPr/>
        </p:nvSpPr>
        <p:spPr>
          <a:xfrm>
            <a:off x="3608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56CB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Istruzion</a:t>
            </a: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91" name="Google Shape;91;p26"/>
          <p:cNvSpPr txBox="1"/>
          <p:nvPr/>
        </p:nvSpPr>
        <p:spPr>
          <a:xfrm>
            <a:off x="360825" y="1186725"/>
            <a:ext cx="71283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Prepara</a:t>
            </a: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un documento che riassume i risultati </a:t>
            </a:r>
            <a:b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dei test, mettendo in evidenza aspetti funzionanti e/o critici dell’esperienza d’uso:</a:t>
            </a:r>
            <a:endParaRPr b="1" sz="24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2" name="Google Shape;92;p26"/>
          <p:cNvSpPr txBox="1"/>
          <p:nvPr/>
        </p:nvSpPr>
        <p:spPr>
          <a:xfrm>
            <a:off x="381250" y="2597575"/>
            <a:ext cx="509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00C4C9"/>
                </a:solidFill>
                <a:latin typeface="Titillium Web"/>
                <a:ea typeface="Titillium Web"/>
                <a:cs typeface="Titillium Web"/>
                <a:sym typeface="Titillium Web"/>
              </a:rPr>
              <a:t>01</a:t>
            </a:r>
            <a:endParaRPr b="1" sz="180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3" name="Google Shape;93;p26"/>
          <p:cNvSpPr txBox="1"/>
          <p:nvPr/>
        </p:nvSpPr>
        <p:spPr>
          <a:xfrm>
            <a:off x="386575" y="2919050"/>
            <a:ext cx="21027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1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Sintetizza i principali dati raccolti in numeri </a:t>
            </a:r>
            <a:r>
              <a:rPr lang="it" sz="11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dare un’immagine immediata dell’ampiezza del test e un’anticipazione dei suoi risultati: quanti partecipanti, quanti task da verificare, quanti task superati con successo sul totale dei task.</a:t>
            </a:r>
            <a:endParaRPr b="1" sz="11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1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1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4" name="Google Shape;94;p26"/>
          <p:cNvSpPr txBox="1"/>
          <p:nvPr/>
        </p:nvSpPr>
        <p:spPr>
          <a:xfrm>
            <a:off x="2512834" y="2919050"/>
            <a:ext cx="19641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1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Riassumi  le misurazioni effettuate </a:t>
            </a:r>
            <a:r>
              <a:rPr lang="it" sz="11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mettendo in evidenza i risultati relativi al tasso di successo medio in relazione al tipo di questionari effettuati (NPS, SUS, UMUX).</a:t>
            </a:r>
            <a:endParaRPr sz="11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5" name="Google Shape;95;p26"/>
          <p:cNvSpPr txBox="1"/>
          <p:nvPr/>
        </p:nvSpPr>
        <p:spPr>
          <a:xfrm>
            <a:off x="4617675" y="2919050"/>
            <a:ext cx="21027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1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in modo dettagliato quali erano i task e i relativi criteri di successo</a:t>
            </a:r>
            <a:r>
              <a:rPr lang="it" sz="11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in modo da facilitare l’interpretazione dei risultati percentuali delle misurazioni effettuate.</a:t>
            </a:r>
            <a:endParaRPr sz="11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6" name="Google Shape;96;p26"/>
          <p:cNvSpPr txBox="1"/>
          <p:nvPr/>
        </p:nvSpPr>
        <p:spPr>
          <a:xfrm>
            <a:off x="4638600" y="2597575"/>
            <a:ext cx="509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00C4C9"/>
                </a:solidFill>
                <a:latin typeface="Titillium Web"/>
                <a:ea typeface="Titillium Web"/>
                <a:cs typeface="Titillium Web"/>
                <a:sym typeface="Titillium Web"/>
              </a:rPr>
              <a:t>03</a:t>
            </a:r>
            <a:endParaRPr b="1" sz="180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7" name="Google Shape;97;p26"/>
          <p:cNvSpPr txBox="1"/>
          <p:nvPr/>
        </p:nvSpPr>
        <p:spPr>
          <a:xfrm>
            <a:off x="2509925" y="2597575"/>
            <a:ext cx="509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00C4C9"/>
                </a:solidFill>
                <a:latin typeface="Titillium Web"/>
                <a:ea typeface="Titillium Web"/>
                <a:cs typeface="Titillium Web"/>
                <a:sym typeface="Titillium Web"/>
              </a:rPr>
              <a:t>02</a:t>
            </a:r>
            <a:endParaRPr b="1" sz="180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8" name="Google Shape;98;p26"/>
          <p:cNvSpPr txBox="1"/>
          <p:nvPr/>
        </p:nvSpPr>
        <p:spPr>
          <a:xfrm>
            <a:off x="6761950" y="2919050"/>
            <a:ext cx="20466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1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Raccogli l’elenco dei problemi e delle criticità individuate </a:t>
            </a:r>
            <a:r>
              <a:rPr lang="it" sz="11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durante il completamento dei diversi task, in modo da offrire una panoramica completa dell’esperienza d’uso e facilitare l’attività di riprogettazione di alcune componenti o logiche di interazione con il servizio.</a:t>
            </a:r>
            <a:endParaRPr sz="11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6767275" y="2597575"/>
            <a:ext cx="509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00C4C9"/>
                </a:solidFill>
                <a:latin typeface="Titillium Web"/>
                <a:ea typeface="Titillium Web"/>
                <a:cs typeface="Titillium Web"/>
                <a:sym typeface="Titillium Web"/>
              </a:rPr>
              <a:t>04</a:t>
            </a:r>
            <a:endParaRPr b="1" sz="180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0" name="Google Shape;100;p26"/>
          <p:cNvSpPr txBox="1"/>
          <p:nvPr/>
        </p:nvSpPr>
        <p:spPr>
          <a:xfrm>
            <a:off x="4546150" y="5285981"/>
            <a:ext cx="53292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155CC"/>
                </a:solidFill>
                <a:latin typeface="Titillium Web"/>
                <a:ea typeface="Titillium Web"/>
                <a:cs typeface="Titillium Web"/>
                <a:sym typeface="Titillium Web"/>
              </a:rPr>
              <a:t>rif.: allegato 9 del Protocollo eGLU:</a:t>
            </a:r>
            <a:r>
              <a:rPr b="1" lang="it" sz="1000">
                <a:solidFill>
                  <a:srgbClr val="1155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b="1" lang="it" sz="1000" u="sng">
                <a:solidFill>
                  <a:srgbClr val="1155CC"/>
                </a:solid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http://www.funzionepubblica.gov.it/glu</a:t>
            </a:r>
            <a:endParaRPr b="1" sz="1000">
              <a:solidFill>
                <a:srgbClr val="1155CC"/>
              </a:solidFill>
              <a:highlight>
                <a:srgbClr val="00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425" y="2448219"/>
            <a:ext cx="1767300" cy="110458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8" name="Google Shape;108;p27"/>
          <p:cNvSpPr/>
          <p:nvPr/>
        </p:nvSpPr>
        <p:spPr>
          <a:xfrm rot="5400000">
            <a:off x="8006058" y="-3451"/>
            <a:ext cx="1148100" cy="1148100"/>
          </a:xfrm>
          <a:prstGeom prst="diagStripe">
            <a:avLst>
              <a:gd fmla="val 50000" name="adj"/>
            </a:avLst>
          </a:prstGeom>
          <a:solidFill>
            <a:srgbClr val="00C4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7"/>
          <p:cNvSpPr txBox="1"/>
          <p:nvPr/>
        </p:nvSpPr>
        <p:spPr>
          <a:xfrm rot="2700000">
            <a:off x="8161655" y="274974"/>
            <a:ext cx="1095450" cy="311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6CB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ESEMPIO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7"/>
          <p:cNvSpPr txBox="1"/>
          <p:nvPr/>
        </p:nvSpPr>
        <p:spPr>
          <a:xfrm>
            <a:off x="360825" y="354450"/>
            <a:ext cx="58029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Esempio di struttura del report di presentazione dei risultati: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111" name="Google Shape;111;p27"/>
          <p:cNvPicPr preferRelativeResize="0"/>
          <p:nvPr/>
        </p:nvPicPr>
        <p:blipFill rotWithShape="1">
          <a:blip r:embed="rId4">
            <a:alphaModFix/>
          </a:blip>
          <a:srcRect b="0" l="109" r="109" t="0"/>
          <a:stretch/>
        </p:blipFill>
        <p:spPr>
          <a:xfrm>
            <a:off x="468625" y="1065237"/>
            <a:ext cx="1767249" cy="11045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pic>
      <p:pic>
        <p:nvPicPr>
          <p:cNvPr id="112" name="Google Shape;112;p27"/>
          <p:cNvPicPr preferRelativeResize="0"/>
          <p:nvPr/>
        </p:nvPicPr>
        <p:blipFill rotWithShape="1">
          <a:blip r:embed="rId5">
            <a:alphaModFix/>
          </a:blip>
          <a:srcRect b="19" l="0" r="0" t="19"/>
          <a:stretch/>
        </p:blipFill>
        <p:spPr>
          <a:xfrm>
            <a:off x="2521400" y="1065237"/>
            <a:ext cx="1767248" cy="1104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pic>
      <p:pic>
        <p:nvPicPr>
          <p:cNvPr id="113" name="Google Shape;113;p27"/>
          <p:cNvPicPr preferRelativeResize="0"/>
          <p:nvPr/>
        </p:nvPicPr>
        <p:blipFill rotWithShape="1">
          <a:blip r:embed="rId6">
            <a:alphaModFix/>
          </a:blip>
          <a:srcRect b="0" l="66" r="4930" t="0"/>
          <a:stretch/>
        </p:blipFill>
        <p:spPr>
          <a:xfrm>
            <a:off x="4574175" y="1065237"/>
            <a:ext cx="1767249" cy="11045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pic>
      <p:pic>
        <p:nvPicPr>
          <p:cNvPr id="114" name="Google Shape;114;p27"/>
          <p:cNvPicPr preferRelativeResize="0"/>
          <p:nvPr/>
        </p:nvPicPr>
        <p:blipFill rotWithShape="1">
          <a:blip r:embed="rId7">
            <a:alphaModFix/>
          </a:blip>
          <a:srcRect b="0" l="79" r="79" t="0"/>
          <a:stretch/>
        </p:blipFill>
        <p:spPr>
          <a:xfrm>
            <a:off x="468600" y="2457462"/>
            <a:ext cx="1767252" cy="1104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pic>
      <p:sp>
        <p:nvSpPr>
          <p:cNvPr id="115" name="Google Shape;115;p27"/>
          <p:cNvSpPr/>
          <p:nvPr/>
        </p:nvSpPr>
        <p:spPr>
          <a:xfrm>
            <a:off x="468600" y="1885675"/>
            <a:ext cx="1767300" cy="28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7"/>
          <p:cNvSpPr txBox="1"/>
          <p:nvPr/>
        </p:nvSpPr>
        <p:spPr>
          <a:xfrm>
            <a:off x="508075" y="1872025"/>
            <a:ext cx="734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Cover</a:t>
            </a:r>
            <a:endParaRPr sz="10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2521375" y="1885675"/>
            <a:ext cx="1767300" cy="28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2560850" y="1872025"/>
            <a:ext cx="159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Dati raccolti</a:t>
            </a:r>
            <a:endParaRPr sz="10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19" name="Google Shape;119;p27"/>
          <p:cNvSpPr/>
          <p:nvPr/>
        </p:nvSpPr>
        <p:spPr>
          <a:xfrm>
            <a:off x="4574163" y="1885675"/>
            <a:ext cx="1767300" cy="28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7"/>
          <p:cNvSpPr txBox="1"/>
          <p:nvPr/>
        </p:nvSpPr>
        <p:spPr>
          <a:xfrm>
            <a:off x="4613626" y="1872025"/>
            <a:ext cx="1929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Sintesi delle misurazioni</a:t>
            </a:r>
            <a:endParaRPr sz="10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21" name="Google Shape;121;p27"/>
          <p:cNvSpPr/>
          <p:nvPr/>
        </p:nvSpPr>
        <p:spPr>
          <a:xfrm>
            <a:off x="2521375" y="3273456"/>
            <a:ext cx="1767300" cy="28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7"/>
          <p:cNvSpPr txBox="1"/>
          <p:nvPr/>
        </p:nvSpPr>
        <p:spPr>
          <a:xfrm>
            <a:off x="2560850" y="3259806"/>
            <a:ext cx="159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Problemi e criticità</a:t>
            </a:r>
            <a:endParaRPr sz="10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23" name="Google Shape;123;p27"/>
          <p:cNvSpPr/>
          <p:nvPr/>
        </p:nvSpPr>
        <p:spPr>
          <a:xfrm>
            <a:off x="468563" y="3277900"/>
            <a:ext cx="1767300" cy="28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7"/>
          <p:cNvSpPr txBox="1"/>
          <p:nvPr/>
        </p:nvSpPr>
        <p:spPr>
          <a:xfrm>
            <a:off x="508026" y="3264250"/>
            <a:ext cx="1929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Task e criteri di successo</a:t>
            </a:r>
            <a:endParaRPr sz="10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125" name="Google Shape;125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8269" y="50832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8"/>
          <p:cNvPicPr preferRelativeResize="0"/>
          <p:nvPr/>
        </p:nvPicPr>
        <p:blipFill rotWithShape="1">
          <a:blip r:embed="rId3">
            <a:alphaModFix/>
          </a:blip>
          <a:srcRect b="3606" l="0" r="0" t="4388"/>
          <a:stretch/>
        </p:blipFill>
        <p:spPr>
          <a:xfrm>
            <a:off x="-14450" y="0"/>
            <a:ext cx="915845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8"/>
          <p:cNvSpPr/>
          <p:nvPr/>
        </p:nvSpPr>
        <p:spPr>
          <a:xfrm>
            <a:off x="-16175" y="0"/>
            <a:ext cx="9158400" cy="5763000"/>
          </a:xfrm>
          <a:prstGeom prst="rect">
            <a:avLst/>
          </a:prstGeom>
          <a:solidFill>
            <a:srgbClr val="00B8CD">
              <a:alpha val="74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33" name="Google Shape;133;p28"/>
          <p:cNvSpPr txBox="1"/>
          <p:nvPr/>
        </p:nvSpPr>
        <p:spPr>
          <a:xfrm>
            <a:off x="3171925" y="1483302"/>
            <a:ext cx="27822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</a:t>
            </a:r>
            <a:endParaRPr sz="1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4" name="Google Shape;134;p28"/>
          <p:cNvSpPr txBox="1"/>
          <p:nvPr/>
        </p:nvSpPr>
        <p:spPr>
          <a:xfrm>
            <a:off x="2252850" y="2078878"/>
            <a:ext cx="46383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6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Sito web</a:t>
            </a:r>
            <a:endParaRPr sz="46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6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esplorato</a:t>
            </a:r>
            <a:endParaRPr sz="46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135" name="Google Shape;135;p28"/>
          <p:cNvCxnSpPr/>
          <p:nvPr/>
        </p:nvCxnSpPr>
        <p:spPr>
          <a:xfrm>
            <a:off x="3219450" y="3654889"/>
            <a:ext cx="2705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8"/>
          <p:cNvSpPr txBox="1"/>
          <p:nvPr/>
        </p:nvSpPr>
        <p:spPr>
          <a:xfrm>
            <a:off x="3171925" y="3739556"/>
            <a:ext cx="27822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NOME DEL MODERATORE</a:t>
            </a:r>
            <a:endParaRPr sz="1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37" name="Google Shape;13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600" y="5083200"/>
            <a:ext cx="1447201" cy="3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6CB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43" name="Google Shape;143;p29"/>
          <p:cNvSpPr txBox="1"/>
          <p:nvPr/>
        </p:nvSpPr>
        <p:spPr>
          <a:xfrm>
            <a:off x="244300" y="337987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Partecipanti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267300" y="1312976"/>
            <a:ext cx="44784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 numeri chiave delle</a:t>
            </a:r>
            <a:endParaRPr b="1"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sessioni di test:</a:t>
            </a:r>
            <a:endParaRPr b="1"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45" name="Google Shape;145;p29"/>
          <p:cNvCxnSpPr/>
          <p:nvPr/>
        </p:nvCxnSpPr>
        <p:spPr>
          <a:xfrm>
            <a:off x="337250" y="3392660"/>
            <a:ext cx="677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9"/>
          <p:cNvCxnSpPr/>
          <p:nvPr/>
        </p:nvCxnSpPr>
        <p:spPr>
          <a:xfrm>
            <a:off x="2924225" y="3392660"/>
            <a:ext cx="677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9"/>
          <p:cNvSpPr txBox="1"/>
          <p:nvPr/>
        </p:nvSpPr>
        <p:spPr>
          <a:xfrm>
            <a:off x="2833150" y="3379882"/>
            <a:ext cx="21216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per partecipante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148" name="Google Shape;148;p29"/>
          <p:cNvCxnSpPr/>
          <p:nvPr/>
        </p:nvCxnSpPr>
        <p:spPr>
          <a:xfrm>
            <a:off x="5496200" y="3392660"/>
            <a:ext cx="677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9"/>
          <p:cNvSpPr txBox="1"/>
          <p:nvPr/>
        </p:nvSpPr>
        <p:spPr>
          <a:xfrm>
            <a:off x="5405125" y="3379882"/>
            <a:ext cx="21216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superati con successo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sul totale dei task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Dati raccolti</a:t>
            </a:r>
            <a:endParaRPr sz="12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51" name="Google Shape;151;p29"/>
          <p:cNvSpPr txBox="1"/>
          <p:nvPr/>
        </p:nvSpPr>
        <p:spPr>
          <a:xfrm>
            <a:off x="238675" y="2708175"/>
            <a:ext cx="11283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3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</a:t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52" name="Google Shape;152;p29"/>
          <p:cNvSpPr txBox="1"/>
          <p:nvPr/>
        </p:nvSpPr>
        <p:spPr>
          <a:xfrm>
            <a:off x="2806100" y="2708175"/>
            <a:ext cx="11283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</a:t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53" name="Google Shape;153;p29"/>
          <p:cNvSpPr txBox="1"/>
          <p:nvPr/>
        </p:nvSpPr>
        <p:spPr>
          <a:xfrm>
            <a:off x="5399500" y="2708175"/>
            <a:ext cx="11283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</a:t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154" name="Google Shape;15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600" y="5083200"/>
            <a:ext cx="1447201" cy="3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60" name="Google Shape;160;p30"/>
          <p:cNvSpPr txBox="1"/>
          <p:nvPr/>
        </p:nvSpPr>
        <p:spPr>
          <a:xfrm>
            <a:off x="267300" y="1312975"/>
            <a:ext cx="43395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tasso di successo medio </a:t>
            </a:r>
            <a:r>
              <a:rPr b="1" lang="it" sz="24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</a:t>
            </a:r>
            <a:r>
              <a:rPr b="1" lang="it" sz="24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partecipante</a:t>
            </a: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di tutti i task è del</a:t>
            </a:r>
            <a:endParaRPr b="1" sz="24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Sintesi delle misurazioni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>
            <a:off x="284625" y="4021650"/>
            <a:ext cx="5865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[</a:t>
            </a:r>
            <a:r>
              <a:rPr lang="it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All. 8</a:t>
            </a: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(b)] </a:t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267300" y="947350"/>
            <a:ext cx="2196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01</a:t>
            </a:r>
            <a:endParaRPr sz="1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267300" y="2589850"/>
            <a:ext cx="43395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00</a:t>
            </a:r>
            <a:r>
              <a:rPr b="1" lang="it" sz="48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%</a:t>
            </a:r>
            <a:endParaRPr b="1" sz="48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65" name="Google Shape;16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71" name="Google Shape;171;p31"/>
          <p:cNvSpPr txBox="1"/>
          <p:nvPr/>
        </p:nvSpPr>
        <p:spPr>
          <a:xfrm>
            <a:off x="267300" y="1312975"/>
            <a:ext cx="43395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tasso di successo medio </a:t>
            </a:r>
            <a:r>
              <a:rPr b="1" lang="it" sz="24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task</a:t>
            </a: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di tutti i partecipanti è:</a:t>
            </a:r>
            <a:endParaRPr b="1" sz="24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Sintesi delle misurazioni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73" name="Google Shape;173;p31"/>
          <p:cNvSpPr txBox="1"/>
          <p:nvPr/>
        </p:nvSpPr>
        <p:spPr>
          <a:xfrm>
            <a:off x="267300" y="947350"/>
            <a:ext cx="2196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02</a:t>
            </a:r>
            <a:endParaRPr sz="1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4" name="Google Shape;174;p31"/>
          <p:cNvSpPr txBox="1"/>
          <p:nvPr/>
        </p:nvSpPr>
        <p:spPr>
          <a:xfrm>
            <a:off x="284625" y="4021650"/>
            <a:ext cx="5865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[</a:t>
            </a:r>
            <a:r>
              <a:rPr lang="it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All. 8</a:t>
            </a: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(c)] </a:t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267300" y="2824075"/>
            <a:ext cx="15036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00%</a:t>
            </a:r>
            <a:endParaRPr b="1" sz="48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275402" y="262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1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2209500" y="2824075"/>
            <a:ext cx="15645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00%</a:t>
            </a:r>
            <a:endParaRPr b="1" sz="48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2217602" y="262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2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4380750" y="2824075"/>
            <a:ext cx="16746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00%</a:t>
            </a:r>
            <a:endParaRPr b="1" sz="48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4388852" y="262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3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181" name="Google Shape;18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87" name="Google Shape;187;p32"/>
          <p:cNvSpPr txBox="1"/>
          <p:nvPr/>
        </p:nvSpPr>
        <p:spPr>
          <a:xfrm>
            <a:off x="267300" y="1312975"/>
            <a:ext cx="46884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tasso di successo medio</a:t>
            </a: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b="1" lang="it" sz="24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di tutti i task di tutti i partecipanti </a:t>
            </a: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è:</a:t>
            </a:r>
            <a:endParaRPr b="1" sz="24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8" name="Google Shape;188;p32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Sintesi delle misurazioni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267300" y="2589850"/>
            <a:ext cx="43395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00</a:t>
            </a:r>
            <a:r>
              <a:rPr b="1" lang="it" sz="48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%</a:t>
            </a:r>
            <a:endParaRPr b="1" sz="48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267300" y="947350"/>
            <a:ext cx="2196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03</a:t>
            </a:r>
            <a:endParaRPr sz="1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1" name="Google Shape;191;p32"/>
          <p:cNvSpPr txBox="1"/>
          <p:nvPr/>
        </p:nvSpPr>
        <p:spPr>
          <a:xfrm>
            <a:off x="284625" y="4021650"/>
            <a:ext cx="5865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[</a:t>
            </a:r>
            <a:r>
              <a:rPr lang="it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All. 8</a:t>
            </a: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(d)] </a:t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192" name="Google Shape;19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98" name="Google Shape;198;p33"/>
          <p:cNvSpPr txBox="1"/>
          <p:nvPr/>
        </p:nvSpPr>
        <p:spPr>
          <a:xfrm>
            <a:off x="267300" y="1312975"/>
            <a:ext cx="46884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I valori risultanti dall’analisi</a:t>
            </a:r>
            <a:endParaRPr b="1" sz="24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dei questionari sono:</a:t>
            </a:r>
            <a:endParaRPr b="1" sz="24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Sintesi delle misurazioni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00" name="Google Shape;200;p33"/>
          <p:cNvSpPr txBox="1"/>
          <p:nvPr/>
        </p:nvSpPr>
        <p:spPr>
          <a:xfrm>
            <a:off x="267300" y="947350"/>
            <a:ext cx="2196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04</a:t>
            </a:r>
            <a:endParaRPr sz="1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1" name="Google Shape;201;p33"/>
          <p:cNvSpPr txBox="1"/>
          <p:nvPr/>
        </p:nvSpPr>
        <p:spPr>
          <a:xfrm>
            <a:off x="267300" y="2824075"/>
            <a:ext cx="9813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00</a:t>
            </a:r>
            <a:endParaRPr b="1" sz="48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275402" y="262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NPS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03" name="Google Shape;203;p33"/>
          <p:cNvSpPr txBox="1"/>
          <p:nvPr/>
        </p:nvSpPr>
        <p:spPr>
          <a:xfrm>
            <a:off x="2209500" y="2824075"/>
            <a:ext cx="9813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00</a:t>
            </a:r>
            <a:endParaRPr b="1" sz="48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2217602" y="262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SUS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4380750" y="2824075"/>
            <a:ext cx="9813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00</a:t>
            </a:r>
            <a:endParaRPr b="1" sz="480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4388852" y="262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UMUX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284625" y="4021650"/>
            <a:ext cx="833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[</a:t>
            </a:r>
            <a:r>
              <a:rPr lang="it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All. </a:t>
            </a:r>
            <a:r>
              <a:rPr lang="it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5</a:t>
            </a: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] </a:t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2194800" y="4021650"/>
            <a:ext cx="833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[</a:t>
            </a:r>
            <a:r>
              <a:rPr lang="it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5"/>
              </a:rPr>
              <a:t>All. </a:t>
            </a:r>
            <a:r>
              <a:rPr lang="it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6"/>
              </a:rPr>
              <a:t>6</a:t>
            </a: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] </a:t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4344982" y="4021650"/>
            <a:ext cx="833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[</a:t>
            </a:r>
            <a:r>
              <a:rPr lang="it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7"/>
              </a:rPr>
              <a:t>All. </a:t>
            </a:r>
            <a:r>
              <a:rPr lang="it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8"/>
              </a:rPr>
              <a:t>7</a:t>
            </a: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] </a:t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