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27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2443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9174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4895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7420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68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93520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165825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90141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409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5506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1/20/2024</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0045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1/20/2024</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62636952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tanfordnlp.github.io/CoreNLP/annotators.html" TargetMode="External"/><Relationship Id="rId2" Type="http://schemas.openxmlformats.org/officeDocument/2006/relationships/hyperlink" Target="https://stanfordnlp.github.io/CoreNLP/api.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45060-A94A-6B41-1825-61CB375B2E92}"/>
              </a:ext>
            </a:extLst>
          </p:cNvPr>
          <p:cNvSpPr>
            <a:spLocks noGrp="1"/>
          </p:cNvSpPr>
          <p:nvPr>
            <p:ph type="ctrTitle"/>
          </p:nvPr>
        </p:nvSpPr>
        <p:spPr>
          <a:xfrm>
            <a:off x="4153519" y="1079500"/>
            <a:ext cx="3884962" cy="2138400"/>
          </a:xfrm>
        </p:spPr>
        <p:txBody>
          <a:bodyPr>
            <a:normAutofit/>
          </a:bodyPr>
          <a:lstStyle/>
          <a:p>
            <a:r>
              <a:rPr lang="en-US" dirty="0"/>
              <a:t>Data mining Project </a:t>
            </a:r>
            <a:br>
              <a:rPr lang="en-US" dirty="0"/>
            </a:br>
            <a:r>
              <a:rPr lang="en-US" dirty="0"/>
              <a:t>-</a:t>
            </a:r>
            <a:br>
              <a:rPr lang="en-US" dirty="0"/>
            </a:br>
            <a:r>
              <a:rPr lang="en-US" b="1" dirty="0"/>
              <a:t>Building a part of IBM Watson </a:t>
            </a:r>
            <a:endParaRPr lang="ro-RO" b="1" dirty="0"/>
          </a:p>
        </p:txBody>
      </p:sp>
      <p:sp>
        <p:nvSpPr>
          <p:cNvPr id="3" name="Subtitle 2">
            <a:extLst>
              <a:ext uri="{FF2B5EF4-FFF2-40B4-BE49-F238E27FC236}">
                <a16:creationId xmlns:a16="http://schemas.microsoft.com/office/drawing/2014/main" id="{2C3591F3-D665-1EC8-7E98-C541329853D7}"/>
              </a:ext>
            </a:extLst>
          </p:cNvPr>
          <p:cNvSpPr>
            <a:spLocks noGrp="1"/>
          </p:cNvSpPr>
          <p:nvPr>
            <p:ph type="subTitle" idx="1"/>
          </p:nvPr>
        </p:nvSpPr>
        <p:spPr>
          <a:xfrm>
            <a:off x="4769938" y="4071706"/>
            <a:ext cx="2652074" cy="1932488"/>
          </a:xfrm>
        </p:spPr>
        <p:txBody>
          <a:bodyPr>
            <a:normAutofit/>
          </a:bodyPr>
          <a:lstStyle/>
          <a:p>
            <a:pPr marL="342900" indent="-342900" algn="l">
              <a:buFont typeface="Courier New" panose="02070309020205020404" pitchFamily="49" charset="0"/>
              <a:buChar char="o"/>
            </a:pPr>
            <a:r>
              <a:rPr lang="ro-RO" sz="1400" dirty="0"/>
              <a:t>Răuță Alexandra</a:t>
            </a:r>
            <a:r>
              <a:rPr lang="en-US" sz="1400" dirty="0"/>
              <a:t>-Elena</a:t>
            </a:r>
            <a:r>
              <a:rPr lang="ro-RO" sz="1400" dirty="0"/>
              <a:t> (DSI), </a:t>
            </a:r>
            <a:endParaRPr lang="en-US" sz="1400" dirty="0"/>
          </a:p>
          <a:p>
            <a:pPr marL="342900" indent="-342900" algn="l">
              <a:buFont typeface="Courier New" panose="02070309020205020404" pitchFamily="49" charset="0"/>
              <a:buChar char="o"/>
            </a:pPr>
            <a:r>
              <a:rPr lang="ro-RO" sz="1400" dirty="0"/>
              <a:t>Popa Iulian-Alexandru (DB),</a:t>
            </a:r>
            <a:endParaRPr lang="en-US" sz="1400" dirty="0"/>
          </a:p>
          <a:p>
            <a:pPr marL="342900" indent="-342900" algn="l">
              <a:buFont typeface="Courier New" panose="02070309020205020404" pitchFamily="49" charset="0"/>
              <a:buChar char="o"/>
            </a:pPr>
            <a:r>
              <a:rPr lang="ro-RO" sz="1400" dirty="0"/>
              <a:t>Stoian Silviu (DB), </a:t>
            </a:r>
            <a:endParaRPr lang="en-US" sz="1400" dirty="0"/>
          </a:p>
          <a:p>
            <a:pPr marL="342900" indent="-342900" algn="l">
              <a:buFont typeface="Courier New" panose="02070309020205020404" pitchFamily="49" charset="0"/>
              <a:buChar char="o"/>
            </a:pPr>
            <a:r>
              <a:rPr lang="ro-RO" sz="1400" dirty="0"/>
              <a:t>Ardelean Daniel</a:t>
            </a:r>
            <a:r>
              <a:rPr lang="en-US" sz="1400" dirty="0"/>
              <a:t> </a:t>
            </a:r>
            <a:r>
              <a:rPr lang="ro-RO" sz="1400" dirty="0"/>
              <a:t>(DSI),</a:t>
            </a:r>
            <a:endParaRPr lang="en-US" sz="1400" dirty="0"/>
          </a:p>
          <a:p>
            <a:pPr marL="342900" indent="-342900" algn="l">
              <a:buFont typeface="Courier New" panose="02070309020205020404" pitchFamily="49" charset="0"/>
              <a:buChar char="o"/>
            </a:pPr>
            <a:r>
              <a:rPr lang="ro-RO" sz="1400" dirty="0"/>
              <a:t>Chirvasiu Mihai</a:t>
            </a:r>
            <a:r>
              <a:rPr lang="en-US" sz="1400" dirty="0"/>
              <a:t> </a:t>
            </a:r>
            <a:r>
              <a:rPr lang="ro-RO" sz="1400" dirty="0"/>
              <a:t>(DSI)</a:t>
            </a:r>
          </a:p>
        </p:txBody>
      </p:sp>
      <p:pic>
        <p:nvPicPr>
          <p:cNvPr id="4" name="Picture 3" descr="A colorful light bulb with business icons">
            <a:extLst>
              <a:ext uri="{FF2B5EF4-FFF2-40B4-BE49-F238E27FC236}">
                <a16:creationId xmlns:a16="http://schemas.microsoft.com/office/drawing/2014/main" id="{A9C35CAA-465F-DCAE-C8EE-C0284981B8B9}"/>
              </a:ext>
            </a:extLst>
          </p:cNvPr>
          <p:cNvPicPr>
            <a:picLocks noChangeAspect="1"/>
          </p:cNvPicPr>
          <p:nvPr/>
        </p:nvPicPr>
        <p:blipFill rotWithShape="1">
          <a:blip r:embed="rId2"/>
          <a:srcRect l="31558" r="34674" b="1"/>
          <a:stretch/>
        </p:blipFill>
        <p:spPr>
          <a:xfrm>
            <a:off x="1" y="10"/>
            <a:ext cx="3308350" cy="6857990"/>
          </a:xfrm>
          <a:prstGeom prst="rect">
            <a:avLst/>
          </a:prstGeom>
        </p:spPr>
      </p:pic>
      <p:cxnSp>
        <p:nvCxnSpPr>
          <p:cNvPr id="38" name="Straight Connector 3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9374071-EBA7-4CCA-5B37-FDC4D916E377}"/>
              </a:ext>
            </a:extLst>
          </p:cNvPr>
          <p:cNvPicPr>
            <a:picLocks noChangeAspect="1"/>
          </p:cNvPicPr>
          <p:nvPr/>
        </p:nvPicPr>
        <p:blipFill rotWithShape="1">
          <a:blip r:embed="rId3"/>
          <a:srcRect l="33642" t="11235" r="41955" b="15731"/>
          <a:stretch/>
        </p:blipFill>
        <p:spPr>
          <a:xfrm>
            <a:off x="8883600" y="10"/>
            <a:ext cx="3308400" cy="6857988"/>
          </a:xfrm>
          <a:prstGeom prst="rect">
            <a:avLst/>
          </a:prstGeom>
        </p:spPr>
      </p:pic>
    </p:spTree>
    <p:extLst>
      <p:ext uri="{BB962C8B-B14F-4D97-AF65-F5344CB8AC3E}">
        <p14:creationId xmlns:p14="http://schemas.microsoft.com/office/powerpoint/2010/main" val="252692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58311-D854-FE09-EED0-B5ADA0BCF59F}"/>
              </a:ext>
            </a:extLst>
          </p:cNvPr>
          <p:cNvSpPr>
            <a:spLocks noGrp="1"/>
          </p:cNvSpPr>
          <p:nvPr>
            <p:ph type="title"/>
          </p:nvPr>
        </p:nvSpPr>
        <p:spPr>
          <a:xfrm>
            <a:off x="602667" y="325956"/>
            <a:ext cx="5477321" cy="1078638"/>
          </a:xfrm>
        </p:spPr>
        <p:txBody>
          <a:bodyPr anchor="t">
            <a:normAutofit/>
          </a:bodyPr>
          <a:lstStyle/>
          <a:p>
            <a:r>
              <a:rPr lang="ro-RO" sz="3200" dirty="0"/>
              <a:t>Building the index</a:t>
            </a:r>
          </a:p>
        </p:txBody>
      </p:sp>
      <p:sp>
        <p:nvSpPr>
          <p:cNvPr id="3" name="Content Placeholder 2">
            <a:extLst>
              <a:ext uri="{FF2B5EF4-FFF2-40B4-BE49-F238E27FC236}">
                <a16:creationId xmlns:a16="http://schemas.microsoft.com/office/drawing/2014/main" id="{9BE89B98-FD2A-7CF9-E02B-D09E6B6897AA}"/>
              </a:ext>
            </a:extLst>
          </p:cNvPr>
          <p:cNvSpPr>
            <a:spLocks noGrp="1"/>
          </p:cNvSpPr>
          <p:nvPr>
            <p:ph idx="1"/>
          </p:nvPr>
        </p:nvSpPr>
        <p:spPr>
          <a:xfrm>
            <a:off x="5929161" y="497618"/>
            <a:ext cx="5946842" cy="3702628"/>
          </a:xfrm>
        </p:spPr>
        <p:txBody>
          <a:bodyPr>
            <a:normAutofit/>
          </a:bodyPr>
          <a:lstStyle/>
          <a:p>
            <a:pPr indent="0" algn="just">
              <a:lnSpc>
                <a:spcPct val="115000"/>
              </a:lnSpc>
              <a:spcAft>
                <a:spcPts val="800"/>
              </a:spcAft>
              <a:buNone/>
            </a:pPr>
            <a:r>
              <a:rPr lang="en-US" sz="1800" kern="100" dirty="0">
                <a:ea typeface="Aptos" panose="020B0004020202020204" pitchFamily="34" charset="0"/>
                <a:cs typeface="Times New Roman" panose="02020603050405020304" pitchFamily="18" charset="0"/>
              </a:rPr>
              <a:t>For the processing part w</a:t>
            </a:r>
            <a:r>
              <a:rPr lang="en-US" sz="1800" kern="100" dirty="0">
                <a:effectLst/>
                <a:ea typeface="Aptos" panose="020B0004020202020204" pitchFamily="34" charset="0"/>
                <a:cs typeface="Times New Roman" panose="02020603050405020304" pitchFamily="18" charset="0"/>
              </a:rPr>
              <a:t>e are using the </a:t>
            </a:r>
            <a:r>
              <a:rPr lang="en-US" sz="1800" b="1" u="sng" kern="100" dirty="0" err="1">
                <a:effectLst/>
                <a:ea typeface="Aptos" panose="020B0004020202020204" pitchFamily="34" charset="0"/>
                <a:cs typeface="Times New Roman" panose="02020603050405020304" pitchFamily="18" charset="0"/>
                <a:hlinkClick r:id="rId2"/>
              </a:rPr>
              <a:t>CoreNLP</a:t>
            </a:r>
            <a:r>
              <a:rPr lang="en-US" sz="1800" b="1" u="sng" kern="100" dirty="0">
                <a:effectLst/>
                <a:ea typeface="Aptos" panose="020B0004020202020204" pitchFamily="34" charset="0"/>
                <a:cs typeface="Times New Roman" panose="02020603050405020304" pitchFamily="18" charset="0"/>
                <a:hlinkClick r:id="rId2"/>
              </a:rPr>
              <a:t> API</a:t>
            </a:r>
            <a:r>
              <a:rPr lang="en-US" sz="1800" b="1" kern="10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rPr>
              <a:t>provided by Stanford, to apply the process of tokenization and lemmatization. So we reduce inflexions of terms and effectively normalize and reduce the overall size of the index. </a:t>
            </a:r>
          </a:p>
          <a:p>
            <a:pPr indent="0" algn="just">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Particularly we used the: </a:t>
            </a:r>
            <a:r>
              <a:rPr lang="en-US" sz="1800" i="1" kern="100" dirty="0">
                <a:effectLst/>
                <a:ea typeface="Aptos" panose="020B0004020202020204" pitchFamily="34" charset="0"/>
                <a:cs typeface="Times New Roman" panose="02020603050405020304" pitchFamily="18" charset="0"/>
              </a:rPr>
              <a:t>tokenize</a:t>
            </a:r>
            <a:r>
              <a:rPr lang="en-US" sz="1800" kern="100" dirty="0">
                <a:effectLst/>
                <a:ea typeface="Aptos" panose="020B0004020202020204" pitchFamily="34" charset="0"/>
                <a:cs typeface="Times New Roman" panose="02020603050405020304" pitchFamily="18" charset="0"/>
              </a:rPr>
              <a:t>, </a:t>
            </a:r>
            <a:r>
              <a:rPr lang="en-US" sz="1800" i="1" kern="100" dirty="0">
                <a:effectLst/>
                <a:ea typeface="Aptos" panose="020B0004020202020204" pitchFamily="34" charset="0"/>
                <a:cs typeface="Times New Roman" panose="02020603050405020304" pitchFamily="18" charset="0"/>
              </a:rPr>
              <a:t>split</a:t>
            </a:r>
            <a:r>
              <a:rPr lang="en-US" sz="1800" kern="100" dirty="0">
                <a:effectLst/>
                <a:ea typeface="Aptos" panose="020B0004020202020204" pitchFamily="34" charset="0"/>
                <a:cs typeface="Times New Roman" panose="02020603050405020304" pitchFamily="18" charset="0"/>
              </a:rPr>
              <a:t> , </a:t>
            </a:r>
            <a:r>
              <a:rPr lang="en-US" sz="1800" i="1" kern="100" dirty="0">
                <a:effectLst/>
                <a:ea typeface="Aptos" panose="020B0004020202020204" pitchFamily="34" charset="0"/>
                <a:cs typeface="Times New Roman" panose="02020603050405020304" pitchFamily="18" charset="0"/>
              </a:rPr>
              <a:t>pos</a:t>
            </a:r>
            <a:r>
              <a:rPr lang="en-US" sz="1800" kern="100" dirty="0">
                <a:effectLst/>
                <a:ea typeface="Aptos" panose="020B0004020202020204" pitchFamily="34" charset="0"/>
                <a:cs typeface="Times New Roman" panose="02020603050405020304" pitchFamily="18" charset="0"/>
              </a:rPr>
              <a:t> and </a:t>
            </a:r>
            <a:r>
              <a:rPr lang="en-US" sz="1800" i="1" kern="100" dirty="0">
                <a:effectLst/>
                <a:ea typeface="Aptos" panose="020B0004020202020204" pitchFamily="34" charset="0"/>
                <a:cs typeface="Times New Roman" panose="02020603050405020304" pitchFamily="18" charset="0"/>
              </a:rPr>
              <a:t>lemma</a:t>
            </a:r>
            <a:r>
              <a:rPr lang="en-US" sz="1800" kern="100" dirty="0">
                <a:effectLst/>
                <a:ea typeface="Aptos" panose="020B0004020202020204" pitchFamily="34" charset="0"/>
                <a:cs typeface="Times New Roman" panose="02020603050405020304" pitchFamily="18" charset="0"/>
              </a:rPr>
              <a:t> </a:t>
            </a:r>
            <a:r>
              <a:rPr lang="en-US" sz="1800" kern="100" dirty="0">
                <a:effectLst/>
                <a:ea typeface="Aptos" panose="020B0004020202020204" pitchFamily="34" charset="0"/>
                <a:cs typeface="Times New Roman" panose="02020603050405020304" pitchFamily="18" charset="0"/>
                <a:hlinkClick r:id="rId3"/>
              </a:rPr>
              <a:t>annotators</a:t>
            </a:r>
            <a:r>
              <a:rPr lang="en-US" sz="1800" kern="100" dirty="0">
                <a:effectLst/>
                <a:ea typeface="Aptos" panose="020B0004020202020204" pitchFamily="34" charset="0"/>
                <a:cs typeface="Times New Roman" panose="02020603050405020304" pitchFamily="18" charset="0"/>
              </a:rPr>
              <a:t> which will tokenize the text, split it into sentences, annotate each token and lemmatize the tokens to reduce inflexions </a:t>
            </a:r>
            <a:r>
              <a:rPr lang="en-US" sz="1800" b="1" kern="100" dirty="0">
                <a:effectLst/>
                <a:ea typeface="Aptos" panose="020B0004020202020204" pitchFamily="34" charset="0"/>
                <a:cs typeface="Times New Roman" panose="02020603050405020304" pitchFamily="18" charset="0"/>
              </a:rPr>
              <a:t>( was, were, being, all become “be” )</a:t>
            </a:r>
            <a:r>
              <a:rPr lang="en-US" sz="1800" kern="100" dirty="0">
                <a:effectLst/>
                <a:ea typeface="Aptos" panose="020B0004020202020204" pitchFamily="34" charset="0"/>
                <a:cs typeface="Times New Roman" panose="02020603050405020304" pitchFamily="18" charset="0"/>
              </a:rPr>
              <a:t>.</a:t>
            </a:r>
            <a:endParaRPr lang="ro-RO" sz="1800" kern="100" dirty="0">
              <a:effectLst/>
              <a:ea typeface="Aptos" panose="020B0004020202020204" pitchFamily="34" charset="0"/>
              <a:cs typeface="Times New Roman" panose="02020603050405020304" pitchFamily="18" charset="0"/>
            </a:endParaRPr>
          </a:p>
          <a:p>
            <a:pPr>
              <a:lnSpc>
                <a:spcPct val="115000"/>
              </a:lnSpc>
            </a:pPr>
            <a:endParaRPr lang="ro-RO" sz="1100" dirty="0"/>
          </a:p>
        </p:txBody>
      </p:sp>
      <p:pic>
        <p:nvPicPr>
          <p:cNvPr id="7" name="Picture 6">
            <a:extLst>
              <a:ext uri="{FF2B5EF4-FFF2-40B4-BE49-F238E27FC236}">
                <a16:creationId xmlns:a16="http://schemas.microsoft.com/office/drawing/2014/main" id="{8A052040-5D2C-8E02-50B6-A48D3FD7E84E}"/>
              </a:ext>
            </a:extLst>
          </p:cNvPr>
          <p:cNvPicPr>
            <a:picLocks noChangeAspect="1"/>
          </p:cNvPicPr>
          <p:nvPr/>
        </p:nvPicPr>
        <p:blipFill>
          <a:blip r:embed="rId4"/>
          <a:stretch>
            <a:fillRect/>
          </a:stretch>
        </p:blipFill>
        <p:spPr>
          <a:xfrm>
            <a:off x="1586459" y="966055"/>
            <a:ext cx="3509735" cy="2718584"/>
          </a:xfrm>
          <a:prstGeom prst="rect">
            <a:avLst/>
          </a:prstGeom>
          <a:ln>
            <a:noFill/>
          </a:ln>
          <a:effectLst>
            <a:softEdge rad="112500"/>
          </a:effectLst>
        </p:spPr>
      </p:pic>
      <p:sp>
        <p:nvSpPr>
          <p:cNvPr id="9" name="TextBox 8">
            <a:extLst>
              <a:ext uri="{FF2B5EF4-FFF2-40B4-BE49-F238E27FC236}">
                <a16:creationId xmlns:a16="http://schemas.microsoft.com/office/drawing/2014/main" id="{D37F2F35-74A3-AD26-4DBE-A6FA2FA3A159}"/>
              </a:ext>
            </a:extLst>
          </p:cNvPr>
          <p:cNvSpPr txBox="1"/>
          <p:nvPr/>
        </p:nvSpPr>
        <p:spPr>
          <a:xfrm>
            <a:off x="506501" y="3932871"/>
            <a:ext cx="5518826" cy="2599173"/>
          </a:xfrm>
          <a:prstGeom prst="rect">
            <a:avLst/>
          </a:prstGeom>
          <a:noFill/>
        </p:spPr>
        <p:txBody>
          <a:bodyPr wrap="square" rtlCol="0">
            <a:spAutoFit/>
          </a:bodyPr>
          <a:lstStyle/>
          <a:p>
            <a:pPr algn="just">
              <a:lnSpc>
                <a:spcPct val="115000"/>
              </a:lnSpc>
            </a:pPr>
            <a:r>
              <a:rPr lang="en-US" sz="1800" dirty="0"/>
              <a:t>We use 2 pointers: </a:t>
            </a:r>
            <a:r>
              <a:rPr lang="en-US" sz="1800" dirty="0" err="1"/>
              <a:t>contentStart</a:t>
            </a:r>
            <a:r>
              <a:rPr lang="en-US" sz="1800" dirty="0"/>
              <a:t>, </a:t>
            </a:r>
            <a:r>
              <a:rPr lang="en-US" sz="1800" dirty="0" err="1"/>
              <a:t>contentEnd</a:t>
            </a:r>
            <a:r>
              <a:rPr lang="en-US" sz="1800" dirty="0"/>
              <a:t>, which mark the beginning and end of the content of a document in the text file and we follow these steps:</a:t>
            </a:r>
          </a:p>
          <a:p>
            <a:pPr algn="just">
              <a:lnSpc>
                <a:spcPct val="115000"/>
              </a:lnSpc>
            </a:pPr>
            <a:endParaRPr lang="en-US" sz="1800" dirty="0"/>
          </a:p>
          <a:p>
            <a:pPr algn="just">
              <a:lnSpc>
                <a:spcPct val="115000"/>
              </a:lnSpc>
            </a:pPr>
            <a:r>
              <a:rPr lang="en-US" sz="1800" dirty="0"/>
              <a:t>1. Get the documents title</a:t>
            </a:r>
          </a:p>
          <a:p>
            <a:pPr algn="just">
              <a:lnSpc>
                <a:spcPct val="115000"/>
              </a:lnSpc>
            </a:pPr>
            <a:r>
              <a:rPr lang="en-US" sz="1800" dirty="0"/>
              <a:t>2. Get the content of the document</a:t>
            </a:r>
          </a:p>
          <a:p>
            <a:pPr algn="just">
              <a:lnSpc>
                <a:spcPct val="115000"/>
              </a:lnSpc>
            </a:pPr>
            <a:r>
              <a:rPr lang="en-US" sz="1800" dirty="0"/>
              <a:t>3. Add the document to the index</a:t>
            </a:r>
          </a:p>
          <a:p>
            <a:endParaRPr lang="ro-RO" dirty="0"/>
          </a:p>
        </p:txBody>
      </p:sp>
      <p:pic>
        <p:nvPicPr>
          <p:cNvPr id="12" name="Picture 11">
            <a:extLst>
              <a:ext uri="{FF2B5EF4-FFF2-40B4-BE49-F238E27FC236}">
                <a16:creationId xmlns:a16="http://schemas.microsoft.com/office/drawing/2014/main" id="{18CA0E9E-0957-55F5-E68C-C334FBA972E4}"/>
              </a:ext>
            </a:extLst>
          </p:cNvPr>
          <p:cNvPicPr>
            <a:picLocks noChangeAspect="1"/>
          </p:cNvPicPr>
          <p:nvPr/>
        </p:nvPicPr>
        <p:blipFill>
          <a:blip r:embed="rId5"/>
          <a:stretch>
            <a:fillRect/>
          </a:stretch>
        </p:blipFill>
        <p:spPr>
          <a:xfrm>
            <a:off x="6641150" y="4512302"/>
            <a:ext cx="4658173" cy="1848080"/>
          </a:xfrm>
          <a:prstGeom prst="rect">
            <a:avLst/>
          </a:prstGeom>
          <a:ln>
            <a:noFill/>
          </a:ln>
          <a:effectLst>
            <a:softEdge rad="112500"/>
          </a:effectLst>
        </p:spPr>
      </p:pic>
    </p:spTree>
    <p:extLst>
      <p:ext uri="{BB962C8B-B14F-4D97-AF65-F5344CB8AC3E}">
        <p14:creationId xmlns:p14="http://schemas.microsoft.com/office/powerpoint/2010/main" val="372442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809-18B5-93EF-736C-3B1BAFDD296E}"/>
              </a:ext>
            </a:extLst>
          </p:cNvPr>
          <p:cNvSpPr>
            <a:spLocks noGrp="1"/>
          </p:cNvSpPr>
          <p:nvPr>
            <p:ph type="title"/>
          </p:nvPr>
        </p:nvSpPr>
        <p:spPr>
          <a:xfrm>
            <a:off x="1149337" y="386500"/>
            <a:ext cx="5024486" cy="674246"/>
          </a:xfrm>
        </p:spPr>
        <p:txBody>
          <a:bodyPr/>
          <a:lstStyle/>
          <a:p>
            <a:r>
              <a:rPr lang="ro-RO" dirty="0"/>
              <a:t>Building the query</a:t>
            </a:r>
          </a:p>
        </p:txBody>
      </p:sp>
      <p:pic>
        <p:nvPicPr>
          <p:cNvPr id="5" name="Picture Placeholder 4">
            <a:extLst>
              <a:ext uri="{FF2B5EF4-FFF2-40B4-BE49-F238E27FC236}">
                <a16:creationId xmlns:a16="http://schemas.microsoft.com/office/drawing/2014/main" id="{9BE6710A-C53D-83A2-BC94-1B3334D705C4}"/>
              </a:ext>
            </a:extLst>
          </p:cNvPr>
          <p:cNvPicPr>
            <a:picLocks noGrp="1" noChangeAspect="1"/>
          </p:cNvPicPr>
          <p:nvPr>
            <p:ph type="pic" idx="1"/>
          </p:nvPr>
        </p:nvPicPr>
        <p:blipFill>
          <a:blip r:embed="rId2"/>
          <a:srcRect t="2010" b="2010"/>
          <a:stretch>
            <a:fillRect/>
          </a:stretch>
        </p:blipFill>
        <p:spPr>
          <a:xfrm>
            <a:off x="6173823" y="624681"/>
            <a:ext cx="5843588" cy="5608637"/>
          </a:xfrm>
          <a:prstGeom prst="ellipse">
            <a:avLst/>
          </a:prstGeom>
          <a:ln>
            <a:noFill/>
          </a:ln>
          <a:effectLst>
            <a:softEdge rad="112500"/>
          </a:effectLst>
        </p:spPr>
      </p:pic>
      <p:sp>
        <p:nvSpPr>
          <p:cNvPr id="4" name="Text Placeholder 3">
            <a:extLst>
              <a:ext uri="{FF2B5EF4-FFF2-40B4-BE49-F238E27FC236}">
                <a16:creationId xmlns:a16="http://schemas.microsoft.com/office/drawing/2014/main" id="{9EC405D9-9F6D-9652-62FD-48B1EB0F1F33}"/>
              </a:ext>
            </a:extLst>
          </p:cNvPr>
          <p:cNvSpPr>
            <a:spLocks noGrp="1"/>
          </p:cNvSpPr>
          <p:nvPr>
            <p:ph type="body" sz="half" idx="2"/>
          </p:nvPr>
        </p:nvSpPr>
        <p:spPr>
          <a:xfrm>
            <a:off x="538627" y="1363881"/>
            <a:ext cx="5479552" cy="5150040"/>
          </a:xfrm>
        </p:spPr>
        <p:txBody>
          <a:bodyPr>
            <a:normAutofit fontScale="25000" lnSpcReduction="20000"/>
          </a:bodyPr>
          <a:lstStyle/>
          <a:p>
            <a:pPr algn="just">
              <a:lnSpc>
                <a:spcPct val="120000"/>
              </a:lnSpc>
            </a:pPr>
            <a:r>
              <a:rPr lang="en-US" sz="7200" dirty="0"/>
              <a:t>The query was built from by combining the category of the question and the clue. We used all the words from this combination, and we used lemmatization on them before searching in the index.</a:t>
            </a:r>
          </a:p>
          <a:p>
            <a:pPr algn="just">
              <a:lnSpc>
                <a:spcPct val="120000"/>
              </a:lnSpc>
              <a:spcAft>
                <a:spcPts val="800"/>
              </a:spcAft>
            </a:pPr>
            <a:r>
              <a:rPr lang="en-US" sz="7200" kern="100" dirty="0">
                <a:effectLst/>
                <a:ea typeface="Aptos" panose="020B0004020202020204" pitchFamily="34" charset="0"/>
                <a:cs typeface="Times New Roman" panose="02020603050405020304" pitchFamily="18" charset="0"/>
              </a:rPr>
              <a:t>To communicate with the created index, </a:t>
            </a:r>
            <a:r>
              <a:rPr lang="en-US" sz="7200" b="1" kern="100" dirty="0">
                <a:effectLst/>
                <a:ea typeface="Aptos" panose="020B0004020202020204" pitchFamily="34" charset="0"/>
                <a:cs typeface="Times New Roman" panose="02020603050405020304" pitchFamily="18" charset="0"/>
              </a:rPr>
              <a:t>Lucene</a:t>
            </a:r>
            <a:r>
              <a:rPr lang="en-US" sz="7200" kern="100" dirty="0">
                <a:effectLst/>
                <a:ea typeface="Aptos" panose="020B0004020202020204" pitchFamily="34" charset="0"/>
                <a:cs typeface="Times New Roman" panose="02020603050405020304" pitchFamily="18" charset="0"/>
              </a:rPr>
              <a:t> provides us with a class called </a:t>
            </a:r>
            <a:r>
              <a:rPr lang="en-US" sz="7200" kern="100" dirty="0" err="1">
                <a:effectLst/>
                <a:ea typeface="Aptos" panose="020B0004020202020204" pitchFamily="34" charset="0"/>
                <a:cs typeface="Times New Roman" panose="02020603050405020304" pitchFamily="18" charset="0"/>
              </a:rPr>
              <a:t>IndexSearcher</a:t>
            </a:r>
            <a:r>
              <a:rPr lang="en-US" sz="7200" kern="100" dirty="0">
                <a:effectLst/>
                <a:ea typeface="Aptos" panose="020B0004020202020204" pitchFamily="34" charset="0"/>
                <a:cs typeface="Times New Roman" panose="02020603050405020304" pitchFamily="18" charset="0"/>
              </a:rPr>
              <a:t>. This searcher ranks the index pages and retrieve the most relevant ones.</a:t>
            </a:r>
            <a:endParaRPr lang="ro-RO" sz="7200" kern="100" dirty="0">
              <a:effectLst/>
              <a:ea typeface="Aptos" panose="020B0004020202020204" pitchFamily="34" charset="0"/>
              <a:cs typeface="Times New Roman" panose="02020603050405020304" pitchFamily="18" charset="0"/>
            </a:endParaRPr>
          </a:p>
          <a:p>
            <a:pPr algn="just">
              <a:lnSpc>
                <a:spcPct val="120000"/>
              </a:lnSpc>
              <a:spcAft>
                <a:spcPts val="800"/>
              </a:spcAft>
            </a:pPr>
            <a:r>
              <a:rPr lang="en-US" sz="7200" kern="100" dirty="0">
                <a:effectLst/>
                <a:ea typeface="Aptos" panose="020B0004020202020204" pitchFamily="34" charset="0"/>
                <a:cs typeface="Times New Roman" panose="02020603050405020304" pitchFamily="18" charset="0"/>
              </a:rPr>
              <a:t>The algorithm used is called </a:t>
            </a:r>
            <a:r>
              <a:rPr lang="en-US" sz="7200" b="1" kern="100" dirty="0">
                <a:effectLst/>
                <a:ea typeface="Aptos" panose="020B0004020202020204" pitchFamily="34" charset="0"/>
                <a:cs typeface="Times New Roman" panose="02020603050405020304" pitchFamily="18" charset="0"/>
              </a:rPr>
              <a:t>BM25</a:t>
            </a:r>
            <a:r>
              <a:rPr lang="en-US" sz="7200" kern="100" dirty="0">
                <a:effectLst/>
                <a:ea typeface="Aptos" panose="020B0004020202020204" pitchFamily="34" charset="0"/>
                <a:cs typeface="Times New Roman" panose="02020603050405020304" pitchFamily="18" charset="0"/>
              </a:rPr>
              <a:t> which has a modified term frequency (TF) </a:t>
            </a:r>
            <a:r>
              <a:rPr lang="en-US" sz="7200" b="1" kern="100" dirty="0">
                <a:effectLst/>
                <a:ea typeface="Aptos" panose="020B0004020202020204" pitchFamily="34" charset="0"/>
                <a:cs typeface="Times New Roman" panose="02020603050405020304" pitchFamily="18" charset="0"/>
              </a:rPr>
              <a:t>k1 </a:t>
            </a:r>
            <a:r>
              <a:rPr lang="en-US" sz="7200" kern="100" dirty="0">
                <a:effectLst/>
                <a:ea typeface="Aptos" panose="020B0004020202020204" pitchFamily="34" charset="0"/>
                <a:cs typeface="Times New Roman" panose="02020603050405020304" pitchFamily="18" charset="0"/>
              </a:rPr>
              <a:t>that saturates as the term frequency increases, and a </a:t>
            </a:r>
            <a:r>
              <a:rPr lang="en-US" sz="7200" b="1" kern="100" dirty="0">
                <a:effectLst/>
                <a:ea typeface="Aptos" panose="020B0004020202020204" pitchFamily="34" charset="0"/>
                <a:cs typeface="Times New Roman" panose="02020603050405020304" pitchFamily="18" charset="0"/>
              </a:rPr>
              <a:t>b </a:t>
            </a:r>
            <a:r>
              <a:rPr lang="en-US" sz="7200" kern="100" dirty="0">
                <a:effectLst/>
                <a:ea typeface="Aptos" panose="020B0004020202020204" pitchFamily="34" charset="0"/>
                <a:cs typeface="Times New Roman" panose="02020603050405020304" pitchFamily="18" charset="0"/>
              </a:rPr>
              <a:t>(IDF)</a:t>
            </a:r>
            <a:r>
              <a:rPr lang="en-US" sz="7200" b="1" kern="100" dirty="0">
                <a:effectLst/>
                <a:ea typeface="Aptos" panose="020B0004020202020204" pitchFamily="34" charset="0"/>
                <a:cs typeface="Times New Roman" panose="02020603050405020304" pitchFamily="18" charset="0"/>
              </a:rPr>
              <a:t> </a:t>
            </a:r>
            <a:r>
              <a:rPr lang="en-US" sz="7200" kern="100" dirty="0">
                <a:effectLst/>
                <a:ea typeface="Aptos" panose="020B0004020202020204" pitchFamily="34" charset="0"/>
                <a:cs typeface="Times New Roman" panose="02020603050405020304" pitchFamily="18" charset="0"/>
              </a:rPr>
              <a:t>weight which prioritizes terms that are more discriminative.</a:t>
            </a:r>
            <a:endParaRPr lang="ro-RO" sz="7200" kern="100" dirty="0">
              <a:effectLst/>
              <a:ea typeface="Aptos" panose="020B0004020202020204" pitchFamily="34" charset="0"/>
              <a:cs typeface="Times New Roman" panose="02020603050405020304" pitchFamily="18" charset="0"/>
            </a:endParaRPr>
          </a:p>
          <a:p>
            <a:pPr algn="just">
              <a:lnSpc>
                <a:spcPct val="120000"/>
              </a:lnSpc>
              <a:spcAft>
                <a:spcPts val="800"/>
              </a:spcAft>
            </a:pPr>
            <a:r>
              <a:rPr lang="en-US" sz="7200" kern="100" dirty="0">
                <a:ea typeface="Aptos" panose="020B0004020202020204" pitchFamily="34" charset="0"/>
                <a:cs typeface="Times New Roman" panose="02020603050405020304" pitchFamily="18" charset="0"/>
              </a:rPr>
              <a:t>We went </a:t>
            </a:r>
            <a:r>
              <a:rPr lang="en-US" sz="7200" kern="100" dirty="0">
                <a:effectLst/>
                <a:ea typeface="Aptos" panose="020B0004020202020204" pitchFamily="34" charset="0"/>
                <a:cs typeface="Times New Roman" panose="02020603050405020304" pitchFamily="18" charset="0"/>
              </a:rPr>
              <a:t>for </a:t>
            </a:r>
            <a:r>
              <a:rPr lang="en-US" sz="7200" b="1" kern="100" dirty="0">
                <a:effectLst/>
                <a:ea typeface="Aptos" panose="020B0004020202020204" pitchFamily="34" charset="0"/>
                <a:cs typeface="Times New Roman" panose="02020603050405020304" pitchFamily="18" charset="0"/>
              </a:rPr>
              <a:t>k1 = 0.5 and b = 0.8 </a:t>
            </a:r>
            <a:r>
              <a:rPr lang="en-US" sz="7200" kern="100" dirty="0">
                <a:effectLst/>
                <a:ea typeface="Aptos" panose="020B0004020202020204" pitchFamily="34" charset="0"/>
                <a:cs typeface="Times New Roman" panose="02020603050405020304" pitchFamily="18" charset="0"/>
              </a:rPr>
              <a:t>, which yielded the most correct answers in a row of multiple close values.</a:t>
            </a:r>
            <a:endParaRPr lang="ro-RO" sz="7200" kern="100" dirty="0">
              <a:effectLst/>
              <a:ea typeface="Aptos" panose="020B0004020202020204" pitchFamily="34" charset="0"/>
              <a:cs typeface="Times New Roman" panose="02020603050405020304" pitchFamily="18" charset="0"/>
            </a:endParaRPr>
          </a:p>
          <a:p>
            <a:endParaRPr lang="ro-RO" dirty="0"/>
          </a:p>
        </p:txBody>
      </p:sp>
    </p:spTree>
    <p:extLst>
      <p:ext uri="{BB962C8B-B14F-4D97-AF65-F5344CB8AC3E}">
        <p14:creationId xmlns:p14="http://schemas.microsoft.com/office/powerpoint/2010/main" val="90688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6E8DF-5521-DBC7-00AD-79CA2D4C802F}"/>
              </a:ext>
            </a:extLst>
          </p:cNvPr>
          <p:cNvSpPr>
            <a:spLocks noGrp="1"/>
          </p:cNvSpPr>
          <p:nvPr>
            <p:ph type="title"/>
          </p:nvPr>
        </p:nvSpPr>
        <p:spPr>
          <a:xfrm>
            <a:off x="420123" y="263952"/>
            <a:ext cx="3345950" cy="2303213"/>
          </a:xfrm>
        </p:spPr>
        <p:txBody>
          <a:bodyPr vert="horz" lIns="0" tIns="0" rIns="0" bIns="0" rtlCol="0" anchor="ctr" anchorCtr="0">
            <a:normAutofit/>
          </a:bodyPr>
          <a:lstStyle/>
          <a:p>
            <a:pPr algn="ctr"/>
            <a:r>
              <a:rPr lang="en-US" sz="2600" dirty="0"/>
              <a:t>Performance analysis</a:t>
            </a:r>
          </a:p>
        </p:txBody>
      </p:sp>
      <p:cxnSp>
        <p:nvCxnSpPr>
          <p:cNvPr id="12" name="Straight Connector 11">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1482D61-055A-3F77-3A60-EB396BA7FC95}"/>
              </a:ext>
            </a:extLst>
          </p:cNvPr>
          <p:cNvSpPr>
            <a:spLocks noGrp="1"/>
          </p:cNvSpPr>
          <p:nvPr>
            <p:ph type="body" sz="half" idx="2"/>
          </p:nvPr>
        </p:nvSpPr>
        <p:spPr>
          <a:xfrm>
            <a:off x="4186196" y="263952"/>
            <a:ext cx="7917820" cy="2579262"/>
          </a:xfrm>
        </p:spPr>
        <p:txBody>
          <a:bodyPr vert="horz" lIns="0" tIns="0" rIns="0" bIns="0" rtlCol="0" anchor="ctr" anchorCtr="0">
            <a:normAutofit fontScale="92500" lnSpcReduction="20000"/>
          </a:bodyPr>
          <a:lstStyle/>
          <a:p>
            <a:pPr algn="just">
              <a:lnSpc>
                <a:spcPct val="120000"/>
              </a:lnSpc>
            </a:pPr>
            <a:r>
              <a:rPr lang="en-US" sz="1900" b="1" dirty="0"/>
              <a:t>We used metrics like:</a:t>
            </a:r>
          </a:p>
          <a:p>
            <a:pPr marL="342900" indent="-342900" algn="just">
              <a:lnSpc>
                <a:spcPct val="120000"/>
              </a:lnSpc>
              <a:buFont typeface="Arial" panose="020B0604020202020204" pitchFamily="34" charset="0"/>
              <a:buChar char="•"/>
            </a:pPr>
            <a:r>
              <a:rPr lang="en-US" sz="1900" b="1" dirty="0">
                <a:effectLst/>
              </a:rPr>
              <a:t>P@1 or Precision at 1</a:t>
            </a:r>
          </a:p>
          <a:p>
            <a:pPr marL="342900" indent="-342900" algn="just">
              <a:lnSpc>
                <a:spcPct val="120000"/>
              </a:lnSpc>
              <a:buFont typeface="Arial" panose="020B0604020202020204" pitchFamily="34" charset="0"/>
              <a:buChar char="•"/>
            </a:pPr>
            <a:r>
              <a:rPr lang="en-US" sz="1900" b="1" dirty="0">
                <a:effectLst/>
              </a:rPr>
              <a:t>Normalized Discounted Cumulative Gain (NDCG)</a:t>
            </a:r>
            <a:endParaRPr lang="en-US" sz="1900" b="1" dirty="0"/>
          </a:p>
          <a:p>
            <a:pPr marL="342900" indent="-342900" algn="just">
              <a:lnSpc>
                <a:spcPct val="120000"/>
              </a:lnSpc>
              <a:buFont typeface="Arial" panose="020B0604020202020204" pitchFamily="34" charset="0"/>
              <a:buChar char="•"/>
            </a:pPr>
            <a:r>
              <a:rPr lang="en-US" sz="1900" b="1" dirty="0"/>
              <a:t>Mean Reciprocal Rank (MRR) </a:t>
            </a:r>
          </a:p>
          <a:p>
            <a:pPr algn="just">
              <a:lnSpc>
                <a:spcPct val="120000"/>
              </a:lnSpc>
            </a:pPr>
            <a:r>
              <a:rPr lang="en-US" sz="1900" dirty="0"/>
              <a:t>In our system the values for each performance metric, are </a:t>
            </a:r>
            <a:r>
              <a:rPr lang="en-US" sz="1900" b="1" dirty="0"/>
              <a:t>P@1 = 0.34, NDCG = 100.0 and MRR = 0.38867857142857143</a:t>
            </a:r>
            <a:r>
              <a:rPr lang="en-US" sz="1900" dirty="0"/>
              <a:t>. </a:t>
            </a:r>
          </a:p>
          <a:p>
            <a:pPr>
              <a:lnSpc>
                <a:spcPct val="115000"/>
              </a:lnSpc>
            </a:pPr>
            <a:r>
              <a:rPr lang="en-US" sz="1600" dirty="0"/>
              <a:t> </a:t>
            </a:r>
          </a:p>
        </p:txBody>
      </p:sp>
      <p:pic>
        <p:nvPicPr>
          <p:cNvPr id="5" name="Picture Placeholder 4">
            <a:extLst>
              <a:ext uri="{FF2B5EF4-FFF2-40B4-BE49-F238E27FC236}">
                <a16:creationId xmlns:a16="http://schemas.microsoft.com/office/drawing/2014/main" id="{4AFC4681-FA7A-B79A-5891-3C19FEE45DE7}"/>
              </a:ext>
            </a:extLst>
          </p:cNvPr>
          <p:cNvPicPr>
            <a:picLocks noGrp="1" noChangeAspect="1"/>
          </p:cNvPicPr>
          <p:nvPr>
            <p:ph type="pic" idx="1"/>
          </p:nvPr>
        </p:nvPicPr>
        <p:blipFill rotWithShape="1">
          <a:blip r:embed="rId2"/>
          <a:srcRect l="11170" t="4612" r="11085" b="10076"/>
          <a:stretch/>
        </p:blipFill>
        <p:spPr>
          <a:xfrm>
            <a:off x="-14076" y="3054484"/>
            <a:ext cx="7560297" cy="38035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4F06C950-1369-F773-DEE7-6A4D5C465BCF}"/>
              </a:ext>
            </a:extLst>
          </p:cNvPr>
          <p:cNvSpPr txBox="1"/>
          <p:nvPr/>
        </p:nvSpPr>
        <p:spPr>
          <a:xfrm>
            <a:off x="7711127" y="3054484"/>
            <a:ext cx="4185500" cy="3416320"/>
          </a:xfrm>
          <a:prstGeom prst="rect">
            <a:avLst/>
          </a:prstGeom>
          <a:noFill/>
        </p:spPr>
        <p:txBody>
          <a:bodyPr wrap="square" rtlCol="0">
            <a:spAutoFit/>
          </a:bodyPr>
          <a:lstStyle/>
          <a:p>
            <a:pPr algn="just"/>
            <a:r>
              <a:rPr lang="en-US" sz="1800" dirty="0"/>
              <a:t>After the examination of these results, we decided to continue using and evaluating our system with the following: P@1 and MRR. </a:t>
            </a:r>
          </a:p>
          <a:p>
            <a:pPr algn="just"/>
            <a:endParaRPr lang="en-US" dirty="0"/>
          </a:p>
          <a:p>
            <a:pPr algn="just"/>
            <a:r>
              <a:rPr lang="en-US" sz="1800" dirty="0"/>
              <a:t>As each definition states, P@1 is showing how performant is the system when looking only and the top ranked result and for MRR we calculate the reciprocal of the rank of the first relevant item, then average with across all the queries.</a:t>
            </a:r>
            <a:endParaRPr lang="ro-RO" dirty="0"/>
          </a:p>
        </p:txBody>
      </p:sp>
    </p:spTree>
    <p:extLst>
      <p:ext uri="{BB962C8B-B14F-4D97-AF65-F5344CB8AC3E}">
        <p14:creationId xmlns:p14="http://schemas.microsoft.com/office/powerpoint/2010/main" val="381900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9CD19-3DB7-1F33-6292-96F8C4DFD8DA}"/>
              </a:ext>
            </a:extLst>
          </p:cNvPr>
          <p:cNvSpPr>
            <a:spLocks noGrp="1"/>
          </p:cNvSpPr>
          <p:nvPr>
            <p:ph type="title"/>
          </p:nvPr>
        </p:nvSpPr>
        <p:spPr>
          <a:xfrm>
            <a:off x="818128" y="664819"/>
            <a:ext cx="6120000" cy="782612"/>
          </a:xfrm>
        </p:spPr>
        <p:txBody>
          <a:bodyPr vert="horz" lIns="0" tIns="0" rIns="0" bIns="0" rtlCol="0" anchor="b" anchorCtr="0">
            <a:normAutofit/>
          </a:bodyPr>
          <a:lstStyle/>
          <a:p>
            <a:pPr algn="ctr"/>
            <a:r>
              <a:rPr lang="en-US" dirty="0"/>
              <a:t>Errors Analysis</a:t>
            </a:r>
          </a:p>
        </p:txBody>
      </p:sp>
      <p:cxnSp>
        <p:nvCxnSpPr>
          <p:cNvPr id="1040" name="Straight Connector 1039">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0000"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04AD45F5-396C-77B1-E34D-4D72C05D13F5}"/>
              </a:ext>
            </a:extLst>
          </p:cNvPr>
          <p:cNvSpPr>
            <a:spLocks noGrp="1"/>
          </p:cNvSpPr>
          <p:nvPr>
            <p:ph type="body" sz="half" idx="2"/>
          </p:nvPr>
        </p:nvSpPr>
        <p:spPr>
          <a:xfrm>
            <a:off x="350195" y="2310207"/>
            <a:ext cx="6400800" cy="4345113"/>
          </a:xfrm>
        </p:spPr>
        <p:txBody>
          <a:bodyPr vert="horz" lIns="0" tIns="0" rIns="0" bIns="0" rtlCol="0" anchor="t" anchorCtr="0">
            <a:normAutofit lnSpcReduction="10000"/>
          </a:bodyPr>
          <a:lstStyle/>
          <a:p>
            <a:pPr algn="just">
              <a:lnSpc>
                <a:spcPct val="110000"/>
              </a:lnSpc>
            </a:pPr>
            <a:r>
              <a:rPr lang="en-US" sz="1800" dirty="0">
                <a:effectLst/>
              </a:rPr>
              <a:t>The correct questions can be effectively addressed by a </a:t>
            </a:r>
            <a:r>
              <a:rPr lang="en-US" sz="1800" b="1" dirty="0">
                <a:effectLst/>
              </a:rPr>
              <a:t>straightforward system </a:t>
            </a:r>
            <a:r>
              <a:rPr lang="en-US" sz="1800" dirty="0">
                <a:effectLst/>
              </a:rPr>
              <a:t>due to several key factors. Specifically, questions that exhibit a high degree of specificity and focus on well-known individuals, established facts, or recognized topics stand a greater chance of receiving accurate answers. </a:t>
            </a:r>
          </a:p>
          <a:p>
            <a:pPr algn="just">
              <a:lnSpc>
                <a:spcPct val="110000"/>
              </a:lnSpc>
            </a:pPr>
            <a:r>
              <a:rPr lang="en-US" sz="1800" dirty="0">
                <a:effectLst/>
              </a:rPr>
              <a:t>This clarity allows the system to better comprehend the intent of the question, contributing to its proficiency in delivering accurate responses. </a:t>
            </a:r>
          </a:p>
          <a:p>
            <a:pPr algn="just">
              <a:lnSpc>
                <a:spcPct val="110000"/>
              </a:lnSpc>
            </a:pPr>
            <a:r>
              <a:rPr lang="en-US" sz="1800" b="1" dirty="0">
                <a:effectLst/>
                <a:ea typeface="Calibri" panose="020F0502020204030204" pitchFamily="34" charset="0"/>
              </a:rPr>
              <a:t>When it comes to incorrect answers, the information used in the query is too extensive, making the search challenging, especially when the useful information is minimal and the direction of the search is given by irrelevant </a:t>
            </a:r>
            <a:r>
              <a:rPr lang="en-US" sz="1800" b="1" dirty="0" err="1">
                <a:effectLst/>
                <a:ea typeface="Calibri" panose="020F0502020204030204" pitchFamily="34" charset="0"/>
              </a:rPr>
              <a:t>informations</a:t>
            </a:r>
            <a:r>
              <a:rPr lang="en-US" sz="1800" b="1" dirty="0">
                <a:effectLst/>
                <a:ea typeface="Calibri" panose="020F0502020204030204" pitchFamily="34" charset="0"/>
              </a:rPr>
              <a:t>. Additionally, issues arise when the query has too little information, making the search ambiguous.</a:t>
            </a:r>
            <a:endParaRPr lang="en-US" sz="1800" b="1" dirty="0">
              <a:effectLst/>
            </a:endParaRPr>
          </a:p>
          <a:p>
            <a:pPr algn="just">
              <a:lnSpc>
                <a:spcPct val="115000"/>
              </a:lnSpc>
            </a:pPr>
            <a:endParaRPr lang="en-US" sz="1600" dirty="0"/>
          </a:p>
        </p:txBody>
      </p:sp>
      <p:pic>
        <p:nvPicPr>
          <p:cNvPr id="1026" name="Picture 2" descr="What are Type I and Type II Errors? - Students 4 Best Evidence">
            <a:extLst>
              <a:ext uri="{FF2B5EF4-FFF2-40B4-BE49-F238E27FC236}">
                <a16:creationId xmlns:a16="http://schemas.microsoft.com/office/drawing/2014/main" id="{A8B91D3F-DFF2-5FB4-AC2A-C1D750F516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72" r="2070" b="-3"/>
          <a:stretch/>
        </p:blipFill>
        <p:spPr bwMode="auto">
          <a:xfrm>
            <a:off x="7101191" y="10"/>
            <a:ext cx="5090809" cy="34307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Placeholder 4">
            <a:extLst>
              <a:ext uri="{FF2B5EF4-FFF2-40B4-BE49-F238E27FC236}">
                <a16:creationId xmlns:a16="http://schemas.microsoft.com/office/drawing/2014/main" id="{C8EB3B27-1923-5980-EAA2-322E41B84923}"/>
              </a:ext>
            </a:extLst>
          </p:cNvPr>
          <p:cNvPicPr>
            <a:picLocks noGrp="1" noChangeAspect="1"/>
          </p:cNvPicPr>
          <p:nvPr>
            <p:ph type="pic" idx="1"/>
          </p:nvPr>
        </p:nvPicPr>
        <p:blipFill rotWithShape="1">
          <a:blip r:embed="rId3"/>
          <a:srcRect l="11599" r="8534"/>
          <a:stretch/>
        </p:blipFill>
        <p:spPr>
          <a:xfrm>
            <a:off x="7101190" y="3425400"/>
            <a:ext cx="5090809" cy="3430800"/>
          </a:xfrm>
          <a:prstGeom prst="rect">
            <a:avLst/>
          </a:prstGeom>
        </p:spPr>
      </p:pic>
    </p:spTree>
    <p:extLst>
      <p:ext uri="{BB962C8B-B14F-4D97-AF65-F5344CB8AC3E}">
        <p14:creationId xmlns:p14="http://schemas.microsoft.com/office/powerpoint/2010/main" val="401481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8" name="Straight Connector 10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1" name="Freeform: Shape 1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13" name="Freeform: Shape 1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4" name="Straight Connector 1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16" name="Rectangle 11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standing in front of a sign&#10;&#10;Description automatically generated">
            <a:extLst>
              <a:ext uri="{FF2B5EF4-FFF2-40B4-BE49-F238E27FC236}">
                <a16:creationId xmlns:a16="http://schemas.microsoft.com/office/drawing/2014/main" id="{B032FB16-CE98-E336-5E1C-C66A85B9A016}"/>
              </a:ext>
            </a:extLst>
          </p:cNvPr>
          <p:cNvPicPr>
            <a:picLocks noChangeAspect="1"/>
          </p:cNvPicPr>
          <p:nvPr/>
        </p:nvPicPr>
        <p:blipFill rotWithShape="1">
          <a:blip r:embed="rId2"/>
          <a:srcRect r="-1" b="416"/>
          <a:stretch/>
        </p:blipFill>
        <p:spPr>
          <a:xfrm>
            <a:off x="-1" y="5980"/>
            <a:ext cx="12188932" cy="6932147"/>
          </a:xfrm>
          <a:prstGeom prst="rect">
            <a:avLst/>
          </a:prstGeom>
        </p:spPr>
      </p:pic>
      <p:sp>
        <p:nvSpPr>
          <p:cNvPr id="118" name="Rectangle 117">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428999"/>
            <a:ext cx="12191999" cy="3429000"/>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120" name="Straight Connector 119">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581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805820"/>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163</TotalTime>
  <Words>572</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Avenir Next LT Pro Light</vt:lpstr>
      <vt:lpstr>Calibri</vt:lpstr>
      <vt:lpstr>Courier New</vt:lpstr>
      <vt:lpstr>Rockwell Nova Light</vt:lpstr>
      <vt:lpstr>Wingdings</vt:lpstr>
      <vt:lpstr>LeafVTI</vt:lpstr>
      <vt:lpstr>Data mining Project  - Building a part of IBM Watson </vt:lpstr>
      <vt:lpstr>Building the index</vt:lpstr>
      <vt:lpstr>Building the query</vt:lpstr>
      <vt:lpstr>Performance analysis</vt:lpstr>
      <vt:lpstr>Errors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 -Building a part of IBM Watson </dc:title>
  <dc:creator>ALEXANDRA-ELENA RĂUȚĂ</dc:creator>
  <cp:lastModifiedBy>DANIEL- GEORGE</cp:lastModifiedBy>
  <cp:revision>21</cp:revision>
  <dcterms:created xsi:type="dcterms:W3CDTF">2024-01-20T14:37:51Z</dcterms:created>
  <dcterms:modified xsi:type="dcterms:W3CDTF">2024-01-20T17:26:58Z</dcterms:modified>
</cp:coreProperties>
</file>