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Nourd Bold" panose="020B0604020202020204" charset="0"/>
      <p:regular r:id="rId22"/>
    </p:embeddedFont>
    <p:embeddedFont>
      <p:font typeface="Nourd Light" panose="020B0604020202020204" charset="0"/>
      <p:regular r:id="rId23"/>
    </p:embeddedFont>
    <p:embeddedFont>
      <p:font typeface="Nourd Light Bold" panose="020B0604020202020204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94660" autoAdjust="0"/>
  </p:normalViewPr>
  <p:slideViewPr>
    <p:cSldViewPr>
      <p:cViewPr varScale="1">
        <p:scale>
          <a:sx n="50" d="100"/>
          <a:sy n="50" d="100"/>
        </p:scale>
        <p:origin x="29" y="37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5B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338938" y="-982928"/>
            <a:ext cx="4769036" cy="476278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-823850" y="7277791"/>
            <a:ext cx="4788913" cy="4519537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4479716" y="3848510"/>
            <a:ext cx="9328568" cy="24566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50"/>
              </a:lnSpc>
            </a:pPr>
            <a:r>
              <a:rPr lang="en-US" sz="7035" dirty="0">
                <a:solidFill>
                  <a:srgbClr val="F7F7F7"/>
                </a:solidFill>
                <a:latin typeface="Nourd Bold"/>
              </a:rPr>
              <a:t>Progetto C++</a:t>
            </a:r>
          </a:p>
          <a:p>
            <a:pPr algn="ctr">
              <a:lnSpc>
                <a:spcPts val="9850"/>
              </a:lnSpc>
            </a:pPr>
            <a:r>
              <a:rPr lang="en-US" sz="7035" dirty="0" err="1">
                <a:solidFill>
                  <a:srgbClr val="F7F7F7"/>
                </a:solidFill>
                <a:latin typeface="Nourd Bold"/>
              </a:rPr>
              <a:t>SciCLub</a:t>
            </a:r>
            <a:endParaRPr lang="en-US" sz="7035" dirty="0">
              <a:solidFill>
                <a:srgbClr val="F7F7F7"/>
              </a:solidFill>
              <a:latin typeface="Nourd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5B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714706" y="-1218212"/>
            <a:ext cx="4788913" cy="4519537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2153320"/>
            <a:ext cx="16080463" cy="7337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81"/>
              </a:lnSpc>
            </a:pPr>
            <a:r>
              <a:rPr lang="it-IT" sz="3415" dirty="0">
                <a:solidFill>
                  <a:srgbClr val="FFFFFF"/>
                </a:solidFill>
                <a:latin typeface="Nourd Light"/>
              </a:rPr>
              <a:t>Altri metodi: </a:t>
            </a:r>
          </a:p>
          <a:p>
            <a:pPr>
              <a:lnSpc>
                <a:spcPts val="4781"/>
              </a:lnSpc>
            </a:pPr>
            <a:r>
              <a:rPr lang="it-IT" sz="3415" dirty="0" err="1">
                <a:solidFill>
                  <a:srgbClr val="FFFFFF"/>
                </a:solidFill>
                <a:latin typeface="Nourd Light"/>
              </a:rPr>
              <a:t>void</a:t>
            </a:r>
            <a:r>
              <a:rPr lang="it-IT" sz="3415" dirty="0">
                <a:solidFill>
                  <a:srgbClr val="FFFFFF"/>
                </a:solidFill>
                <a:latin typeface="Nourd Light"/>
              </a:rPr>
              <a:t> </a:t>
            </a:r>
            <a:r>
              <a:rPr lang="it-IT" sz="3415" b="1" u="sng" dirty="0" err="1">
                <a:solidFill>
                  <a:srgbClr val="FFFFFF"/>
                </a:solidFill>
                <a:latin typeface="Nourd Light Bold"/>
              </a:rPr>
              <a:t>aggiungiCorso</a:t>
            </a:r>
            <a:r>
              <a:rPr lang="it-IT" sz="3415" dirty="0">
                <a:solidFill>
                  <a:srgbClr val="FFFFFF"/>
                </a:solidFill>
                <a:latin typeface="Nourd Light"/>
              </a:rPr>
              <a:t>( </a:t>
            </a:r>
            <a:r>
              <a:rPr lang="it-IT" sz="3415" dirty="0" err="1">
                <a:solidFill>
                  <a:srgbClr val="FFFFFF"/>
                </a:solidFill>
                <a:latin typeface="Nourd Light"/>
              </a:rPr>
              <a:t>string</a:t>
            </a:r>
            <a:r>
              <a:rPr lang="it-IT" sz="3415" dirty="0">
                <a:solidFill>
                  <a:srgbClr val="FFFFFF"/>
                </a:solidFill>
                <a:latin typeface="Nourd Light"/>
              </a:rPr>
              <a:t> nome, TIPI_CORSO tipo) -&gt; permette l'inserimento di un corso </a:t>
            </a:r>
          </a:p>
          <a:p>
            <a:pPr>
              <a:lnSpc>
                <a:spcPts val="4781"/>
              </a:lnSpc>
            </a:pPr>
            <a:r>
              <a:rPr lang="it-IT" sz="3415" dirty="0" err="1">
                <a:solidFill>
                  <a:srgbClr val="FFFFFF"/>
                </a:solidFill>
                <a:latin typeface="Nourd Light"/>
              </a:rPr>
              <a:t>void</a:t>
            </a:r>
            <a:r>
              <a:rPr lang="it-IT" sz="3415" dirty="0">
                <a:solidFill>
                  <a:srgbClr val="FFFFFF"/>
                </a:solidFill>
                <a:latin typeface="Nourd Light"/>
              </a:rPr>
              <a:t> </a:t>
            </a:r>
            <a:r>
              <a:rPr lang="it-IT" sz="3415" b="1" u="sng" dirty="0" err="1">
                <a:solidFill>
                  <a:srgbClr val="FFFFFF"/>
                </a:solidFill>
                <a:latin typeface="Nourd Light Bold"/>
              </a:rPr>
              <a:t>stampaCorsiDisponibili</a:t>
            </a:r>
            <a:r>
              <a:rPr lang="it-IT" sz="3415" dirty="0">
                <a:solidFill>
                  <a:srgbClr val="FFFFFF"/>
                </a:solidFill>
                <a:latin typeface="Nourd Light"/>
              </a:rPr>
              <a:t>() -&gt; permette di visualizzare a schermo la lista dei corsi di un istruttore </a:t>
            </a:r>
          </a:p>
          <a:p>
            <a:pPr>
              <a:lnSpc>
                <a:spcPts val="4781"/>
              </a:lnSpc>
            </a:pPr>
            <a:r>
              <a:rPr lang="it-IT" sz="3415" dirty="0" err="1">
                <a:solidFill>
                  <a:srgbClr val="FFFFFF"/>
                </a:solidFill>
                <a:latin typeface="Nourd Light"/>
              </a:rPr>
              <a:t>void</a:t>
            </a:r>
            <a:r>
              <a:rPr lang="it-IT" sz="3415" dirty="0">
                <a:solidFill>
                  <a:srgbClr val="FFFFFF"/>
                </a:solidFill>
                <a:latin typeface="Nourd Light"/>
              </a:rPr>
              <a:t> </a:t>
            </a:r>
            <a:r>
              <a:rPr lang="it-IT" sz="3415" b="1" u="sng" dirty="0" err="1">
                <a:solidFill>
                  <a:srgbClr val="FFFFFF"/>
                </a:solidFill>
                <a:latin typeface="Nourd Light Bold"/>
              </a:rPr>
              <a:t>setAttrezzatura</a:t>
            </a:r>
            <a:r>
              <a:rPr lang="it-IT" sz="3415" dirty="0">
                <a:solidFill>
                  <a:srgbClr val="FFFFFF"/>
                </a:solidFill>
                <a:latin typeface="Nourd Light"/>
              </a:rPr>
              <a:t>(</a:t>
            </a:r>
            <a:r>
              <a:rPr lang="it-IT" sz="3415" dirty="0" err="1">
                <a:solidFill>
                  <a:srgbClr val="FFFFFF"/>
                </a:solidFill>
                <a:latin typeface="Nourd Light"/>
              </a:rPr>
              <a:t>string</a:t>
            </a:r>
            <a:r>
              <a:rPr lang="it-IT" sz="3415" dirty="0">
                <a:solidFill>
                  <a:srgbClr val="FFFFFF"/>
                </a:solidFill>
                <a:latin typeface="Nourd Light"/>
              </a:rPr>
              <a:t> sci, </a:t>
            </a:r>
            <a:r>
              <a:rPr lang="it-IT" sz="3415" dirty="0" err="1">
                <a:solidFill>
                  <a:srgbClr val="FFFFFF"/>
                </a:solidFill>
                <a:latin typeface="Nourd Light"/>
              </a:rPr>
              <a:t>string</a:t>
            </a:r>
            <a:r>
              <a:rPr lang="it-IT" sz="3415" dirty="0">
                <a:solidFill>
                  <a:srgbClr val="FFFFFF"/>
                </a:solidFill>
                <a:latin typeface="Nourd Light"/>
              </a:rPr>
              <a:t> attacchi, </a:t>
            </a:r>
            <a:r>
              <a:rPr lang="it-IT" sz="3415" dirty="0" err="1">
                <a:solidFill>
                  <a:srgbClr val="FFFFFF"/>
                </a:solidFill>
                <a:latin typeface="Nourd Light"/>
              </a:rPr>
              <a:t>string</a:t>
            </a:r>
            <a:r>
              <a:rPr lang="it-IT" sz="3415" dirty="0">
                <a:solidFill>
                  <a:srgbClr val="FFFFFF"/>
                </a:solidFill>
                <a:latin typeface="Nourd Light"/>
              </a:rPr>
              <a:t> bacchette, </a:t>
            </a:r>
            <a:r>
              <a:rPr lang="it-IT" sz="3415" dirty="0" err="1">
                <a:solidFill>
                  <a:srgbClr val="FFFFFF"/>
                </a:solidFill>
                <a:latin typeface="Nourd Light"/>
              </a:rPr>
              <a:t>string</a:t>
            </a:r>
            <a:r>
              <a:rPr lang="it-IT" sz="3415" dirty="0">
                <a:solidFill>
                  <a:srgbClr val="FFFFFF"/>
                </a:solidFill>
                <a:latin typeface="Nourd Light"/>
              </a:rPr>
              <a:t> casco)-&gt; metodo che permette di memorizzare l'attrezzatura da sciatore </a:t>
            </a:r>
          </a:p>
          <a:p>
            <a:pPr>
              <a:lnSpc>
                <a:spcPts val="4781"/>
              </a:lnSpc>
            </a:pPr>
            <a:r>
              <a:rPr lang="it-IT" sz="3415" dirty="0" err="1">
                <a:solidFill>
                  <a:srgbClr val="FFFFFF"/>
                </a:solidFill>
                <a:latin typeface="Nourd Light"/>
              </a:rPr>
              <a:t>void</a:t>
            </a:r>
            <a:r>
              <a:rPr lang="it-IT" sz="3415" dirty="0">
                <a:solidFill>
                  <a:srgbClr val="FFFFFF"/>
                </a:solidFill>
                <a:latin typeface="Nourd Light"/>
              </a:rPr>
              <a:t> </a:t>
            </a:r>
            <a:r>
              <a:rPr lang="it-IT" sz="3415" b="1" u="sng" dirty="0" err="1">
                <a:solidFill>
                  <a:srgbClr val="FFFFFF"/>
                </a:solidFill>
                <a:latin typeface="Nourd Light Bold"/>
              </a:rPr>
              <a:t>setAttrezzatura</a:t>
            </a:r>
            <a:r>
              <a:rPr lang="it-IT" sz="3415" dirty="0">
                <a:solidFill>
                  <a:srgbClr val="FFFFFF"/>
                </a:solidFill>
                <a:latin typeface="Nourd Light"/>
              </a:rPr>
              <a:t>(</a:t>
            </a:r>
            <a:r>
              <a:rPr lang="it-IT" sz="3415" dirty="0" err="1">
                <a:solidFill>
                  <a:srgbClr val="FFFFFF"/>
                </a:solidFill>
                <a:latin typeface="Nourd Light"/>
              </a:rPr>
              <a:t>string</a:t>
            </a:r>
            <a:r>
              <a:rPr lang="it-IT" sz="3415" dirty="0">
                <a:solidFill>
                  <a:srgbClr val="FFFFFF"/>
                </a:solidFill>
                <a:latin typeface="Nourd Light"/>
              </a:rPr>
              <a:t> snowboard, </a:t>
            </a:r>
            <a:r>
              <a:rPr lang="it-IT" sz="3415" dirty="0" err="1">
                <a:solidFill>
                  <a:srgbClr val="FFFFFF"/>
                </a:solidFill>
                <a:latin typeface="Nourd Light"/>
              </a:rPr>
              <a:t>string</a:t>
            </a:r>
            <a:r>
              <a:rPr lang="it-IT" sz="3415" dirty="0">
                <a:solidFill>
                  <a:srgbClr val="FFFFFF"/>
                </a:solidFill>
                <a:latin typeface="Nourd Light"/>
              </a:rPr>
              <a:t> attacchi, </a:t>
            </a:r>
            <a:r>
              <a:rPr lang="it-IT" sz="3415" dirty="0" err="1">
                <a:solidFill>
                  <a:srgbClr val="FFFFFF"/>
                </a:solidFill>
                <a:latin typeface="Nourd Light"/>
              </a:rPr>
              <a:t>string</a:t>
            </a:r>
            <a:r>
              <a:rPr lang="it-IT" sz="3415" dirty="0">
                <a:solidFill>
                  <a:srgbClr val="FFFFFF"/>
                </a:solidFill>
                <a:latin typeface="Nourd Light"/>
              </a:rPr>
              <a:t> casco)-&gt; metodo che permette di memorizzare l'attrezzatura da snowboarder.</a:t>
            </a:r>
          </a:p>
          <a:p>
            <a:pPr>
              <a:lnSpc>
                <a:spcPts val="4781"/>
              </a:lnSpc>
            </a:pPr>
            <a:r>
              <a:rPr lang="it-IT" sz="3415" dirty="0" err="1">
                <a:solidFill>
                  <a:srgbClr val="FFFFFF"/>
                </a:solidFill>
                <a:latin typeface="Nourd Light"/>
              </a:rPr>
              <a:t>string</a:t>
            </a:r>
            <a:r>
              <a:rPr lang="it-IT" sz="3415" dirty="0">
                <a:solidFill>
                  <a:srgbClr val="FFFFFF"/>
                </a:solidFill>
                <a:latin typeface="Nourd Light"/>
              </a:rPr>
              <a:t> </a:t>
            </a:r>
            <a:r>
              <a:rPr lang="it-IT" sz="3415" b="1" u="sng" dirty="0" err="1">
                <a:solidFill>
                  <a:srgbClr val="FFFFFF"/>
                </a:solidFill>
                <a:latin typeface="Nourd Light"/>
              </a:rPr>
              <a:t>getAttrezzatura</a:t>
            </a:r>
            <a:r>
              <a:rPr lang="it-IT" sz="3415" dirty="0">
                <a:solidFill>
                  <a:srgbClr val="FFFFFF"/>
                </a:solidFill>
                <a:latin typeface="Nourd Light"/>
              </a:rPr>
              <a:t>()-&gt; metodo che restituisce una </a:t>
            </a:r>
            <a:r>
              <a:rPr lang="it-IT" sz="3415" dirty="0" err="1">
                <a:solidFill>
                  <a:srgbClr val="FFFFFF"/>
                </a:solidFill>
                <a:latin typeface="Nourd Light"/>
              </a:rPr>
              <a:t>string</a:t>
            </a:r>
            <a:r>
              <a:rPr lang="it-IT" sz="3415" dirty="0">
                <a:solidFill>
                  <a:srgbClr val="FFFFFF"/>
                </a:solidFill>
                <a:latin typeface="Nourd Light"/>
              </a:rPr>
              <a:t> contenente la descrizione dell'attrezzatura. Questo metodo deve essere implementato perché astratto nella classe Socio.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947524"/>
            <a:ext cx="5627320" cy="845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925"/>
              </a:lnSpc>
            </a:pPr>
            <a:r>
              <a:rPr lang="it-IT" sz="4946" dirty="0">
                <a:solidFill>
                  <a:srgbClr val="FFFFFF"/>
                </a:solidFill>
                <a:latin typeface="Nourd Light Bold"/>
              </a:rPr>
              <a:t>Istruttore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5B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338938" y="-982928"/>
            <a:ext cx="4769036" cy="476278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-823850" y="7277791"/>
            <a:ext cx="4788913" cy="4519537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700" y="2788874"/>
            <a:ext cx="15220464" cy="4478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58"/>
              </a:lnSpc>
            </a:pPr>
            <a:r>
              <a:rPr lang="it-IT" sz="3684" dirty="0">
                <a:solidFill>
                  <a:srgbClr val="FFFFFF"/>
                </a:solidFill>
                <a:latin typeface="Nourd Light"/>
              </a:rPr>
              <a:t>La classe Dipendente è una classe stratta che contiene solo metodi </a:t>
            </a:r>
            <a:r>
              <a:rPr lang="it-IT" sz="3684" dirty="0" err="1">
                <a:solidFill>
                  <a:srgbClr val="FFFFFF"/>
                </a:solidFill>
                <a:latin typeface="Nourd Light"/>
              </a:rPr>
              <a:t>astrattri</a:t>
            </a:r>
            <a:r>
              <a:rPr lang="it-IT" sz="3684" dirty="0">
                <a:solidFill>
                  <a:srgbClr val="FFFFFF"/>
                </a:solidFill>
                <a:latin typeface="Nourd Light"/>
              </a:rPr>
              <a:t>: </a:t>
            </a:r>
          </a:p>
          <a:p>
            <a:pPr algn="ctr">
              <a:lnSpc>
                <a:spcPts val="5158"/>
              </a:lnSpc>
            </a:pPr>
            <a:endParaRPr lang="it-IT" sz="3684" dirty="0">
              <a:solidFill>
                <a:srgbClr val="FFFFFF"/>
              </a:solidFill>
              <a:latin typeface="Nourd Light"/>
            </a:endParaRPr>
          </a:p>
          <a:p>
            <a:pPr algn="ctr">
              <a:lnSpc>
                <a:spcPts val="5158"/>
              </a:lnSpc>
            </a:pPr>
            <a:r>
              <a:rPr lang="it-IT" sz="3684" dirty="0" err="1">
                <a:solidFill>
                  <a:srgbClr val="FFFFFF"/>
                </a:solidFill>
                <a:latin typeface="Nourd Light"/>
              </a:rPr>
              <a:t>virtual</a:t>
            </a:r>
            <a:r>
              <a:rPr lang="it-IT" sz="3684" dirty="0">
                <a:solidFill>
                  <a:srgbClr val="FFFFFF"/>
                </a:solidFill>
                <a:latin typeface="Nourd Light"/>
              </a:rPr>
              <a:t> </a:t>
            </a:r>
            <a:r>
              <a:rPr lang="it-IT" sz="3684" dirty="0" err="1">
                <a:solidFill>
                  <a:srgbClr val="FFFFFF"/>
                </a:solidFill>
                <a:latin typeface="Nourd Light"/>
              </a:rPr>
              <a:t>void</a:t>
            </a:r>
            <a:r>
              <a:rPr lang="it-IT" sz="3684" dirty="0">
                <a:solidFill>
                  <a:srgbClr val="FFFFFF"/>
                </a:solidFill>
                <a:latin typeface="Nourd Light"/>
              </a:rPr>
              <a:t> </a:t>
            </a:r>
            <a:r>
              <a:rPr lang="it-IT" sz="3684" dirty="0" err="1">
                <a:solidFill>
                  <a:srgbClr val="FFFFFF"/>
                </a:solidFill>
                <a:latin typeface="Nourd Light"/>
              </a:rPr>
              <a:t>getStipendio</a:t>
            </a:r>
            <a:r>
              <a:rPr lang="it-IT" sz="3684" dirty="0">
                <a:solidFill>
                  <a:srgbClr val="FFFFFF"/>
                </a:solidFill>
                <a:latin typeface="Nourd Light"/>
              </a:rPr>
              <a:t>() =0; </a:t>
            </a:r>
          </a:p>
          <a:p>
            <a:pPr algn="ctr">
              <a:lnSpc>
                <a:spcPts val="5158"/>
              </a:lnSpc>
            </a:pPr>
            <a:r>
              <a:rPr lang="it-IT" sz="3684" dirty="0" err="1">
                <a:solidFill>
                  <a:srgbClr val="FFFFFF"/>
                </a:solidFill>
                <a:latin typeface="Nourd Light"/>
              </a:rPr>
              <a:t>virtual</a:t>
            </a:r>
            <a:r>
              <a:rPr lang="it-IT" sz="3684" dirty="0">
                <a:solidFill>
                  <a:srgbClr val="FFFFFF"/>
                </a:solidFill>
                <a:latin typeface="Nourd Light"/>
              </a:rPr>
              <a:t> </a:t>
            </a:r>
            <a:r>
              <a:rPr lang="it-IT" sz="3684" dirty="0" err="1">
                <a:solidFill>
                  <a:srgbClr val="FFFFFF"/>
                </a:solidFill>
                <a:latin typeface="Nourd Light"/>
              </a:rPr>
              <a:t>void</a:t>
            </a:r>
            <a:r>
              <a:rPr lang="it-IT" sz="3684" dirty="0">
                <a:solidFill>
                  <a:srgbClr val="FFFFFF"/>
                </a:solidFill>
                <a:latin typeface="Nourd Light"/>
              </a:rPr>
              <a:t> </a:t>
            </a:r>
            <a:r>
              <a:rPr lang="it-IT" sz="3684" dirty="0" err="1">
                <a:solidFill>
                  <a:srgbClr val="FFFFFF"/>
                </a:solidFill>
                <a:latin typeface="Nourd Light"/>
              </a:rPr>
              <a:t>getLivello</a:t>
            </a:r>
            <a:r>
              <a:rPr lang="it-IT" sz="3684" dirty="0">
                <a:solidFill>
                  <a:srgbClr val="FFFFFF"/>
                </a:solidFill>
                <a:latin typeface="Nourd Light"/>
              </a:rPr>
              <a:t>()=0; </a:t>
            </a:r>
          </a:p>
          <a:p>
            <a:pPr algn="ctr">
              <a:lnSpc>
                <a:spcPts val="5158"/>
              </a:lnSpc>
            </a:pPr>
            <a:r>
              <a:rPr lang="it-IT" sz="3684" dirty="0" err="1">
                <a:solidFill>
                  <a:srgbClr val="FFFFFF"/>
                </a:solidFill>
                <a:latin typeface="Nourd Light"/>
              </a:rPr>
              <a:t>virtual</a:t>
            </a:r>
            <a:r>
              <a:rPr lang="it-IT" sz="3684" dirty="0">
                <a:solidFill>
                  <a:srgbClr val="FFFFFF"/>
                </a:solidFill>
                <a:latin typeface="Nourd Light"/>
              </a:rPr>
              <a:t> </a:t>
            </a:r>
            <a:r>
              <a:rPr lang="it-IT" sz="3684" dirty="0" err="1">
                <a:solidFill>
                  <a:srgbClr val="FFFFFF"/>
                </a:solidFill>
                <a:latin typeface="Nourd Light"/>
              </a:rPr>
              <a:t>int</a:t>
            </a:r>
            <a:r>
              <a:rPr lang="it-IT" sz="3684" dirty="0">
                <a:solidFill>
                  <a:srgbClr val="FFFFFF"/>
                </a:solidFill>
                <a:latin typeface="Nourd Light"/>
              </a:rPr>
              <a:t> </a:t>
            </a:r>
            <a:r>
              <a:rPr lang="it-IT" sz="3684" dirty="0" err="1">
                <a:solidFill>
                  <a:srgbClr val="FFFFFF"/>
                </a:solidFill>
                <a:latin typeface="Nourd Light"/>
              </a:rPr>
              <a:t>getMatricola</a:t>
            </a:r>
            <a:r>
              <a:rPr lang="it-IT" sz="3684" dirty="0">
                <a:solidFill>
                  <a:srgbClr val="FFFFFF"/>
                </a:solidFill>
                <a:latin typeface="Nourd Light"/>
              </a:rPr>
              <a:t>() =0; </a:t>
            </a:r>
          </a:p>
          <a:p>
            <a:pPr>
              <a:lnSpc>
                <a:spcPts val="10371"/>
              </a:lnSpc>
            </a:pPr>
            <a:endParaRPr lang="it-IT" sz="3684" dirty="0">
              <a:solidFill>
                <a:srgbClr val="FFFFFF"/>
              </a:solidFill>
              <a:latin typeface="Nourd Light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8700" y="947524"/>
            <a:ext cx="5627320" cy="845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925"/>
              </a:lnSpc>
            </a:pPr>
            <a:r>
              <a:rPr lang="en-US" sz="4946">
                <a:solidFill>
                  <a:srgbClr val="FFFFFF"/>
                </a:solidFill>
                <a:latin typeface="Nourd Light Bold"/>
              </a:rPr>
              <a:t>Dipendente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5B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714706" y="-1218212"/>
            <a:ext cx="4788913" cy="4519537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1853603"/>
            <a:ext cx="15191433" cy="74046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17"/>
              </a:lnSpc>
            </a:pPr>
            <a:r>
              <a:rPr lang="it-IT" sz="3226" dirty="0">
                <a:solidFill>
                  <a:srgbClr val="FFFFFF"/>
                </a:solidFill>
                <a:latin typeface="Nourd Light"/>
              </a:rPr>
              <a:t>La classe impiegato </a:t>
            </a:r>
            <a:r>
              <a:rPr lang="it-IT" sz="3226" b="1" dirty="0">
                <a:solidFill>
                  <a:srgbClr val="FFFFFF"/>
                </a:solidFill>
                <a:latin typeface="Nourd Light"/>
              </a:rPr>
              <a:t>estende in modo pubblico </a:t>
            </a:r>
            <a:r>
              <a:rPr lang="it-IT" sz="3226" dirty="0">
                <a:solidFill>
                  <a:srgbClr val="FFFFFF"/>
                </a:solidFill>
                <a:latin typeface="Nourd Light"/>
              </a:rPr>
              <a:t>la classe Persona e la classe Dipendente.</a:t>
            </a:r>
          </a:p>
          <a:p>
            <a:pPr>
              <a:lnSpc>
                <a:spcPts val="4517"/>
              </a:lnSpc>
            </a:pPr>
            <a:r>
              <a:rPr lang="it-IT" sz="3226" dirty="0">
                <a:solidFill>
                  <a:srgbClr val="FFFFFF"/>
                </a:solidFill>
                <a:latin typeface="Nourd Light"/>
              </a:rPr>
              <a:t>La classe contiene due campi privati: un campo statico </a:t>
            </a:r>
            <a:r>
              <a:rPr lang="it-IT" sz="3226" dirty="0" err="1">
                <a:solidFill>
                  <a:srgbClr val="FFFFFF"/>
                </a:solidFill>
                <a:latin typeface="Nourd Light"/>
              </a:rPr>
              <a:t>newMatricola</a:t>
            </a:r>
            <a:r>
              <a:rPr lang="it-IT" sz="3226" dirty="0">
                <a:solidFill>
                  <a:srgbClr val="FFFFFF"/>
                </a:solidFill>
                <a:latin typeface="Nourd Light"/>
              </a:rPr>
              <a:t> che serve per incrementare in modo automatico il campo costante Matricola. </a:t>
            </a:r>
          </a:p>
          <a:p>
            <a:pPr>
              <a:lnSpc>
                <a:spcPts val="4517"/>
              </a:lnSpc>
            </a:pPr>
            <a:r>
              <a:rPr lang="it-IT" sz="3226" dirty="0">
                <a:solidFill>
                  <a:srgbClr val="FFFFFF"/>
                </a:solidFill>
                <a:latin typeface="Nourd Light"/>
              </a:rPr>
              <a:t>I metodi della classe sono: </a:t>
            </a:r>
          </a:p>
          <a:p>
            <a:pPr>
              <a:lnSpc>
                <a:spcPts val="4517"/>
              </a:lnSpc>
            </a:pPr>
            <a:r>
              <a:rPr lang="it-IT" sz="3226" b="1" u="sng" dirty="0">
                <a:solidFill>
                  <a:srgbClr val="FFFFFF"/>
                </a:solidFill>
                <a:latin typeface="Nourd Light"/>
              </a:rPr>
              <a:t>Impiegato</a:t>
            </a:r>
            <a:r>
              <a:rPr lang="it-IT" sz="3226" dirty="0">
                <a:solidFill>
                  <a:srgbClr val="FFFFFF"/>
                </a:solidFill>
                <a:latin typeface="Nourd Light"/>
              </a:rPr>
              <a:t>(</a:t>
            </a:r>
            <a:r>
              <a:rPr lang="it-IT" sz="3226" dirty="0" err="1">
                <a:solidFill>
                  <a:srgbClr val="FFFFFF"/>
                </a:solidFill>
                <a:latin typeface="Nourd Light"/>
              </a:rPr>
              <a:t>string</a:t>
            </a:r>
            <a:r>
              <a:rPr lang="it-IT" sz="3226" dirty="0">
                <a:solidFill>
                  <a:srgbClr val="FFFFFF"/>
                </a:solidFill>
                <a:latin typeface="Nourd Light"/>
              </a:rPr>
              <a:t> nome, </a:t>
            </a:r>
            <a:r>
              <a:rPr lang="it-IT" sz="3226" dirty="0" err="1">
                <a:solidFill>
                  <a:srgbClr val="FFFFFF"/>
                </a:solidFill>
                <a:latin typeface="Nourd Light"/>
              </a:rPr>
              <a:t>string</a:t>
            </a:r>
            <a:r>
              <a:rPr lang="it-IT" sz="3226" dirty="0">
                <a:solidFill>
                  <a:srgbClr val="FFFFFF"/>
                </a:solidFill>
                <a:latin typeface="Nourd Light"/>
              </a:rPr>
              <a:t> cognome); -&gt;costruttore che utilizza il costruttore di persona, incrementa il campo </a:t>
            </a:r>
            <a:r>
              <a:rPr lang="it-IT" sz="3226" dirty="0" err="1">
                <a:solidFill>
                  <a:srgbClr val="FFFFFF"/>
                </a:solidFill>
                <a:latin typeface="Nourd Light"/>
              </a:rPr>
              <a:t>newMatricola</a:t>
            </a:r>
            <a:r>
              <a:rPr lang="it-IT" sz="3226" dirty="0">
                <a:solidFill>
                  <a:srgbClr val="FFFFFF"/>
                </a:solidFill>
                <a:latin typeface="Nourd Light"/>
              </a:rPr>
              <a:t> e setta il valore del campo Matricola. </a:t>
            </a:r>
          </a:p>
          <a:p>
            <a:pPr>
              <a:lnSpc>
                <a:spcPts val="4517"/>
              </a:lnSpc>
            </a:pPr>
            <a:r>
              <a:rPr lang="it-IT" sz="3226" dirty="0" err="1">
                <a:solidFill>
                  <a:srgbClr val="FFFFFF"/>
                </a:solidFill>
                <a:latin typeface="Nourd Light"/>
              </a:rPr>
              <a:t>virtual</a:t>
            </a:r>
            <a:r>
              <a:rPr lang="it-IT" sz="3226" dirty="0">
                <a:solidFill>
                  <a:srgbClr val="FFFFFF"/>
                </a:solidFill>
                <a:latin typeface="Nourd Light"/>
              </a:rPr>
              <a:t> ~</a:t>
            </a:r>
            <a:r>
              <a:rPr lang="it-IT" sz="3226" b="1" u="sng" dirty="0">
                <a:solidFill>
                  <a:srgbClr val="FFFFFF"/>
                </a:solidFill>
                <a:latin typeface="Nourd Light"/>
              </a:rPr>
              <a:t>Impiegato</a:t>
            </a:r>
            <a:r>
              <a:rPr lang="it-IT" sz="3226" dirty="0">
                <a:solidFill>
                  <a:srgbClr val="FFFFFF"/>
                </a:solidFill>
                <a:latin typeface="Nourd Light"/>
              </a:rPr>
              <a:t>(); -&gt; distruttore </a:t>
            </a:r>
          </a:p>
          <a:p>
            <a:pPr>
              <a:lnSpc>
                <a:spcPts val="4517"/>
              </a:lnSpc>
            </a:pPr>
            <a:r>
              <a:rPr lang="it-IT" sz="3226" dirty="0" err="1">
                <a:solidFill>
                  <a:srgbClr val="FFFFFF"/>
                </a:solidFill>
                <a:latin typeface="Nourd Light"/>
              </a:rPr>
              <a:t>virtual</a:t>
            </a:r>
            <a:r>
              <a:rPr lang="it-IT" sz="3226" dirty="0">
                <a:solidFill>
                  <a:srgbClr val="FFFFFF"/>
                </a:solidFill>
                <a:latin typeface="Nourd Light"/>
              </a:rPr>
              <a:t> </a:t>
            </a:r>
            <a:r>
              <a:rPr lang="it-IT" sz="3226" dirty="0" err="1">
                <a:solidFill>
                  <a:srgbClr val="FFFFFF"/>
                </a:solidFill>
                <a:latin typeface="Nourd Light"/>
              </a:rPr>
              <a:t>void</a:t>
            </a:r>
            <a:r>
              <a:rPr lang="it-IT" sz="3226" dirty="0">
                <a:solidFill>
                  <a:srgbClr val="FFFFFF"/>
                </a:solidFill>
                <a:latin typeface="Nourd Light"/>
              </a:rPr>
              <a:t> </a:t>
            </a:r>
            <a:r>
              <a:rPr lang="it-IT" sz="3226" b="1" u="sng" dirty="0">
                <a:solidFill>
                  <a:srgbClr val="FFFFFF"/>
                </a:solidFill>
                <a:latin typeface="Nourd Light"/>
              </a:rPr>
              <a:t>stampa</a:t>
            </a:r>
            <a:r>
              <a:rPr lang="it-IT" sz="3226" dirty="0">
                <a:solidFill>
                  <a:srgbClr val="FFFFFF"/>
                </a:solidFill>
                <a:latin typeface="Nourd Light"/>
              </a:rPr>
              <a:t>(); -&gt;</a:t>
            </a:r>
            <a:r>
              <a:rPr lang="it-IT" sz="3226" dirty="0" err="1">
                <a:solidFill>
                  <a:srgbClr val="FFFFFF"/>
                </a:solidFill>
                <a:latin typeface="Nourd Light"/>
              </a:rPr>
              <a:t>override</a:t>
            </a:r>
            <a:r>
              <a:rPr lang="it-IT" sz="3226" dirty="0">
                <a:solidFill>
                  <a:srgbClr val="FFFFFF"/>
                </a:solidFill>
                <a:latin typeface="Nourd Light"/>
              </a:rPr>
              <a:t> del metodo di Persona</a:t>
            </a:r>
          </a:p>
          <a:p>
            <a:pPr>
              <a:lnSpc>
                <a:spcPts val="4517"/>
              </a:lnSpc>
            </a:pPr>
            <a:r>
              <a:rPr lang="it-IT" sz="3226" dirty="0">
                <a:solidFill>
                  <a:srgbClr val="FFFFFF"/>
                </a:solidFill>
                <a:latin typeface="Nourd Light"/>
              </a:rPr>
              <a:t>Inoltre la classe implementa i tre metodi astratti della classe dipendente:</a:t>
            </a:r>
          </a:p>
          <a:p>
            <a:pPr>
              <a:lnSpc>
                <a:spcPts val="4517"/>
              </a:lnSpc>
            </a:pPr>
            <a:r>
              <a:rPr lang="it-IT" sz="3226" dirty="0" err="1">
                <a:solidFill>
                  <a:srgbClr val="FFFFFF"/>
                </a:solidFill>
                <a:latin typeface="Nourd Light"/>
              </a:rPr>
              <a:t>void</a:t>
            </a:r>
            <a:r>
              <a:rPr lang="it-IT" sz="3226" dirty="0">
                <a:solidFill>
                  <a:srgbClr val="FFFFFF"/>
                </a:solidFill>
                <a:latin typeface="Nourd Light"/>
              </a:rPr>
              <a:t> </a:t>
            </a:r>
            <a:r>
              <a:rPr lang="it-IT" sz="3226" b="1" u="sng" dirty="0" err="1">
                <a:solidFill>
                  <a:srgbClr val="FFFFFF"/>
                </a:solidFill>
                <a:latin typeface="Nourd Light"/>
              </a:rPr>
              <a:t>getStipendio</a:t>
            </a:r>
            <a:r>
              <a:rPr lang="it-IT" sz="3226" dirty="0">
                <a:solidFill>
                  <a:srgbClr val="FFFFFF"/>
                </a:solidFill>
                <a:latin typeface="Nourd Light"/>
              </a:rPr>
              <a:t>(); -&gt; restituisce il valore dello stipendio </a:t>
            </a:r>
          </a:p>
          <a:p>
            <a:pPr>
              <a:lnSpc>
                <a:spcPts val="4517"/>
              </a:lnSpc>
            </a:pPr>
            <a:r>
              <a:rPr lang="it-IT" sz="3226" dirty="0" err="1">
                <a:solidFill>
                  <a:srgbClr val="FFFFFF"/>
                </a:solidFill>
                <a:latin typeface="Nourd Light"/>
              </a:rPr>
              <a:t>void</a:t>
            </a:r>
            <a:r>
              <a:rPr lang="it-IT" sz="3226" dirty="0">
                <a:solidFill>
                  <a:srgbClr val="FFFFFF"/>
                </a:solidFill>
                <a:latin typeface="Nourd Light"/>
              </a:rPr>
              <a:t> </a:t>
            </a:r>
            <a:r>
              <a:rPr lang="it-IT" sz="3226" b="1" u="sng" dirty="0" err="1">
                <a:solidFill>
                  <a:srgbClr val="FFFFFF"/>
                </a:solidFill>
                <a:latin typeface="Nourd Light"/>
              </a:rPr>
              <a:t>getLivello</a:t>
            </a:r>
            <a:r>
              <a:rPr lang="it-IT" sz="3226" dirty="0">
                <a:solidFill>
                  <a:srgbClr val="FFFFFF"/>
                </a:solidFill>
                <a:latin typeface="Nourd Light"/>
              </a:rPr>
              <a:t>(); -&gt;restituisce il livello</a:t>
            </a:r>
          </a:p>
          <a:p>
            <a:pPr>
              <a:lnSpc>
                <a:spcPts val="4517"/>
              </a:lnSpc>
            </a:pPr>
            <a:r>
              <a:rPr lang="it-IT" sz="3226" dirty="0" err="1">
                <a:solidFill>
                  <a:srgbClr val="FFFFFF"/>
                </a:solidFill>
                <a:latin typeface="Nourd Light"/>
              </a:rPr>
              <a:t>int</a:t>
            </a:r>
            <a:r>
              <a:rPr lang="it-IT" sz="3226" dirty="0">
                <a:solidFill>
                  <a:srgbClr val="FFFFFF"/>
                </a:solidFill>
                <a:latin typeface="Nourd Light"/>
              </a:rPr>
              <a:t> </a:t>
            </a:r>
            <a:r>
              <a:rPr lang="it-IT" sz="3226" b="1" u="sng" dirty="0" err="1">
                <a:solidFill>
                  <a:srgbClr val="FFFFFF"/>
                </a:solidFill>
                <a:latin typeface="Nourd Light"/>
              </a:rPr>
              <a:t>getMatricola</a:t>
            </a:r>
            <a:r>
              <a:rPr lang="it-IT" sz="3226" dirty="0">
                <a:solidFill>
                  <a:srgbClr val="FFFFFF"/>
                </a:solidFill>
                <a:latin typeface="Nourd Light"/>
              </a:rPr>
              <a:t>(); -&gt; restituisce il valore della matricola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947524"/>
            <a:ext cx="5627320" cy="845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925"/>
              </a:lnSpc>
            </a:pPr>
            <a:r>
              <a:rPr lang="en-US" sz="4946">
                <a:solidFill>
                  <a:srgbClr val="FFFFFF"/>
                </a:solidFill>
                <a:latin typeface="Nourd Light Bold"/>
              </a:rPr>
              <a:t>Impiegato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5B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714706" y="-1218212"/>
            <a:ext cx="4788913" cy="4519537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1560350"/>
            <a:ext cx="5627320" cy="845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925"/>
              </a:lnSpc>
            </a:pPr>
            <a:r>
              <a:rPr lang="en-US" sz="4946">
                <a:solidFill>
                  <a:srgbClr val="FFFFFF"/>
                </a:solidFill>
                <a:latin typeface="Nourd Light Bold"/>
              </a:rPr>
              <a:t>Utility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3186606"/>
            <a:ext cx="14211300" cy="19484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217"/>
              </a:lnSpc>
            </a:pPr>
            <a:r>
              <a:rPr lang="it-IT" sz="3726" dirty="0">
                <a:solidFill>
                  <a:srgbClr val="FFFFFF"/>
                </a:solidFill>
                <a:latin typeface="Nourd Light"/>
              </a:rPr>
              <a:t>La classe Utility contiene un metodo statico </a:t>
            </a:r>
            <a:r>
              <a:rPr lang="it-IT" sz="3726" b="1" u="sng" dirty="0" err="1">
                <a:solidFill>
                  <a:srgbClr val="FFFFFF"/>
                </a:solidFill>
                <a:latin typeface="Nourd Light"/>
              </a:rPr>
              <a:t>TipiCorsoToString</a:t>
            </a:r>
            <a:r>
              <a:rPr lang="it-IT" sz="3726" dirty="0">
                <a:solidFill>
                  <a:srgbClr val="FFFFFF"/>
                </a:solidFill>
                <a:latin typeface="Nourd Light"/>
              </a:rPr>
              <a:t>(TIPI_CORSO t) che consente di convertire il valore enumerativo in stringa.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5B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338938" y="-982928"/>
            <a:ext cx="4769036" cy="4762786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2473623"/>
            <a:ext cx="16865616" cy="64148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7"/>
              </a:lnSpc>
              <a:spcAft>
                <a:spcPts val="1800"/>
              </a:spcAft>
            </a:pPr>
            <a:r>
              <a:rPr lang="it-IT" sz="3426" b="1" dirty="0">
                <a:solidFill>
                  <a:srgbClr val="FFFFFF"/>
                </a:solidFill>
                <a:latin typeface="Nourd Light"/>
              </a:rPr>
              <a:t>OVERRIDE DEI METODI</a:t>
            </a:r>
            <a:r>
              <a:rPr lang="it-IT" sz="3426" dirty="0">
                <a:solidFill>
                  <a:srgbClr val="FFFFFF"/>
                </a:solidFill>
                <a:latin typeface="Nourd Light"/>
              </a:rPr>
              <a:t>: viene eseguito l'</a:t>
            </a:r>
            <a:r>
              <a:rPr lang="it-IT" sz="3426" dirty="0" err="1">
                <a:solidFill>
                  <a:srgbClr val="FFFFFF"/>
                </a:solidFill>
                <a:latin typeface="Nourd Light"/>
              </a:rPr>
              <a:t>override</a:t>
            </a:r>
            <a:r>
              <a:rPr lang="it-IT" sz="3426" dirty="0">
                <a:solidFill>
                  <a:srgbClr val="FFFFFF"/>
                </a:solidFill>
                <a:latin typeface="Nourd Light"/>
              </a:rPr>
              <a:t> del metodo stampa dalla classe Persona nella classe Socio, Sciatore, Snowboarder, Istruttore e Impiegato. </a:t>
            </a:r>
          </a:p>
          <a:p>
            <a:pPr>
              <a:lnSpc>
                <a:spcPts val="4797"/>
              </a:lnSpc>
              <a:spcAft>
                <a:spcPts val="1800"/>
              </a:spcAft>
            </a:pPr>
            <a:r>
              <a:rPr lang="it-IT" sz="3426" dirty="0">
                <a:solidFill>
                  <a:srgbClr val="FFFFFF"/>
                </a:solidFill>
                <a:latin typeface="Nourd Light"/>
              </a:rPr>
              <a:t>OVERLOAD DEI METODI: nella classe Istruttore il metodo </a:t>
            </a:r>
            <a:r>
              <a:rPr lang="it-IT" sz="3426" dirty="0" err="1">
                <a:solidFill>
                  <a:srgbClr val="FFFFFF"/>
                </a:solidFill>
                <a:latin typeface="Nourd Light"/>
              </a:rPr>
              <a:t>setAttrezzatura</a:t>
            </a:r>
            <a:r>
              <a:rPr lang="it-IT" sz="3426" dirty="0">
                <a:solidFill>
                  <a:srgbClr val="FFFFFF"/>
                </a:solidFill>
                <a:latin typeface="Nourd Light"/>
              </a:rPr>
              <a:t> è presenta due volte con segnatura diversa. </a:t>
            </a:r>
          </a:p>
          <a:p>
            <a:pPr>
              <a:lnSpc>
                <a:spcPts val="4797"/>
              </a:lnSpc>
              <a:spcAft>
                <a:spcPts val="1800"/>
              </a:spcAft>
            </a:pPr>
            <a:r>
              <a:rPr lang="it-IT" sz="3426" b="1" dirty="0">
                <a:solidFill>
                  <a:srgbClr val="FFFFFF"/>
                </a:solidFill>
                <a:latin typeface="Nourd Light"/>
              </a:rPr>
              <a:t>EREDITARIETÀ PUBBLICA</a:t>
            </a:r>
            <a:r>
              <a:rPr lang="it-IT" sz="3426" dirty="0">
                <a:solidFill>
                  <a:srgbClr val="FFFFFF"/>
                </a:solidFill>
                <a:latin typeface="Nourd Light"/>
              </a:rPr>
              <a:t>: la classe socio estende in modo pubblico la classe Persona</a:t>
            </a:r>
          </a:p>
          <a:p>
            <a:pPr>
              <a:lnSpc>
                <a:spcPts val="4797"/>
              </a:lnSpc>
              <a:spcAft>
                <a:spcPts val="1800"/>
              </a:spcAft>
            </a:pPr>
            <a:r>
              <a:rPr lang="it-IT" sz="3426" b="1" dirty="0">
                <a:solidFill>
                  <a:srgbClr val="FFFFFF"/>
                </a:solidFill>
                <a:latin typeface="Nourd Light"/>
              </a:rPr>
              <a:t>EREDITARIETÀ PRIVATA</a:t>
            </a:r>
            <a:r>
              <a:rPr lang="it-IT" sz="3426" dirty="0">
                <a:solidFill>
                  <a:srgbClr val="FFFFFF"/>
                </a:solidFill>
                <a:latin typeface="Nourd Light"/>
              </a:rPr>
              <a:t>: la classe istruttore estende in modo privato la classe Sciatore e Snowboarder</a:t>
            </a:r>
          </a:p>
          <a:p>
            <a:pPr>
              <a:lnSpc>
                <a:spcPts val="4797"/>
              </a:lnSpc>
              <a:spcAft>
                <a:spcPts val="1800"/>
              </a:spcAft>
            </a:pPr>
            <a:r>
              <a:rPr lang="it-IT" sz="3426" b="1" dirty="0">
                <a:solidFill>
                  <a:srgbClr val="FFFFFF"/>
                </a:solidFill>
                <a:latin typeface="Nourd Light"/>
              </a:rPr>
              <a:t>EREDITARIETÀ MULTIPLA</a:t>
            </a:r>
            <a:r>
              <a:rPr lang="it-IT" sz="3426" dirty="0">
                <a:solidFill>
                  <a:srgbClr val="FFFFFF"/>
                </a:solidFill>
                <a:latin typeface="Nourd Light"/>
              </a:rPr>
              <a:t>: la classe impiegato estende in modo pubblico la classe Persona e la classe Dipendente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965356"/>
            <a:ext cx="15288195" cy="13315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197"/>
              </a:lnSpc>
            </a:pPr>
            <a:r>
              <a:rPr lang="en-US" sz="4426">
                <a:solidFill>
                  <a:srgbClr val="FFFFFF"/>
                </a:solidFill>
                <a:latin typeface="Nourd Light"/>
              </a:rPr>
              <a:t>COSTRUTTI UTILIZZATI NEL PROGETTO </a:t>
            </a:r>
          </a:p>
          <a:p>
            <a:pPr>
              <a:lnSpc>
                <a:spcPts val="4517"/>
              </a:lnSpc>
            </a:pPr>
            <a:r>
              <a:rPr lang="en-US" sz="3226">
                <a:solidFill>
                  <a:srgbClr val="FFFFFF"/>
                </a:solidFill>
                <a:latin typeface="Nourd Light"/>
              </a:rPr>
              <a:t>Di seguito verranno elencati alcuni costrutti utilizzati nel progetto.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5B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338938" y="-982928"/>
            <a:ext cx="4769036" cy="476278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-823850" y="7277791"/>
            <a:ext cx="4788913" cy="4519537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700" y="2473623"/>
            <a:ext cx="16865616" cy="5183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7"/>
              </a:lnSpc>
              <a:spcAft>
                <a:spcPts val="1800"/>
              </a:spcAft>
            </a:pPr>
            <a:r>
              <a:rPr lang="it-IT" sz="3426" b="1" dirty="0">
                <a:solidFill>
                  <a:srgbClr val="FFFFFF"/>
                </a:solidFill>
                <a:latin typeface="Nourd Light"/>
              </a:rPr>
              <a:t>TIPI ENUMERATIVI</a:t>
            </a:r>
            <a:r>
              <a:rPr lang="it-IT" sz="3426" dirty="0">
                <a:solidFill>
                  <a:srgbClr val="FFFFFF"/>
                </a:solidFill>
                <a:latin typeface="Nourd Light"/>
              </a:rPr>
              <a:t>: nella classe Istruttore è presente il tipo enumerativo TIPI_CORSO</a:t>
            </a:r>
          </a:p>
          <a:p>
            <a:pPr>
              <a:lnSpc>
                <a:spcPts val="4797"/>
              </a:lnSpc>
              <a:spcAft>
                <a:spcPts val="1800"/>
              </a:spcAft>
            </a:pPr>
            <a:r>
              <a:rPr lang="it-IT" sz="3426" b="1" dirty="0">
                <a:solidFill>
                  <a:srgbClr val="FFFFFF"/>
                </a:solidFill>
                <a:latin typeface="Nourd Light"/>
              </a:rPr>
              <a:t>SMART POINTERS</a:t>
            </a:r>
            <a:r>
              <a:rPr lang="it-IT" sz="3426" dirty="0">
                <a:solidFill>
                  <a:srgbClr val="FFFFFF"/>
                </a:solidFill>
                <a:latin typeface="Nourd Light"/>
              </a:rPr>
              <a:t>: nel </a:t>
            </a:r>
            <a:r>
              <a:rPr lang="it-IT" sz="3426" dirty="0" err="1">
                <a:solidFill>
                  <a:srgbClr val="FFFFFF"/>
                </a:solidFill>
                <a:latin typeface="Nourd Light"/>
              </a:rPr>
              <a:t>main</a:t>
            </a:r>
            <a:r>
              <a:rPr lang="it-IT" sz="3426" dirty="0">
                <a:solidFill>
                  <a:srgbClr val="FFFFFF"/>
                </a:solidFill>
                <a:latin typeface="Nourd Light"/>
              </a:rPr>
              <a:t> della classe </a:t>
            </a:r>
            <a:r>
              <a:rPr lang="it-IT" sz="3426" dirty="0" err="1">
                <a:solidFill>
                  <a:srgbClr val="FFFFFF"/>
                </a:solidFill>
                <a:latin typeface="Nourd Light"/>
              </a:rPr>
              <a:t>SciClub</a:t>
            </a:r>
            <a:r>
              <a:rPr lang="it-IT" sz="3426" dirty="0">
                <a:solidFill>
                  <a:srgbClr val="FFFFFF"/>
                </a:solidFill>
                <a:latin typeface="Nourd Light"/>
              </a:rPr>
              <a:t> sono stati istanziati oggetti delle classi utilizzando gli smart pointers (</a:t>
            </a:r>
            <a:r>
              <a:rPr lang="it-IT" sz="3426" dirty="0" err="1">
                <a:solidFill>
                  <a:srgbClr val="FFFFFF"/>
                </a:solidFill>
                <a:latin typeface="Nourd Light"/>
              </a:rPr>
              <a:t>unique_ptr</a:t>
            </a:r>
            <a:r>
              <a:rPr lang="it-IT" sz="3426" dirty="0">
                <a:solidFill>
                  <a:srgbClr val="FFFFFF"/>
                </a:solidFill>
                <a:latin typeface="Nourd Light"/>
              </a:rPr>
              <a:t>)</a:t>
            </a:r>
          </a:p>
          <a:p>
            <a:pPr>
              <a:lnSpc>
                <a:spcPts val="4797"/>
              </a:lnSpc>
              <a:spcAft>
                <a:spcPts val="1800"/>
              </a:spcAft>
            </a:pPr>
            <a:r>
              <a:rPr lang="it-IT" sz="3426" b="1" dirty="0">
                <a:solidFill>
                  <a:srgbClr val="FFFFFF"/>
                </a:solidFill>
                <a:latin typeface="Nourd Light"/>
              </a:rPr>
              <a:t>CLASSI AMICHE</a:t>
            </a:r>
            <a:r>
              <a:rPr lang="it-IT" sz="3426" dirty="0">
                <a:solidFill>
                  <a:srgbClr val="FFFFFF"/>
                </a:solidFill>
                <a:latin typeface="Nourd Light"/>
              </a:rPr>
              <a:t>: la classe Socio definisce la classe Istruttore amica </a:t>
            </a:r>
          </a:p>
          <a:p>
            <a:pPr>
              <a:lnSpc>
                <a:spcPts val="4797"/>
              </a:lnSpc>
              <a:spcAft>
                <a:spcPts val="1800"/>
              </a:spcAft>
            </a:pPr>
            <a:r>
              <a:rPr lang="it-IT" sz="3426" b="1" dirty="0">
                <a:solidFill>
                  <a:srgbClr val="FFFFFF"/>
                </a:solidFill>
                <a:latin typeface="Nourd Light"/>
              </a:rPr>
              <a:t>CLASSI ASTRATTE</a:t>
            </a:r>
            <a:r>
              <a:rPr lang="it-IT" sz="3426" dirty="0">
                <a:solidFill>
                  <a:srgbClr val="FFFFFF"/>
                </a:solidFill>
                <a:latin typeface="Nourd Light"/>
              </a:rPr>
              <a:t>: la classe dipendente è una classe astratta</a:t>
            </a:r>
          </a:p>
          <a:p>
            <a:pPr>
              <a:lnSpc>
                <a:spcPts val="4797"/>
              </a:lnSpc>
              <a:spcAft>
                <a:spcPts val="1800"/>
              </a:spcAft>
            </a:pPr>
            <a:r>
              <a:rPr lang="it-IT" sz="3426" b="1" dirty="0">
                <a:solidFill>
                  <a:srgbClr val="FFFFFF"/>
                </a:solidFill>
                <a:latin typeface="Nourd Light"/>
              </a:rPr>
              <a:t>METODI ASTRATTI</a:t>
            </a:r>
            <a:r>
              <a:rPr lang="it-IT" sz="3426" dirty="0">
                <a:solidFill>
                  <a:srgbClr val="FFFFFF"/>
                </a:solidFill>
                <a:latin typeface="Nourd Light"/>
              </a:rPr>
              <a:t>: la classe Socio contiene il metodo astratto </a:t>
            </a:r>
            <a:r>
              <a:rPr lang="it-IT" sz="3426" dirty="0" err="1">
                <a:solidFill>
                  <a:srgbClr val="FFFFFF"/>
                </a:solidFill>
                <a:latin typeface="Nourd Light"/>
              </a:rPr>
              <a:t>getAttrezzatura</a:t>
            </a:r>
            <a:r>
              <a:rPr lang="it-IT" sz="3426" dirty="0">
                <a:solidFill>
                  <a:srgbClr val="FFFFFF"/>
                </a:solidFill>
                <a:latin typeface="Nourd Light"/>
              </a:rPr>
              <a:t>() e la classe Dipendente contiene solo metodi astratti.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1322265"/>
            <a:ext cx="15288195" cy="7448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197"/>
              </a:lnSpc>
            </a:pPr>
            <a:r>
              <a:rPr lang="en-US" sz="4426">
                <a:solidFill>
                  <a:srgbClr val="FFFFFF"/>
                </a:solidFill>
                <a:latin typeface="Nourd Light"/>
              </a:rPr>
              <a:t>...COSTRUTTI UTILIZZATI NEL PROGETTO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5B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642552" y="3703290"/>
            <a:ext cx="2409770" cy="923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08"/>
              </a:lnSpc>
            </a:pPr>
            <a:r>
              <a:rPr lang="en-US" sz="2648">
                <a:solidFill>
                  <a:srgbClr val="365B6D"/>
                </a:solidFill>
                <a:latin typeface="Nourd Bold"/>
              </a:rPr>
              <a:t>laurea </a:t>
            </a:r>
          </a:p>
          <a:p>
            <a:pPr algn="ctr">
              <a:lnSpc>
                <a:spcPts val="3708"/>
              </a:lnSpc>
            </a:pPr>
            <a:r>
              <a:rPr lang="en-US" sz="2648">
                <a:solidFill>
                  <a:srgbClr val="365B6D"/>
                </a:solidFill>
                <a:latin typeface="Nourd Bold"/>
              </a:rPr>
              <a:t>triennale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3427422" y="5589580"/>
            <a:ext cx="2148827" cy="4569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08"/>
              </a:lnSpc>
            </a:pPr>
            <a:r>
              <a:rPr lang="en-US" sz="2648">
                <a:solidFill>
                  <a:srgbClr val="365B6D"/>
                </a:solidFill>
                <a:latin typeface="Nourd Bold"/>
              </a:rPr>
              <a:t>master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714706" y="-1218212"/>
            <a:ext cx="4788913" cy="4519537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077081" y="2399366"/>
            <a:ext cx="15191433" cy="4561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57"/>
              </a:lnSpc>
              <a:spcAft>
                <a:spcPts val="1800"/>
              </a:spcAft>
            </a:pPr>
            <a:r>
              <a:rPr lang="it-IT" sz="3826" b="1" dirty="0">
                <a:solidFill>
                  <a:srgbClr val="FFFFFF"/>
                </a:solidFill>
                <a:latin typeface="Nourd Light"/>
              </a:rPr>
              <a:t>VECTOR</a:t>
            </a:r>
            <a:r>
              <a:rPr lang="it-IT" sz="3826" dirty="0">
                <a:solidFill>
                  <a:srgbClr val="FFFFFF"/>
                </a:solidFill>
                <a:latin typeface="Nourd Light"/>
              </a:rPr>
              <a:t>: la classe istruttore utilizza il tipo di dato </a:t>
            </a:r>
            <a:r>
              <a:rPr lang="it-IT" sz="3826" dirty="0" err="1">
                <a:solidFill>
                  <a:srgbClr val="FFFFFF"/>
                </a:solidFill>
                <a:latin typeface="Nourd Light"/>
              </a:rPr>
              <a:t>vector</a:t>
            </a:r>
            <a:r>
              <a:rPr lang="it-IT" sz="3826" dirty="0">
                <a:solidFill>
                  <a:srgbClr val="FFFFFF"/>
                </a:solidFill>
                <a:latin typeface="Nourd Light"/>
              </a:rPr>
              <a:t> per memorizzare la lista degli allievi</a:t>
            </a:r>
          </a:p>
          <a:p>
            <a:pPr>
              <a:lnSpc>
                <a:spcPts val="5357"/>
              </a:lnSpc>
              <a:spcAft>
                <a:spcPts val="1800"/>
              </a:spcAft>
            </a:pPr>
            <a:r>
              <a:rPr lang="it-IT" sz="3826" b="1" dirty="0">
                <a:solidFill>
                  <a:srgbClr val="FFFFFF"/>
                </a:solidFill>
                <a:latin typeface="Nourd Light"/>
              </a:rPr>
              <a:t>MAP</a:t>
            </a:r>
            <a:r>
              <a:rPr lang="it-IT" sz="3826" dirty="0">
                <a:solidFill>
                  <a:srgbClr val="FFFFFF"/>
                </a:solidFill>
                <a:latin typeface="Nourd Light"/>
              </a:rPr>
              <a:t>: la classe Istruttore utilizza il tipo di dato </a:t>
            </a:r>
            <a:r>
              <a:rPr lang="it-IT" sz="3826" dirty="0" err="1">
                <a:solidFill>
                  <a:srgbClr val="FFFFFF"/>
                </a:solidFill>
                <a:latin typeface="Nourd Light"/>
              </a:rPr>
              <a:t>Map</a:t>
            </a:r>
            <a:r>
              <a:rPr lang="it-IT" sz="3826" dirty="0">
                <a:solidFill>
                  <a:srgbClr val="FFFFFF"/>
                </a:solidFill>
                <a:latin typeface="Nourd Light"/>
              </a:rPr>
              <a:t> per memorizzare la lista dei corsi, costruiti da nome e tipo di corso</a:t>
            </a:r>
          </a:p>
          <a:p>
            <a:pPr>
              <a:lnSpc>
                <a:spcPts val="5357"/>
              </a:lnSpc>
              <a:spcAft>
                <a:spcPts val="1800"/>
              </a:spcAft>
            </a:pPr>
            <a:r>
              <a:rPr lang="it-IT" sz="3826" b="1" dirty="0">
                <a:solidFill>
                  <a:srgbClr val="FFFFFF"/>
                </a:solidFill>
                <a:latin typeface="Nourd Light"/>
              </a:rPr>
              <a:t>ITERATOR</a:t>
            </a:r>
            <a:r>
              <a:rPr lang="it-IT" sz="3826" dirty="0">
                <a:solidFill>
                  <a:srgbClr val="FFFFFF"/>
                </a:solidFill>
                <a:latin typeface="Nourd Light"/>
              </a:rPr>
              <a:t>: utilizzato per scorrere la lista degli allievi e la lista dei corsi nella classe Istruttore.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322265"/>
            <a:ext cx="15288195" cy="7448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197"/>
              </a:lnSpc>
            </a:pPr>
            <a:r>
              <a:rPr lang="en-US" sz="4426">
                <a:solidFill>
                  <a:srgbClr val="FFFFFF"/>
                </a:solidFill>
                <a:latin typeface="Nourd Light"/>
              </a:rPr>
              <a:t>...COSTRUTTI UTILIZZATI NEL PROGETTO: STL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823850" y="7277791"/>
            <a:ext cx="4788913" cy="451953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5B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338938" y="-982928"/>
            <a:ext cx="4769036" cy="476278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-823850" y="7277791"/>
            <a:ext cx="4788913" cy="4519537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3965063" y="2999311"/>
            <a:ext cx="10154677" cy="43488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80"/>
              </a:lnSpc>
            </a:pPr>
            <a:r>
              <a:rPr lang="it-IT" sz="3486" dirty="0">
                <a:solidFill>
                  <a:srgbClr val="F7F7F7"/>
                </a:solidFill>
                <a:latin typeface="Nourd Light"/>
              </a:rPr>
              <a:t>Questo</a:t>
            </a:r>
            <a:r>
              <a:rPr lang="en-US" sz="3486" dirty="0">
                <a:solidFill>
                  <a:srgbClr val="F7F7F7"/>
                </a:solidFill>
                <a:latin typeface="Nourd Light"/>
              </a:rPr>
              <a:t> </a:t>
            </a:r>
            <a:r>
              <a:rPr lang="it-IT" sz="3486" dirty="0">
                <a:solidFill>
                  <a:srgbClr val="F7F7F7"/>
                </a:solidFill>
                <a:latin typeface="Nourd Light"/>
              </a:rPr>
              <a:t>progetto propone la realizzazione di un club sciistico, chiamato </a:t>
            </a:r>
            <a:r>
              <a:rPr lang="it-IT" sz="3486" dirty="0" err="1">
                <a:solidFill>
                  <a:srgbClr val="F7F7F7"/>
                </a:solidFill>
                <a:latin typeface="Nourd Light"/>
              </a:rPr>
              <a:t>SciClub</a:t>
            </a:r>
            <a:r>
              <a:rPr lang="it-IT" sz="3486" dirty="0">
                <a:solidFill>
                  <a:srgbClr val="F7F7F7"/>
                </a:solidFill>
                <a:latin typeface="Nourd Light"/>
              </a:rPr>
              <a:t>. I soci dello sci club possono essere sciatori o snowboarders e possono partecipare alle lezioni degli istruttori. All'interno del progetto è stato deciso anche di implementare la sezione relativa ai dipendenti del club. </a:t>
            </a:r>
          </a:p>
          <a:p>
            <a:pPr algn="ctr">
              <a:lnSpc>
                <a:spcPts val="4880"/>
              </a:lnSpc>
            </a:pPr>
            <a:endParaRPr lang="en-US" sz="3486" dirty="0">
              <a:solidFill>
                <a:srgbClr val="F7F7F7"/>
              </a:solidFill>
              <a:latin typeface="Nourd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5B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714706" y="-1218212"/>
            <a:ext cx="4788913" cy="4519537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8379190" y="1063095"/>
            <a:ext cx="2000346" cy="730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945"/>
              </a:lnSpc>
            </a:pPr>
            <a:r>
              <a:rPr lang="en-US" sz="4246">
                <a:solidFill>
                  <a:srgbClr val="FFFFFF"/>
                </a:solidFill>
                <a:latin typeface="Nourd Light"/>
              </a:rPr>
              <a:t>Persona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953129" y="3424282"/>
            <a:ext cx="2000346" cy="730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945"/>
              </a:lnSpc>
            </a:pPr>
            <a:r>
              <a:rPr lang="en-US" sz="4246">
                <a:solidFill>
                  <a:srgbClr val="FFFFFF"/>
                </a:solidFill>
                <a:latin typeface="Nourd Light"/>
              </a:rPr>
              <a:t>Socio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411444" y="5090578"/>
            <a:ext cx="3153599" cy="730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945"/>
              </a:lnSpc>
            </a:pPr>
            <a:r>
              <a:rPr lang="en-US" sz="4246">
                <a:solidFill>
                  <a:srgbClr val="FFFFFF"/>
                </a:solidFill>
                <a:latin typeface="Nourd Light"/>
              </a:rPr>
              <a:t>Snowboader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494468" y="5090578"/>
            <a:ext cx="2000346" cy="730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945"/>
              </a:lnSpc>
            </a:pPr>
            <a:r>
              <a:rPr lang="en-US" sz="4246">
                <a:solidFill>
                  <a:srgbClr val="FFFFFF"/>
                </a:solidFill>
                <a:latin typeface="Nourd Light"/>
              </a:rPr>
              <a:t>Sciatore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986356" y="7542062"/>
            <a:ext cx="2508112" cy="730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945"/>
              </a:lnSpc>
            </a:pPr>
            <a:r>
              <a:rPr lang="en-US" sz="4246">
                <a:solidFill>
                  <a:srgbClr val="FFFFFF"/>
                </a:solidFill>
                <a:latin typeface="Nourd Light"/>
              </a:rPr>
              <a:t>Istruttore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714361" y="2893298"/>
            <a:ext cx="2876818" cy="730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945"/>
              </a:lnSpc>
            </a:pPr>
            <a:r>
              <a:rPr lang="en-US" sz="4246">
                <a:solidFill>
                  <a:srgbClr val="FFFFFF"/>
                </a:solidFill>
                <a:latin typeface="Nourd Light"/>
              </a:rPr>
              <a:t>Dipendente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014034" y="5483172"/>
            <a:ext cx="2438582" cy="730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945"/>
              </a:lnSpc>
            </a:pPr>
            <a:r>
              <a:rPr lang="en-US" sz="4246">
                <a:solidFill>
                  <a:srgbClr val="FFFFFF"/>
                </a:solidFill>
                <a:latin typeface="Nourd Light"/>
              </a:rPr>
              <a:t>Impiegato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947524"/>
            <a:ext cx="2000346" cy="845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925"/>
              </a:lnSpc>
            </a:pPr>
            <a:r>
              <a:rPr lang="en-US" sz="4946">
                <a:solidFill>
                  <a:srgbClr val="FFFFFF"/>
                </a:solidFill>
                <a:latin typeface="Nourd Light Bold"/>
              </a:rPr>
              <a:t>Classi</a:t>
            </a:r>
          </a:p>
        </p:txBody>
      </p:sp>
      <p:sp>
        <p:nvSpPr>
          <p:cNvPr id="11" name="AutoShape 11"/>
          <p:cNvSpPr/>
          <p:nvPr/>
        </p:nvSpPr>
        <p:spPr>
          <a:xfrm rot="-8213137">
            <a:off x="3963909" y="6825224"/>
            <a:ext cx="2278857" cy="0"/>
          </a:xfrm>
          <a:prstGeom prst="line">
            <a:avLst/>
          </a:prstGeom>
          <a:ln w="47625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2" name="AutoShape 12"/>
          <p:cNvSpPr/>
          <p:nvPr/>
        </p:nvSpPr>
        <p:spPr>
          <a:xfrm rot="-2211413">
            <a:off x="5731856" y="6825224"/>
            <a:ext cx="2654581" cy="0"/>
          </a:xfrm>
          <a:prstGeom prst="line">
            <a:avLst/>
          </a:prstGeom>
          <a:ln w="47625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3" name="AutoShape 13"/>
          <p:cNvSpPr/>
          <p:nvPr/>
        </p:nvSpPr>
        <p:spPr>
          <a:xfrm rot="-1379648">
            <a:off x="3890897" y="4609394"/>
            <a:ext cx="2450336" cy="0"/>
          </a:xfrm>
          <a:prstGeom prst="line">
            <a:avLst/>
          </a:prstGeom>
          <a:ln w="47625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4" name="AutoShape 14"/>
          <p:cNvSpPr/>
          <p:nvPr/>
        </p:nvSpPr>
        <p:spPr>
          <a:xfrm rot="-8881449">
            <a:off x="6335457" y="4641644"/>
            <a:ext cx="1929317" cy="0"/>
          </a:xfrm>
          <a:prstGeom prst="line">
            <a:avLst/>
          </a:prstGeom>
          <a:ln w="47625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5" name="AutoShape 15"/>
          <p:cNvSpPr/>
          <p:nvPr/>
        </p:nvSpPr>
        <p:spPr>
          <a:xfrm rot="-4362473">
            <a:off x="12464268" y="4583879"/>
            <a:ext cx="2188685" cy="0"/>
          </a:xfrm>
          <a:prstGeom prst="line">
            <a:avLst/>
          </a:prstGeom>
          <a:ln w="47625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6" name="AutoShape 16"/>
          <p:cNvSpPr/>
          <p:nvPr/>
        </p:nvSpPr>
        <p:spPr>
          <a:xfrm rot="-8084276">
            <a:off x="8740822" y="3695924"/>
            <a:ext cx="5206459" cy="0"/>
          </a:xfrm>
          <a:prstGeom prst="line">
            <a:avLst/>
          </a:prstGeom>
          <a:ln w="47625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7" name="AutoShape 17"/>
          <p:cNvSpPr/>
          <p:nvPr/>
        </p:nvSpPr>
        <p:spPr>
          <a:xfrm rot="-1825648">
            <a:off x="6407522" y="2677998"/>
            <a:ext cx="3191631" cy="0"/>
          </a:xfrm>
          <a:prstGeom prst="line">
            <a:avLst/>
          </a:prstGeom>
          <a:ln w="47625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8" name="TextBox 18"/>
          <p:cNvSpPr txBox="1"/>
          <p:nvPr/>
        </p:nvSpPr>
        <p:spPr>
          <a:xfrm>
            <a:off x="12933479" y="7219760"/>
            <a:ext cx="2438582" cy="730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945"/>
              </a:lnSpc>
            </a:pPr>
            <a:r>
              <a:rPr lang="en-US" sz="4246">
                <a:solidFill>
                  <a:srgbClr val="FFFFFF"/>
                </a:solidFill>
                <a:latin typeface="Nourd Light"/>
              </a:rPr>
              <a:t>Utility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5B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714706" y="-1218212"/>
            <a:ext cx="4788913" cy="4519537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2002866"/>
            <a:ext cx="16230600" cy="68057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82"/>
              </a:lnSpc>
            </a:pPr>
            <a:r>
              <a:rPr lang="it-IT" sz="4772" dirty="0">
                <a:solidFill>
                  <a:srgbClr val="FFFFFF"/>
                </a:solidFill>
                <a:latin typeface="Nourd Light"/>
              </a:rPr>
              <a:t>La classe persona contiene i campi pubblici nome e cognome e i seguenti metodi: </a:t>
            </a:r>
          </a:p>
          <a:p>
            <a:pPr>
              <a:lnSpc>
                <a:spcPts val="6682"/>
              </a:lnSpc>
            </a:pPr>
            <a:r>
              <a:rPr lang="it-IT" sz="4772" u="sng" dirty="0">
                <a:solidFill>
                  <a:srgbClr val="FFFFFF"/>
                </a:solidFill>
                <a:latin typeface="Nourd Light"/>
              </a:rPr>
              <a:t>Persona</a:t>
            </a:r>
            <a:r>
              <a:rPr lang="it-IT" sz="4772" dirty="0">
                <a:solidFill>
                  <a:srgbClr val="FFFFFF"/>
                </a:solidFill>
                <a:latin typeface="Nourd Light"/>
              </a:rPr>
              <a:t>(</a:t>
            </a:r>
            <a:r>
              <a:rPr lang="it-IT" sz="4772" dirty="0" err="1">
                <a:solidFill>
                  <a:srgbClr val="FFFFFF"/>
                </a:solidFill>
                <a:latin typeface="Nourd Light"/>
              </a:rPr>
              <a:t>string</a:t>
            </a:r>
            <a:r>
              <a:rPr lang="it-IT" sz="4772" dirty="0">
                <a:solidFill>
                  <a:srgbClr val="FFFFFF"/>
                </a:solidFill>
                <a:latin typeface="Nourd Light"/>
              </a:rPr>
              <a:t> nome, </a:t>
            </a:r>
            <a:r>
              <a:rPr lang="it-IT" sz="4772" dirty="0" err="1">
                <a:solidFill>
                  <a:srgbClr val="FFFFFF"/>
                </a:solidFill>
                <a:latin typeface="Nourd Light"/>
              </a:rPr>
              <a:t>string</a:t>
            </a:r>
            <a:r>
              <a:rPr lang="it-IT" sz="4772" dirty="0">
                <a:solidFill>
                  <a:srgbClr val="FFFFFF"/>
                </a:solidFill>
                <a:latin typeface="Nourd Light"/>
              </a:rPr>
              <a:t> cognome) -&gt; costruttore</a:t>
            </a:r>
          </a:p>
          <a:p>
            <a:pPr>
              <a:lnSpc>
                <a:spcPts val="6682"/>
              </a:lnSpc>
            </a:pPr>
            <a:r>
              <a:rPr lang="it-IT" sz="4772" dirty="0">
                <a:solidFill>
                  <a:srgbClr val="FFFFFF"/>
                </a:solidFill>
                <a:latin typeface="Nourd Light"/>
              </a:rPr>
              <a:t>~</a:t>
            </a:r>
            <a:r>
              <a:rPr lang="it-IT" sz="4772" u="sng" dirty="0">
                <a:solidFill>
                  <a:srgbClr val="FFFFFF"/>
                </a:solidFill>
                <a:latin typeface="Nourd Light"/>
              </a:rPr>
              <a:t>Persona</a:t>
            </a:r>
            <a:r>
              <a:rPr lang="it-IT" sz="4772" dirty="0">
                <a:solidFill>
                  <a:srgbClr val="FFFFFF"/>
                </a:solidFill>
                <a:latin typeface="Nourd Light"/>
              </a:rPr>
              <a:t>()-&gt; distruttore</a:t>
            </a:r>
          </a:p>
          <a:p>
            <a:pPr>
              <a:lnSpc>
                <a:spcPts val="6682"/>
              </a:lnSpc>
            </a:pPr>
            <a:r>
              <a:rPr lang="it-IT" sz="4772" dirty="0" err="1">
                <a:solidFill>
                  <a:srgbClr val="FFFFFF"/>
                </a:solidFill>
                <a:latin typeface="Nourd Light"/>
              </a:rPr>
              <a:t>virtual</a:t>
            </a:r>
            <a:r>
              <a:rPr lang="it-IT" sz="4772" dirty="0">
                <a:solidFill>
                  <a:srgbClr val="FFFFFF"/>
                </a:solidFill>
                <a:latin typeface="Nourd Light"/>
              </a:rPr>
              <a:t> </a:t>
            </a:r>
            <a:r>
              <a:rPr lang="it-IT" sz="4772" dirty="0" err="1">
                <a:solidFill>
                  <a:srgbClr val="FFFFFF"/>
                </a:solidFill>
                <a:latin typeface="Nourd Light"/>
              </a:rPr>
              <a:t>void</a:t>
            </a:r>
            <a:r>
              <a:rPr lang="it-IT" sz="4772" dirty="0">
                <a:solidFill>
                  <a:srgbClr val="FFFFFF"/>
                </a:solidFill>
                <a:latin typeface="Nourd Light"/>
              </a:rPr>
              <a:t> </a:t>
            </a:r>
            <a:r>
              <a:rPr lang="it-IT" sz="4772" u="sng" dirty="0">
                <a:solidFill>
                  <a:srgbClr val="FFFFFF"/>
                </a:solidFill>
                <a:latin typeface="Nourd Light"/>
              </a:rPr>
              <a:t>stampa</a:t>
            </a:r>
            <a:r>
              <a:rPr lang="it-IT" sz="4772" dirty="0">
                <a:solidFill>
                  <a:srgbClr val="FFFFFF"/>
                </a:solidFill>
                <a:latin typeface="Nourd Light"/>
              </a:rPr>
              <a:t>()-&gt; metodo che permette la visualizzazione a schermo del nome e del cognome della persona. Questo metodo verrà riscritto dalle sottoclassi. </a:t>
            </a:r>
          </a:p>
          <a:p>
            <a:pPr>
              <a:lnSpc>
                <a:spcPts val="6682"/>
              </a:lnSpc>
            </a:pPr>
            <a:endParaRPr lang="it-IT" sz="4772" dirty="0">
              <a:solidFill>
                <a:srgbClr val="FFFFFF"/>
              </a:solidFill>
              <a:latin typeface="Nourd Ligh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28700" y="947524"/>
            <a:ext cx="2950241" cy="845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925"/>
              </a:lnSpc>
            </a:pPr>
            <a:r>
              <a:rPr lang="en-US" sz="4946">
                <a:solidFill>
                  <a:srgbClr val="FFFFFF"/>
                </a:solidFill>
                <a:latin typeface="Nourd Light Bold"/>
              </a:rPr>
              <a:t>Persona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5B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714706" y="-1218212"/>
            <a:ext cx="4788913" cy="4519537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1852342"/>
            <a:ext cx="15921539" cy="6582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85"/>
              </a:lnSpc>
            </a:pPr>
            <a:r>
              <a:rPr lang="it-IT" sz="3346" dirty="0">
                <a:solidFill>
                  <a:srgbClr val="FFFFFF"/>
                </a:solidFill>
                <a:latin typeface="Nourd Light"/>
              </a:rPr>
              <a:t>La classe Socio</a:t>
            </a:r>
            <a:r>
              <a:rPr lang="it-IT" sz="3346" dirty="0">
                <a:solidFill>
                  <a:srgbClr val="FFFFFF"/>
                </a:solidFill>
                <a:latin typeface="Nourd Light Bold"/>
              </a:rPr>
              <a:t> </a:t>
            </a:r>
            <a:r>
              <a:rPr lang="it-IT" sz="3346" u="sng" dirty="0">
                <a:solidFill>
                  <a:srgbClr val="FFFFFF"/>
                </a:solidFill>
                <a:latin typeface="Nourd Light Bold"/>
              </a:rPr>
              <a:t>estende in modo pubblico</a:t>
            </a:r>
            <a:r>
              <a:rPr lang="it-IT" sz="3346" dirty="0">
                <a:solidFill>
                  <a:srgbClr val="FFFFFF"/>
                </a:solidFill>
                <a:latin typeface="Nourd Light"/>
              </a:rPr>
              <a:t> la classe Persona; contiene un campo statico privato </a:t>
            </a:r>
            <a:r>
              <a:rPr lang="it-IT" sz="3346" u="sng" dirty="0" err="1">
                <a:solidFill>
                  <a:srgbClr val="FFFFFF"/>
                </a:solidFill>
                <a:latin typeface="Nourd Light Bold"/>
              </a:rPr>
              <a:t>newID</a:t>
            </a:r>
            <a:r>
              <a:rPr lang="it-IT" sz="3346" dirty="0">
                <a:solidFill>
                  <a:srgbClr val="FFFFFF"/>
                </a:solidFill>
                <a:latin typeface="Nourd Light Bold"/>
              </a:rPr>
              <a:t> </a:t>
            </a:r>
            <a:r>
              <a:rPr lang="it-IT" sz="3346" dirty="0">
                <a:solidFill>
                  <a:srgbClr val="FFFFFF"/>
                </a:solidFill>
                <a:latin typeface="Nourd Light"/>
              </a:rPr>
              <a:t>che permette di incrementare automaticamente il campo privato costante </a:t>
            </a:r>
            <a:r>
              <a:rPr lang="it-IT" sz="3346" u="sng" dirty="0">
                <a:solidFill>
                  <a:srgbClr val="FFFFFF"/>
                </a:solidFill>
                <a:latin typeface="Nourd Light Bold"/>
              </a:rPr>
              <a:t>ID</a:t>
            </a:r>
            <a:r>
              <a:rPr lang="it-IT" sz="3346" dirty="0">
                <a:solidFill>
                  <a:srgbClr val="FFFFFF"/>
                </a:solidFill>
                <a:latin typeface="Nourd Light"/>
              </a:rPr>
              <a:t>. La classe Socio</a:t>
            </a:r>
            <a:r>
              <a:rPr lang="it-IT" sz="3346" dirty="0">
                <a:solidFill>
                  <a:srgbClr val="FFFFFF"/>
                </a:solidFill>
                <a:latin typeface="Nourd Light Bold"/>
              </a:rPr>
              <a:t> dichiara la classe Istruttore come </a:t>
            </a:r>
            <a:r>
              <a:rPr lang="it-IT" sz="3346" u="sng" dirty="0">
                <a:solidFill>
                  <a:srgbClr val="FFFFFF"/>
                </a:solidFill>
                <a:latin typeface="Nourd Light Bold"/>
              </a:rPr>
              <a:t>classe friend</a:t>
            </a:r>
            <a:r>
              <a:rPr lang="it-IT" sz="3346" dirty="0">
                <a:solidFill>
                  <a:srgbClr val="FFFFFF"/>
                </a:solidFill>
                <a:latin typeface="Nourd Light"/>
              </a:rPr>
              <a:t>. </a:t>
            </a:r>
          </a:p>
          <a:p>
            <a:pPr>
              <a:lnSpc>
                <a:spcPts val="4685"/>
              </a:lnSpc>
            </a:pPr>
            <a:r>
              <a:rPr lang="it-IT" sz="3346" dirty="0">
                <a:solidFill>
                  <a:srgbClr val="FFFFFF"/>
                </a:solidFill>
                <a:latin typeface="Nourd Light"/>
              </a:rPr>
              <a:t>La classe contiene i seguenti metodi: </a:t>
            </a:r>
          </a:p>
          <a:p>
            <a:pPr>
              <a:lnSpc>
                <a:spcPts val="4685"/>
              </a:lnSpc>
            </a:pPr>
            <a:r>
              <a:rPr lang="it-IT" sz="3346" u="sng" dirty="0">
                <a:solidFill>
                  <a:srgbClr val="FFFFFF"/>
                </a:solidFill>
                <a:latin typeface="Nourd Light Bold"/>
              </a:rPr>
              <a:t>Socio</a:t>
            </a:r>
            <a:r>
              <a:rPr lang="it-IT" sz="3346" dirty="0">
                <a:solidFill>
                  <a:srgbClr val="FFFFFF"/>
                </a:solidFill>
                <a:latin typeface="Nourd Light"/>
              </a:rPr>
              <a:t>(</a:t>
            </a:r>
            <a:r>
              <a:rPr lang="it-IT" sz="3346" dirty="0" err="1">
                <a:solidFill>
                  <a:srgbClr val="FFFFFF"/>
                </a:solidFill>
                <a:latin typeface="Nourd Light"/>
              </a:rPr>
              <a:t>string</a:t>
            </a:r>
            <a:r>
              <a:rPr lang="it-IT" sz="3346" dirty="0">
                <a:solidFill>
                  <a:srgbClr val="FFFFFF"/>
                </a:solidFill>
                <a:latin typeface="Nourd Light"/>
              </a:rPr>
              <a:t> nome, </a:t>
            </a:r>
            <a:r>
              <a:rPr lang="it-IT" sz="3346" dirty="0" err="1">
                <a:solidFill>
                  <a:srgbClr val="FFFFFF"/>
                </a:solidFill>
                <a:latin typeface="Nourd Light"/>
              </a:rPr>
              <a:t>string</a:t>
            </a:r>
            <a:r>
              <a:rPr lang="it-IT" sz="3346" dirty="0">
                <a:solidFill>
                  <a:srgbClr val="FFFFFF"/>
                </a:solidFill>
                <a:latin typeface="Nourd Light"/>
              </a:rPr>
              <a:t> cognome); -&gt; costruttore che sfrutta la </a:t>
            </a:r>
            <a:r>
              <a:rPr lang="it-IT" sz="3200" dirty="0" err="1">
                <a:solidFill>
                  <a:srgbClr val="FFFFFF"/>
                </a:solidFill>
                <a:latin typeface="Nourd Light"/>
              </a:rPr>
              <a:t>inizializer</a:t>
            </a:r>
            <a:r>
              <a:rPr lang="it-IT" sz="3200" dirty="0">
                <a:solidFill>
                  <a:srgbClr val="FFFFFF"/>
                </a:solidFill>
                <a:latin typeface="Nourd Light"/>
              </a:rPr>
              <a:t> list</a:t>
            </a:r>
            <a:r>
              <a:rPr lang="it-IT" sz="3346" dirty="0">
                <a:solidFill>
                  <a:srgbClr val="FFFFFF"/>
                </a:solidFill>
                <a:latin typeface="Nourd Light"/>
              </a:rPr>
              <a:t> per utilizzare il costruttore della classe Persona, inizializzare l'ID e incrementare il valore di </a:t>
            </a:r>
            <a:r>
              <a:rPr lang="it-IT" sz="3346" dirty="0" err="1">
                <a:solidFill>
                  <a:srgbClr val="FFFFFF"/>
                </a:solidFill>
                <a:latin typeface="Nourd Light"/>
              </a:rPr>
              <a:t>newID</a:t>
            </a:r>
            <a:endParaRPr lang="it-IT" sz="3346" dirty="0">
              <a:solidFill>
                <a:srgbClr val="FFFFFF"/>
              </a:solidFill>
              <a:latin typeface="Nourd Light"/>
            </a:endParaRPr>
          </a:p>
          <a:p>
            <a:pPr>
              <a:lnSpc>
                <a:spcPts val="4685"/>
              </a:lnSpc>
            </a:pPr>
            <a:r>
              <a:rPr lang="it-IT" sz="3346" dirty="0" err="1">
                <a:solidFill>
                  <a:srgbClr val="FFFFFF"/>
                </a:solidFill>
                <a:latin typeface="Nourd Light"/>
              </a:rPr>
              <a:t>virtual</a:t>
            </a:r>
            <a:r>
              <a:rPr lang="it-IT" sz="3346" dirty="0">
                <a:solidFill>
                  <a:srgbClr val="FFFFFF"/>
                </a:solidFill>
                <a:latin typeface="Nourd Light"/>
              </a:rPr>
              <a:t> ~</a:t>
            </a:r>
            <a:r>
              <a:rPr lang="it-IT" sz="3346" u="sng" dirty="0">
                <a:solidFill>
                  <a:srgbClr val="FFFFFF"/>
                </a:solidFill>
                <a:latin typeface="Nourd Light Bold"/>
              </a:rPr>
              <a:t>Socio</a:t>
            </a:r>
            <a:r>
              <a:rPr lang="it-IT" sz="3346" dirty="0">
                <a:solidFill>
                  <a:srgbClr val="FFFFFF"/>
                </a:solidFill>
                <a:latin typeface="Nourd Light"/>
              </a:rPr>
              <a:t>(); -&gt; distruttore</a:t>
            </a:r>
          </a:p>
          <a:p>
            <a:pPr>
              <a:lnSpc>
                <a:spcPts val="4685"/>
              </a:lnSpc>
            </a:pPr>
            <a:r>
              <a:rPr lang="it-IT" sz="3346" dirty="0" err="1">
                <a:solidFill>
                  <a:srgbClr val="FFFFFF"/>
                </a:solidFill>
                <a:latin typeface="Nourd Light"/>
              </a:rPr>
              <a:t>int</a:t>
            </a:r>
            <a:r>
              <a:rPr lang="it-IT" sz="3346" dirty="0">
                <a:solidFill>
                  <a:srgbClr val="FFFFFF"/>
                </a:solidFill>
                <a:latin typeface="Nourd Light"/>
              </a:rPr>
              <a:t> </a:t>
            </a:r>
            <a:r>
              <a:rPr lang="it-IT" sz="3346" u="sng" dirty="0" err="1">
                <a:solidFill>
                  <a:srgbClr val="FFFFFF"/>
                </a:solidFill>
                <a:latin typeface="Nourd Light Bold"/>
              </a:rPr>
              <a:t>getID</a:t>
            </a:r>
            <a:r>
              <a:rPr lang="it-IT" sz="3346" dirty="0">
                <a:solidFill>
                  <a:srgbClr val="FFFFFF"/>
                </a:solidFill>
                <a:latin typeface="Nourd Light"/>
              </a:rPr>
              <a:t>(); -&gt; consente di ottenere l'ID del Socio</a:t>
            </a:r>
          </a:p>
          <a:p>
            <a:pPr>
              <a:lnSpc>
                <a:spcPts val="4685"/>
              </a:lnSpc>
            </a:pPr>
            <a:r>
              <a:rPr lang="it-IT" sz="3346" dirty="0" err="1">
                <a:solidFill>
                  <a:srgbClr val="FFFFFF"/>
                </a:solidFill>
                <a:latin typeface="Nourd Light"/>
              </a:rPr>
              <a:t>virtual</a:t>
            </a:r>
            <a:r>
              <a:rPr lang="it-IT" sz="3346" dirty="0">
                <a:solidFill>
                  <a:srgbClr val="FFFFFF"/>
                </a:solidFill>
                <a:latin typeface="Nourd Light"/>
              </a:rPr>
              <a:t> </a:t>
            </a:r>
            <a:r>
              <a:rPr lang="it-IT" sz="3346" dirty="0" err="1">
                <a:solidFill>
                  <a:srgbClr val="FFFFFF"/>
                </a:solidFill>
                <a:latin typeface="Nourd Light"/>
              </a:rPr>
              <a:t>void</a:t>
            </a:r>
            <a:r>
              <a:rPr lang="it-IT" sz="3346" dirty="0">
                <a:solidFill>
                  <a:srgbClr val="FFFFFF"/>
                </a:solidFill>
                <a:latin typeface="Nourd Light"/>
              </a:rPr>
              <a:t> </a:t>
            </a:r>
            <a:r>
              <a:rPr lang="it-IT" sz="3346" u="sng" dirty="0">
                <a:solidFill>
                  <a:srgbClr val="FFFFFF"/>
                </a:solidFill>
                <a:latin typeface="Nourd Light Bold"/>
              </a:rPr>
              <a:t>stampa</a:t>
            </a:r>
            <a:r>
              <a:rPr lang="it-IT" sz="3346" dirty="0">
                <a:solidFill>
                  <a:srgbClr val="FFFFFF"/>
                </a:solidFill>
                <a:latin typeface="Nourd Light"/>
              </a:rPr>
              <a:t>(); -&gt; </a:t>
            </a:r>
            <a:r>
              <a:rPr lang="it-IT" sz="3346" dirty="0" err="1">
                <a:solidFill>
                  <a:srgbClr val="FFFFFF"/>
                </a:solidFill>
                <a:latin typeface="Nourd Light"/>
              </a:rPr>
              <a:t>override</a:t>
            </a:r>
            <a:r>
              <a:rPr lang="it-IT" sz="3346" dirty="0">
                <a:solidFill>
                  <a:srgbClr val="FFFFFF"/>
                </a:solidFill>
                <a:latin typeface="Nourd Light"/>
              </a:rPr>
              <a:t> del metodo stampa di Persona </a:t>
            </a:r>
          </a:p>
          <a:p>
            <a:pPr>
              <a:lnSpc>
                <a:spcPts val="4685"/>
              </a:lnSpc>
            </a:pPr>
            <a:r>
              <a:rPr lang="it-IT" sz="3346" dirty="0" err="1">
                <a:solidFill>
                  <a:srgbClr val="FFFFFF"/>
                </a:solidFill>
                <a:latin typeface="Nourd Light"/>
              </a:rPr>
              <a:t>virtual</a:t>
            </a:r>
            <a:r>
              <a:rPr lang="it-IT" sz="3346" dirty="0">
                <a:solidFill>
                  <a:srgbClr val="FFFFFF"/>
                </a:solidFill>
                <a:latin typeface="Nourd Light"/>
              </a:rPr>
              <a:t> </a:t>
            </a:r>
            <a:r>
              <a:rPr lang="it-IT" sz="3346" dirty="0" err="1">
                <a:solidFill>
                  <a:srgbClr val="FFFFFF"/>
                </a:solidFill>
                <a:latin typeface="Nourd Light"/>
              </a:rPr>
              <a:t>string</a:t>
            </a:r>
            <a:r>
              <a:rPr lang="it-IT" sz="3346" dirty="0">
                <a:solidFill>
                  <a:srgbClr val="FFFFFF"/>
                </a:solidFill>
                <a:latin typeface="Nourd Light"/>
              </a:rPr>
              <a:t> </a:t>
            </a:r>
            <a:r>
              <a:rPr lang="it-IT" sz="3346" u="sng" dirty="0" err="1">
                <a:solidFill>
                  <a:srgbClr val="FFFFFF"/>
                </a:solidFill>
                <a:latin typeface="Nourd Light Bold"/>
              </a:rPr>
              <a:t>getAttrezzatura</a:t>
            </a:r>
            <a:r>
              <a:rPr lang="it-IT" sz="3346" dirty="0">
                <a:solidFill>
                  <a:srgbClr val="FFFFFF"/>
                </a:solidFill>
                <a:latin typeface="Nourd Light"/>
              </a:rPr>
              <a:t>()=0; -&gt; metodo astratto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947524"/>
            <a:ext cx="2950241" cy="845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925"/>
              </a:lnSpc>
            </a:pPr>
            <a:r>
              <a:rPr lang="en-US" sz="4946">
                <a:solidFill>
                  <a:srgbClr val="FFFFFF"/>
                </a:solidFill>
                <a:latin typeface="Nourd Light Bold"/>
              </a:rPr>
              <a:t>Socio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5B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714706" y="-1218212"/>
            <a:ext cx="4788913" cy="4519537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1736273"/>
            <a:ext cx="15191433" cy="74046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17"/>
              </a:lnSpc>
            </a:pPr>
            <a:r>
              <a:rPr lang="it-IT" sz="3226" dirty="0">
                <a:solidFill>
                  <a:srgbClr val="FFFFFF"/>
                </a:solidFill>
                <a:latin typeface="Nourd Light"/>
              </a:rPr>
              <a:t>La classe sciatore</a:t>
            </a:r>
            <a:r>
              <a:rPr lang="it-IT" sz="3226" dirty="0">
                <a:solidFill>
                  <a:srgbClr val="FFFFFF"/>
                </a:solidFill>
                <a:latin typeface="Nourd Light Bold"/>
              </a:rPr>
              <a:t> </a:t>
            </a:r>
            <a:r>
              <a:rPr lang="it-IT" sz="3226" u="sng" dirty="0">
                <a:solidFill>
                  <a:srgbClr val="FFFFFF"/>
                </a:solidFill>
                <a:latin typeface="Nourd Light Bold"/>
              </a:rPr>
              <a:t>estende in modo pubblico e virtuale</a:t>
            </a:r>
            <a:r>
              <a:rPr lang="it-IT" sz="3226" dirty="0">
                <a:solidFill>
                  <a:srgbClr val="FFFFFF"/>
                </a:solidFill>
                <a:latin typeface="Nourd Light"/>
              </a:rPr>
              <a:t> la classe Socio, in questo modo non ci sarà ambiguità per la classe Istruttore. </a:t>
            </a:r>
          </a:p>
          <a:p>
            <a:pPr>
              <a:lnSpc>
                <a:spcPts val="4517"/>
              </a:lnSpc>
            </a:pPr>
            <a:r>
              <a:rPr lang="it-IT" sz="3226" dirty="0">
                <a:solidFill>
                  <a:srgbClr val="FFFFFF"/>
                </a:solidFill>
                <a:latin typeface="Nourd Light"/>
              </a:rPr>
              <a:t>La classe sciatore contiene i campi privati: sci, attacchi, bacchette e casco. </a:t>
            </a:r>
          </a:p>
          <a:p>
            <a:pPr>
              <a:lnSpc>
                <a:spcPts val="4517"/>
              </a:lnSpc>
            </a:pPr>
            <a:r>
              <a:rPr lang="it-IT" sz="3226" dirty="0">
                <a:solidFill>
                  <a:srgbClr val="FFFFFF"/>
                </a:solidFill>
                <a:latin typeface="Nourd Light"/>
              </a:rPr>
              <a:t>I metodi della classe sono: </a:t>
            </a:r>
          </a:p>
          <a:p>
            <a:pPr>
              <a:lnSpc>
                <a:spcPts val="4517"/>
              </a:lnSpc>
            </a:pPr>
            <a:r>
              <a:rPr lang="it-IT" sz="3226" u="sng" dirty="0">
                <a:solidFill>
                  <a:srgbClr val="FFFFFF"/>
                </a:solidFill>
                <a:latin typeface="Nourd Light Bold"/>
              </a:rPr>
              <a:t>Sciatore</a:t>
            </a:r>
            <a:r>
              <a:rPr lang="it-IT" sz="3226" dirty="0">
                <a:solidFill>
                  <a:srgbClr val="FFFFFF"/>
                </a:solidFill>
                <a:latin typeface="Nourd Light"/>
              </a:rPr>
              <a:t>(</a:t>
            </a:r>
            <a:r>
              <a:rPr lang="it-IT" sz="3226" dirty="0" err="1">
                <a:solidFill>
                  <a:srgbClr val="FFFFFF"/>
                </a:solidFill>
                <a:latin typeface="Nourd Light"/>
              </a:rPr>
              <a:t>string</a:t>
            </a:r>
            <a:r>
              <a:rPr lang="it-IT" sz="3226" dirty="0">
                <a:solidFill>
                  <a:srgbClr val="FFFFFF"/>
                </a:solidFill>
                <a:latin typeface="Nourd Light"/>
              </a:rPr>
              <a:t> nome, </a:t>
            </a:r>
            <a:r>
              <a:rPr lang="it-IT" sz="3226" dirty="0" err="1">
                <a:solidFill>
                  <a:srgbClr val="FFFFFF"/>
                </a:solidFill>
                <a:latin typeface="Nourd Light"/>
              </a:rPr>
              <a:t>string</a:t>
            </a:r>
            <a:r>
              <a:rPr lang="it-IT" sz="3226" dirty="0">
                <a:solidFill>
                  <a:srgbClr val="FFFFFF"/>
                </a:solidFill>
                <a:latin typeface="Nourd Light"/>
              </a:rPr>
              <a:t> cognome); -&gt; costruttore della classe che utilizza il costruttore di Socio. </a:t>
            </a:r>
          </a:p>
          <a:p>
            <a:pPr>
              <a:lnSpc>
                <a:spcPts val="4517"/>
              </a:lnSpc>
            </a:pPr>
            <a:r>
              <a:rPr lang="it-IT" sz="3226" dirty="0" err="1">
                <a:solidFill>
                  <a:srgbClr val="FFFFFF"/>
                </a:solidFill>
                <a:latin typeface="Nourd Light"/>
              </a:rPr>
              <a:t>virtual</a:t>
            </a:r>
            <a:r>
              <a:rPr lang="it-IT" sz="3226" dirty="0">
                <a:solidFill>
                  <a:srgbClr val="FFFFFF"/>
                </a:solidFill>
                <a:latin typeface="Nourd Light"/>
              </a:rPr>
              <a:t> </a:t>
            </a:r>
            <a:r>
              <a:rPr lang="it-IT" sz="3226" dirty="0">
                <a:solidFill>
                  <a:srgbClr val="FFFFFF"/>
                </a:solidFill>
                <a:latin typeface="Nourd Light Bold"/>
              </a:rPr>
              <a:t>~</a:t>
            </a:r>
            <a:r>
              <a:rPr lang="it-IT" sz="3226" u="sng" dirty="0">
                <a:solidFill>
                  <a:srgbClr val="FFFFFF"/>
                </a:solidFill>
                <a:latin typeface="Nourd Light Bold"/>
              </a:rPr>
              <a:t>Sciatore</a:t>
            </a:r>
            <a:r>
              <a:rPr lang="it-IT" sz="3226" dirty="0">
                <a:solidFill>
                  <a:srgbClr val="FFFFFF"/>
                </a:solidFill>
                <a:latin typeface="Nourd Light"/>
              </a:rPr>
              <a:t>(); -&gt; distruttore</a:t>
            </a:r>
          </a:p>
          <a:p>
            <a:pPr>
              <a:lnSpc>
                <a:spcPts val="4517"/>
              </a:lnSpc>
            </a:pPr>
            <a:r>
              <a:rPr lang="it-IT" sz="3226" dirty="0" err="1">
                <a:solidFill>
                  <a:srgbClr val="FFFFFF"/>
                </a:solidFill>
                <a:latin typeface="Nourd Light"/>
              </a:rPr>
              <a:t>void</a:t>
            </a:r>
            <a:r>
              <a:rPr lang="it-IT" sz="3226" dirty="0">
                <a:solidFill>
                  <a:srgbClr val="FFFFFF"/>
                </a:solidFill>
                <a:latin typeface="Nourd Light"/>
              </a:rPr>
              <a:t> </a:t>
            </a:r>
            <a:r>
              <a:rPr lang="it-IT" sz="3226" u="sng" dirty="0" err="1">
                <a:solidFill>
                  <a:srgbClr val="FFFFFF"/>
                </a:solidFill>
                <a:latin typeface="Nourd Light Bold"/>
              </a:rPr>
              <a:t>setAttrezzatura</a:t>
            </a:r>
            <a:r>
              <a:rPr lang="it-IT" sz="3226" dirty="0">
                <a:solidFill>
                  <a:srgbClr val="FFFFFF"/>
                </a:solidFill>
                <a:latin typeface="Nourd Light"/>
              </a:rPr>
              <a:t>(</a:t>
            </a:r>
            <a:r>
              <a:rPr lang="it-IT" sz="3226" dirty="0" err="1">
                <a:solidFill>
                  <a:srgbClr val="FFFFFF"/>
                </a:solidFill>
                <a:latin typeface="Nourd Light"/>
              </a:rPr>
              <a:t>string</a:t>
            </a:r>
            <a:r>
              <a:rPr lang="it-IT" sz="3226" dirty="0">
                <a:solidFill>
                  <a:srgbClr val="FFFFFF"/>
                </a:solidFill>
                <a:latin typeface="Nourd Light"/>
              </a:rPr>
              <a:t> sci, </a:t>
            </a:r>
            <a:r>
              <a:rPr lang="it-IT" sz="3226" dirty="0" err="1">
                <a:solidFill>
                  <a:srgbClr val="FFFFFF"/>
                </a:solidFill>
                <a:latin typeface="Nourd Light"/>
              </a:rPr>
              <a:t>string</a:t>
            </a:r>
            <a:r>
              <a:rPr lang="it-IT" sz="3226" dirty="0">
                <a:solidFill>
                  <a:srgbClr val="FFFFFF"/>
                </a:solidFill>
                <a:latin typeface="Nourd Light"/>
              </a:rPr>
              <a:t> attacchi, </a:t>
            </a:r>
            <a:r>
              <a:rPr lang="it-IT" sz="3226" dirty="0" err="1">
                <a:solidFill>
                  <a:srgbClr val="FFFFFF"/>
                </a:solidFill>
                <a:latin typeface="Nourd Light"/>
              </a:rPr>
              <a:t>string</a:t>
            </a:r>
            <a:r>
              <a:rPr lang="it-IT" sz="3226" dirty="0">
                <a:solidFill>
                  <a:srgbClr val="FFFFFF"/>
                </a:solidFill>
                <a:latin typeface="Nourd Light"/>
              </a:rPr>
              <a:t> bacchette, </a:t>
            </a:r>
            <a:r>
              <a:rPr lang="it-IT" sz="3226" dirty="0" err="1">
                <a:solidFill>
                  <a:srgbClr val="FFFFFF"/>
                </a:solidFill>
                <a:latin typeface="Nourd Light"/>
              </a:rPr>
              <a:t>string</a:t>
            </a:r>
            <a:r>
              <a:rPr lang="it-IT" sz="3226" dirty="0">
                <a:solidFill>
                  <a:srgbClr val="FFFFFF"/>
                </a:solidFill>
                <a:latin typeface="Nourd Light"/>
              </a:rPr>
              <a:t> casco); -&gt; metodo che permette di memorizzare l'attrezzatura </a:t>
            </a:r>
          </a:p>
          <a:p>
            <a:pPr>
              <a:lnSpc>
                <a:spcPts val="4517"/>
              </a:lnSpc>
            </a:pPr>
            <a:r>
              <a:rPr lang="it-IT" sz="3226" dirty="0" err="1">
                <a:solidFill>
                  <a:srgbClr val="FFFFFF"/>
                </a:solidFill>
                <a:latin typeface="Nourd Light"/>
              </a:rPr>
              <a:t>string</a:t>
            </a:r>
            <a:r>
              <a:rPr lang="it-IT" sz="3226" dirty="0">
                <a:solidFill>
                  <a:srgbClr val="FFFFFF"/>
                </a:solidFill>
                <a:latin typeface="Nourd Light"/>
              </a:rPr>
              <a:t> </a:t>
            </a:r>
            <a:r>
              <a:rPr lang="it-IT" sz="3226" u="sng" dirty="0" err="1">
                <a:solidFill>
                  <a:srgbClr val="FFFFFF"/>
                </a:solidFill>
                <a:latin typeface="Nourd Light Bold"/>
              </a:rPr>
              <a:t>getAttrezzatura</a:t>
            </a:r>
            <a:r>
              <a:rPr lang="it-IT" sz="3226" dirty="0">
                <a:solidFill>
                  <a:srgbClr val="FFFFFF"/>
                </a:solidFill>
                <a:latin typeface="Nourd Light"/>
              </a:rPr>
              <a:t>(); -&gt; metodo che restituisce una </a:t>
            </a:r>
            <a:r>
              <a:rPr lang="it-IT" sz="3226" dirty="0" err="1">
                <a:solidFill>
                  <a:srgbClr val="FFFFFF"/>
                </a:solidFill>
                <a:latin typeface="Nourd Light"/>
              </a:rPr>
              <a:t>string</a:t>
            </a:r>
            <a:r>
              <a:rPr lang="it-IT" sz="3226" dirty="0">
                <a:solidFill>
                  <a:srgbClr val="FFFFFF"/>
                </a:solidFill>
                <a:latin typeface="Nourd Light"/>
              </a:rPr>
              <a:t> contenente la descrizione dell'attrezzatura. Questo metodo deve essere implementato perché astratto nella classe Socio. </a:t>
            </a:r>
          </a:p>
          <a:p>
            <a:pPr>
              <a:lnSpc>
                <a:spcPts val="4517"/>
              </a:lnSpc>
            </a:pPr>
            <a:r>
              <a:rPr lang="it-IT" sz="3226" dirty="0" err="1">
                <a:solidFill>
                  <a:srgbClr val="FFFFFF"/>
                </a:solidFill>
                <a:latin typeface="Nourd Light"/>
              </a:rPr>
              <a:t>virtual</a:t>
            </a:r>
            <a:r>
              <a:rPr lang="it-IT" sz="3226" dirty="0">
                <a:solidFill>
                  <a:srgbClr val="FFFFFF"/>
                </a:solidFill>
                <a:latin typeface="Nourd Light"/>
              </a:rPr>
              <a:t> </a:t>
            </a:r>
            <a:r>
              <a:rPr lang="it-IT" sz="3226" dirty="0" err="1">
                <a:solidFill>
                  <a:srgbClr val="FFFFFF"/>
                </a:solidFill>
                <a:latin typeface="Nourd Light"/>
              </a:rPr>
              <a:t>void</a:t>
            </a:r>
            <a:r>
              <a:rPr lang="it-IT" sz="3226" dirty="0">
                <a:solidFill>
                  <a:srgbClr val="FFFFFF"/>
                </a:solidFill>
                <a:latin typeface="Nourd Light"/>
              </a:rPr>
              <a:t> </a:t>
            </a:r>
            <a:r>
              <a:rPr lang="it-IT" sz="3226" u="sng" dirty="0">
                <a:solidFill>
                  <a:srgbClr val="FFFFFF"/>
                </a:solidFill>
                <a:latin typeface="Nourd Light Bold"/>
              </a:rPr>
              <a:t>stampa</a:t>
            </a:r>
            <a:r>
              <a:rPr lang="it-IT" sz="3226" dirty="0">
                <a:solidFill>
                  <a:srgbClr val="FFFFFF"/>
                </a:solidFill>
                <a:latin typeface="Nourd Light"/>
              </a:rPr>
              <a:t>(); -&gt;</a:t>
            </a:r>
            <a:r>
              <a:rPr lang="it-IT" sz="3226" dirty="0" err="1">
                <a:solidFill>
                  <a:srgbClr val="FFFFFF"/>
                </a:solidFill>
                <a:latin typeface="Nourd Light"/>
              </a:rPr>
              <a:t>override</a:t>
            </a:r>
            <a:r>
              <a:rPr lang="it-IT" sz="3226" dirty="0">
                <a:solidFill>
                  <a:srgbClr val="FFFFFF"/>
                </a:solidFill>
                <a:latin typeface="Nourd Light"/>
              </a:rPr>
              <a:t> del metodo stampa di Socio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947524"/>
            <a:ext cx="2950241" cy="845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925"/>
              </a:lnSpc>
            </a:pPr>
            <a:r>
              <a:rPr lang="en-US" sz="4946">
                <a:solidFill>
                  <a:srgbClr val="FFFFFF"/>
                </a:solidFill>
                <a:latin typeface="Nourd Light Bold"/>
              </a:rPr>
              <a:t>Sciatore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5B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714706" y="-1218212"/>
            <a:ext cx="4788913" cy="4519537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2153320"/>
            <a:ext cx="15191433" cy="62616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17"/>
              </a:lnSpc>
            </a:pPr>
            <a:r>
              <a:rPr lang="it-IT" sz="3226" dirty="0">
                <a:solidFill>
                  <a:srgbClr val="FFFFFF"/>
                </a:solidFill>
                <a:latin typeface="Nourd Light"/>
              </a:rPr>
              <a:t>La classe Snowboarder </a:t>
            </a:r>
            <a:r>
              <a:rPr lang="it-IT" sz="3226" u="sng" dirty="0">
                <a:solidFill>
                  <a:srgbClr val="FFFFFF"/>
                </a:solidFill>
                <a:latin typeface="Nourd Light Bold"/>
              </a:rPr>
              <a:t>estende in modo pubblico e virtuale</a:t>
            </a:r>
            <a:r>
              <a:rPr lang="it-IT" sz="3226" dirty="0">
                <a:solidFill>
                  <a:srgbClr val="FFFFFF"/>
                </a:solidFill>
                <a:latin typeface="Nourd Light Bold"/>
              </a:rPr>
              <a:t> </a:t>
            </a:r>
            <a:r>
              <a:rPr lang="it-IT" sz="3226" dirty="0">
                <a:solidFill>
                  <a:srgbClr val="FFFFFF"/>
                </a:solidFill>
                <a:latin typeface="Nourd Light"/>
              </a:rPr>
              <a:t>la classe Socio.</a:t>
            </a:r>
          </a:p>
          <a:p>
            <a:pPr>
              <a:lnSpc>
                <a:spcPts val="4517"/>
              </a:lnSpc>
            </a:pPr>
            <a:r>
              <a:rPr lang="it-IT" sz="3226" dirty="0">
                <a:solidFill>
                  <a:srgbClr val="FFFFFF"/>
                </a:solidFill>
                <a:latin typeface="Nourd Light"/>
              </a:rPr>
              <a:t>La classe sciatore contiene i campi privati: snowboard, attacchi e casco. </a:t>
            </a:r>
          </a:p>
          <a:p>
            <a:pPr>
              <a:lnSpc>
                <a:spcPts val="4517"/>
              </a:lnSpc>
            </a:pPr>
            <a:r>
              <a:rPr lang="it-IT" sz="3226" dirty="0">
                <a:solidFill>
                  <a:srgbClr val="FFFFFF"/>
                </a:solidFill>
                <a:latin typeface="Nourd Light"/>
              </a:rPr>
              <a:t>I metodi della classe sono: </a:t>
            </a:r>
          </a:p>
          <a:p>
            <a:pPr>
              <a:lnSpc>
                <a:spcPts val="4517"/>
              </a:lnSpc>
            </a:pPr>
            <a:r>
              <a:rPr lang="it-IT" sz="3226" dirty="0">
                <a:solidFill>
                  <a:srgbClr val="FFFFFF"/>
                </a:solidFill>
                <a:latin typeface="Nourd Light Bold"/>
              </a:rPr>
              <a:t>Snowboarder</a:t>
            </a:r>
            <a:r>
              <a:rPr lang="it-IT" sz="3226" dirty="0">
                <a:solidFill>
                  <a:srgbClr val="FFFFFF"/>
                </a:solidFill>
                <a:latin typeface="Nourd Light"/>
              </a:rPr>
              <a:t>(</a:t>
            </a:r>
            <a:r>
              <a:rPr lang="it-IT" sz="3226" dirty="0" err="1">
                <a:solidFill>
                  <a:srgbClr val="FFFFFF"/>
                </a:solidFill>
                <a:latin typeface="Nourd Light"/>
              </a:rPr>
              <a:t>string</a:t>
            </a:r>
            <a:r>
              <a:rPr lang="it-IT" sz="3226" dirty="0">
                <a:solidFill>
                  <a:srgbClr val="FFFFFF"/>
                </a:solidFill>
                <a:latin typeface="Nourd Light"/>
              </a:rPr>
              <a:t> nome, </a:t>
            </a:r>
            <a:r>
              <a:rPr lang="it-IT" sz="3226" dirty="0" err="1">
                <a:solidFill>
                  <a:srgbClr val="FFFFFF"/>
                </a:solidFill>
                <a:latin typeface="Nourd Light"/>
              </a:rPr>
              <a:t>string</a:t>
            </a:r>
            <a:r>
              <a:rPr lang="it-IT" sz="3226" dirty="0">
                <a:solidFill>
                  <a:srgbClr val="FFFFFF"/>
                </a:solidFill>
                <a:latin typeface="Nourd Light"/>
              </a:rPr>
              <a:t> cognome); -&gt; costruttore della classe che chiama il costruttore di Socio. </a:t>
            </a:r>
          </a:p>
          <a:p>
            <a:pPr>
              <a:lnSpc>
                <a:spcPts val="4517"/>
              </a:lnSpc>
            </a:pPr>
            <a:r>
              <a:rPr lang="it-IT" sz="3226" dirty="0" err="1">
                <a:solidFill>
                  <a:srgbClr val="FFFFFF"/>
                </a:solidFill>
                <a:latin typeface="Nourd Light"/>
              </a:rPr>
              <a:t>virtual</a:t>
            </a:r>
            <a:r>
              <a:rPr lang="it-IT" sz="3226" dirty="0">
                <a:solidFill>
                  <a:srgbClr val="FFFFFF"/>
                </a:solidFill>
                <a:latin typeface="Nourd Light"/>
              </a:rPr>
              <a:t> </a:t>
            </a:r>
            <a:r>
              <a:rPr lang="it-IT" sz="3226" dirty="0">
                <a:solidFill>
                  <a:srgbClr val="FFFFFF"/>
                </a:solidFill>
                <a:latin typeface="Nourd Light Bold"/>
              </a:rPr>
              <a:t>~</a:t>
            </a:r>
            <a:r>
              <a:rPr lang="it-IT" sz="3226" u="sng" dirty="0">
                <a:solidFill>
                  <a:srgbClr val="FFFFFF"/>
                </a:solidFill>
                <a:latin typeface="Nourd Light Bold"/>
              </a:rPr>
              <a:t>Snowboarder</a:t>
            </a:r>
            <a:r>
              <a:rPr lang="it-IT" sz="3226" dirty="0">
                <a:solidFill>
                  <a:srgbClr val="FFFFFF"/>
                </a:solidFill>
                <a:latin typeface="Nourd Light"/>
              </a:rPr>
              <a:t>(); -&gt; distruttore</a:t>
            </a:r>
          </a:p>
          <a:p>
            <a:pPr>
              <a:lnSpc>
                <a:spcPts val="4517"/>
              </a:lnSpc>
            </a:pPr>
            <a:r>
              <a:rPr lang="it-IT" sz="3226" dirty="0" err="1">
                <a:solidFill>
                  <a:srgbClr val="FFFFFF"/>
                </a:solidFill>
                <a:latin typeface="Nourd Light"/>
              </a:rPr>
              <a:t>void</a:t>
            </a:r>
            <a:r>
              <a:rPr lang="it-IT" sz="3226" dirty="0">
                <a:solidFill>
                  <a:srgbClr val="FFFFFF"/>
                </a:solidFill>
                <a:latin typeface="Nourd Light"/>
              </a:rPr>
              <a:t> </a:t>
            </a:r>
            <a:r>
              <a:rPr lang="it-IT" sz="3226" u="sng" dirty="0" err="1">
                <a:solidFill>
                  <a:srgbClr val="FFFFFF"/>
                </a:solidFill>
                <a:latin typeface="Nourd Light Bold"/>
              </a:rPr>
              <a:t>setAttrezzatura</a:t>
            </a:r>
            <a:r>
              <a:rPr lang="it-IT" sz="3226" dirty="0">
                <a:solidFill>
                  <a:srgbClr val="FFFFFF"/>
                </a:solidFill>
                <a:latin typeface="Nourd Light"/>
              </a:rPr>
              <a:t>(</a:t>
            </a:r>
            <a:r>
              <a:rPr lang="it-IT" sz="3226" dirty="0" err="1">
                <a:solidFill>
                  <a:srgbClr val="FFFFFF"/>
                </a:solidFill>
                <a:latin typeface="Nourd Light"/>
              </a:rPr>
              <a:t>string</a:t>
            </a:r>
            <a:r>
              <a:rPr lang="it-IT" sz="3226" dirty="0">
                <a:solidFill>
                  <a:srgbClr val="FFFFFF"/>
                </a:solidFill>
                <a:latin typeface="Nourd Light"/>
              </a:rPr>
              <a:t> snowboard, </a:t>
            </a:r>
            <a:r>
              <a:rPr lang="it-IT" sz="3226" dirty="0" err="1">
                <a:solidFill>
                  <a:srgbClr val="FFFFFF"/>
                </a:solidFill>
                <a:latin typeface="Nourd Light"/>
              </a:rPr>
              <a:t>string</a:t>
            </a:r>
            <a:r>
              <a:rPr lang="it-IT" sz="3226" dirty="0">
                <a:solidFill>
                  <a:srgbClr val="FFFFFF"/>
                </a:solidFill>
                <a:latin typeface="Nourd Light"/>
              </a:rPr>
              <a:t> attacchi, </a:t>
            </a:r>
            <a:r>
              <a:rPr lang="it-IT" sz="3226" dirty="0" err="1">
                <a:solidFill>
                  <a:srgbClr val="FFFFFF"/>
                </a:solidFill>
                <a:latin typeface="Nourd Light"/>
              </a:rPr>
              <a:t>string</a:t>
            </a:r>
            <a:r>
              <a:rPr lang="it-IT" sz="3226" dirty="0">
                <a:solidFill>
                  <a:srgbClr val="FFFFFF"/>
                </a:solidFill>
                <a:latin typeface="Nourd Light"/>
              </a:rPr>
              <a:t> casco); -&gt; metodo che permette di memorizzare l'attrezzatura </a:t>
            </a:r>
          </a:p>
          <a:p>
            <a:pPr>
              <a:lnSpc>
                <a:spcPts val="4517"/>
              </a:lnSpc>
            </a:pPr>
            <a:r>
              <a:rPr lang="it-IT" sz="3226" dirty="0" err="1">
                <a:solidFill>
                  <a:srgbClr val="FFFFFF"/>
                </a:solidFill>
                <a:latin typeface="Nourd Light"/>
              </a:rPr>
              <a:t>string</a:t>
            </a:r>
            <a:r>
              <a:rPr lang="it-IT" sz="3226" dirty="0">
                <a:solidFill>
                  <a:srgbClr val="FFFFFF"/>
                </a:solidFill>
                <a:latin typeface="Nourd Light"/>
              </a:rPr>
              <a:t> </a:t>
            </a:r>
            <a:r>
              <a:rPr lang="it-IT" sz="3226" u="sng" dirty="0" err="1">
                <a:solidFill>
                  <a:srgbClr val="FFFFFF"/>
                </a:solidFill>
                <a:latin typeface="Nourd Light Bold"/>
              </a:rPr>
              <a:t>getAttrezzatura</a:t>
            </a:r>
            <a:r>
              <a:rPr lang="it-IT" sz="3226" dirty="0">
                <a:solidFill>
                  <a:srgbClr val="FFFFFF"/>
                </a:solidFill>
                <a:latin typeface="Nourd Light"/>
              </a:rPr>
              <a:t>(); -&gt; metodo che restituisce una stringa contenente la descrizione dell'attrezzatura. </a:t>
            </a:r>
          </a:p>
          <a:p>
            <a:pPr>
              <a:lnSpc>
                <a:spcPts val="4517"/>
              </a:lnSpc>
            </a:pPr>
            <a:r>
              <a:rPr lang="it-IT" sz="3226" dirty="0" err="1">
                <a:solidFill>
                  <a:srgbClr val="FFFFFF"/>
                </a:solidFill>
                <a:latin typeface="Nourd Light"/>
              </a:rPr>
              <a:t>virtual</a:t>
            </a:r>
            <a:r>
              <a:rPr lang="it-IT" sz="3226" dirty="0">
                <a:solidFill>
                  <a:srgbClr val="FFFFFF"/>
                </a:solidFill>
                <a:latin typeface="Nourd Light"/>
              </a:rPr>
              <a:t> </a:t>
            </a:r>
            <a:r>
              <a:rPr lang="it-IT" sz="3226" dirty="0" err="1">
                <a:solidFill>
                  <a:srgbClr val="FFFFFF"/>
                </a:solidFill>
                <a:latin typeface="Nourd Light"/>
              </a:rPr>
              <a:t>void</a:t>
            </a:r>
            <a:r>
              <a:rPr lang="it-IT" sz="3226" dirty="0">
                <a:solidFill>
                  <a:srgbClr val="FFFFFF"/>
                </a:solidFill>
                <a:latin typeface="Nourd Light"/>
              </a:rPr>
              <a:t> </a:t>
            </a:r>
            <a:r>
              <a:rPr lang="it-IT" sz="3226" u="sng" dirty="0">
                <a:solidFill>
                  <a:srgbClr val="FFFFFF"/>
                </a:solidFill>
                <a:latin typeface="Nourd Light Bold"/>
              </a:rPr>
              <a:t>stampa</a:t>
            </a:r>
            <a:r>
              <a:rPr lang="it-IT" sz="3226" dirty="0">
                <a:solidFill>
                  <a:srgbClr val="FFFFFF"/>
                </a:solidFill>
                <a:latin typeface="Nourd Light"/>
              </a:rPr>
              <a:t>(); -&gt;</a:t>
            </a:r>
            <a:r>
              <a:rPr lang="it-IT" sz="3226" dirty="0" err="1">
                <a:solidFill>
                  <a:srgbClr val="FFFFFF"/>
                </a:solidFill>
                <a:latin typeface="Nourd Light"/>
              </a:rPr>
              <a:t>override</a:t>
            </a:r>
            <a:r>
              <a:rPr lang="it-IT" sz="3226" dirty="0">
                <a:solidFill>
                  <a:srgbClr val="FFFFFF"/>
                </a:solidFill>
                <a:latin typeface="Nourd Light"/>
              </a:rPr>
              <a:t> del metodo stampa di Socio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947524"/>
            <a:ext cx="5627320" cy="845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925"/>
              </a:lnSpc>
            </a:pPr>
            <a:r>
              <a:rPr lang="en-US" sz="4946">
                <a:solidFill>
                  <a:srgbClr val="FFFFFF"/>
                </a:solidFill>
                <a:latin typeface="Nourd Light Bold"/>
              </a:rPr>
              <a:t>Snowboarder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5B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706600" y="-1312245"/>
            <a:ext cx="4788913" cy="4519537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2153320"/>
            <a:ext cx="15191433" cy="6302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17"/>
              </a:lnSpc>
            </a:pPr>
            <a:r>
              <a:rPr lang="it-IT" sz="3226" dirty="0">
                <a:solidFill>
                  <a:srgbClr val="FFFFFF"/>
                </a:solidFill>
                <a:latin typeface="Nourd Light"/>
              </a:rPr>
              <a:t>La classe Istruttore </a:t>
            </a:r>
            <a:r>
              <a:rPr lang="it-IT" sz="3226" u="sng" dirty="0">
                <a:solidFill>
                  <a:srgbClr val="FFFFFF"/>
                </a:solidFill>
                <a:latin typeface="Nourd Light Bold"/>
              </a:rPr>
              <a:t>estende in modo privato </a:t>
            </a:r>
            <a:r>
              <a:rPr lang="it-IT" sz="3226" dirty="0">
                <a:solidFill>
                  <a:srgbClr val="FFFFFF"/>
                </a:solidFill>
                <a:latin typeface="Nourd Light"/>
              </a:rPr>
              <a:t>la classe Sciatore e la classe Snowboarder. La scelta implementativa di estendere privatamente è stata fatta per evitare di poter costruire un oggetto Socio utilizzando la classe Istruttore. </a:t>
            </a:r>
          </a:p>
          <a:p>
            <a:pPr>
              <a:lnSpc>
                <a:spcPts val="4517"/>
              </a:lnSpc>
            </a:pPr>
            <a:r>
              <a:rPr lang="it-IT" sz="3226" dirty="0">
                <a:solidFill>
                  <a:srgbClr val="FFFFFF"/>
                </a:solidFill>
                <a:latin typeface="Nourd Light"/>
              </a:rPr>
              <a:t>La classe istruttore contiene due campi privati: </a:t>
            </a:r>
          </a:p>
          <a:p>
            <a:pPr>
              <a:lnSpc>
                <a:spcPts val="4517"/>
              </a:lnSpc>
            </a:pPr>
            <a:r>
              <a:rPr lang="it-IT" sz="3226" dirty="0" err="1">
                <a:solidFill>
                  <a:srgbClr val="FFFFFF"/>
                </a:solidFill>
                <a:latin typeface="Nourd Light"/>
              </a:rPr>
              <a:t>vector</a:t>
            </a:r>
            <a:r>
              <a:rPr lang="it-IT" sz="3226" dirty="0">
                <a:solidFill>
                  <a:srgbClr val="FFFFFF"/>
                </a:solidFill>
                <a:latin typeface="Nourd Light"/>
              </a:rPr>
              <a:t>&lt;Socio*&gt;  </a:t>
            </a:r>
            <a:r>
              <a:rPr lang="it-IT" sz="3226" u="sng" dirty="0" err="1">
                <a:solidFill>
                  <a:srgbClr val="FFFFFF"/>
                </a:solidFill>
                <a:latin typeface="Nourd Light Bold"/>
              </a:rPr>
              <a:t>lista_allievi</a:t>
            </a:r>
            <a:r>
              <a:rPr lang="it-IT" sz="3226" u="sng" dirty="0">
                <a:solidFill>
                  <a:srgbClr val="FFFFFF"/>
                </a:solidFill>
                <a:latin typeface="Nourd Light Bold"/>
              </a:rPr>
              <a:t> </a:t>
            </a:r>
            <a:r>
              <a:rPr lang="it-IT" sz="3226" dirty="0">
                <a:solidFill>
                  <a:srgbClr val="FFFFFF"/>
                </a:solidFill>
                <a:latin typeface="Nourd Light"/>
              </a:rPr>
              <a:t>-&gt; contenente la lista degli </a:t>
            </a:r>
            <a:r>
              <a:rPr lang="it-IT" sz="3226" dirty="0" err="1">
                <a:solidFill>
                  <a:srgbClr val="FFFFFF"/>
                </a:solidFill>
                <a:latin typeface="Nourd Light"/>
              </a:rPr>
              <a:t>allivi</a:t>
            </a:r>
            <a:r>
              <a:rPr lang="it-IT" sz="3226" dirty="0">
                <a:solidFill>
                  <a:srgbClr val="FFFFFF"/>
                </a:solidFill>
                <a:latin typeface="Nourd Light"/>
              </a:rPr>
              <a:t>. Dichiarata in questo modo, un istruttore può avere sia allievi sciatori che snowboarder. </a:t>
            </a:r>
          </a:p>
          <a:p>
            <a:pPr>
              <a:lnSpc>
                <a:spcPts val="4517"/>
              </a:lnSpc>
            </a:pPr>
            <a:r>
              <a:rPr lang="it-IT" sz="3226" dirty="0" err="1">
                <a:solidFill>
                  <a:srgbClr val="FFFFFF"/>
                </a:solidFill>
                <a:latin typeface="Nourd Light"/>
              </a:rPr>
              <a:t>map</a:t>
            </a:r>
            <a:r>
              <a:rPr lang="it-IT" sz="3226" dirty="0">
                <a:solidFill>
                  <a:srgbClr val="FFFFFF"/>
                </a:solidFill>
                <a:latin typeface="Nourd Light"/>
              </a:rPr>
              <a:t>&lt;</a:t>
            </a:r>
            <a:r>
              <a:rPr lang="it-IT" sz="3226" dirty="0" err="1">
                <a:solidFill>
                  <a:srgbClr val="FFFFFF"/>
                </a:solidFill>
                <a:latin typeface="Nourd Light"/>
              </a:rPr>
              <a:t>string</a:t>
            </a:r>
            <a:r>
              <a:rPr lang="it-IT" sz="3226" dirty="0">
                <a:solidFill>
                  <a:srgbClr val="FFFFFF"/>
                </a:solidFill>
                <a:latin typeface="Nourd Light"/>
              </a:rPr>
              <a:t>, TIPI_CORSO&gt; </a:t>
            </a:r>
            <a:r>
              <a:rPr lang="it-IT" sz="3226" u="sng" dirty="0" err="1">
                <a:solidFill>
                  <a:srgbClr val="FFFFFF"/>
                </a:solidFill>
                <a:latin typeface="Nourd Light Bold"/>
              </a:rPr>
              <a:t>lista_corsi</a:t>
            </a:r>
            <a:r>
              <a:rPr lang="it-IT" sz="3226" u="sng" dirty="0">
                <a:solidFill>
                  <a:srgbClr val="FFFFFF"/>
                </a:solidFill>
                <a:latin typeface="Nourd Light Bold"/>
              </a:rPr>
              <a:t> </a:t>
            </a:r>
            <a:r>
              <a:rPr lang="it-IT" sz="3226" dirty="0">
                <a:solidFill>
                  <a:srgbClr val="FFFFFF"/>
                </a:solidFill>
                <a:latin typeface="Nourd Light"/>
              </a:rPr>
              <a:t>-&gt; contenente i corsi dell'istruttore con relativa tipologia. </a:t>
            </a:r>
          </a:p>
          <a:p>
            <a:pPr>
              <a:lnSpc>
                <a:spcPts val="4517"/>
              </a:lnSpc>
            </a:pPr>
            <a:r>
              <a:rPr lang="it-IT" sz="3600" dirty="0">
                <a:solidFill>
                  <a:srgbClr val="FFFFFF"/>
                </a:solidFill>
                <a:latin typeface="Nourd Light"/>
              </a:rPr>
              <a:t>In questa classe viene anche definito il tipo enumerativo TIPI_CORSO contenente i valori: principiante, intermedio, avanzato. </a:t>
            </a:r>
            <a:endParaRPr lang="it-IT" sz="3226" dirty="0">
              <a:solidFill>
                <a:srgbClr val="FFFFFF"/>
              </a:solidFill>
              <a:latin typeface="Nourd Light"/>
            </a:endParaRPr>
          </a:p>
          <a:p>
            <a:pPr>
              <a:lnSpc>
                <a:spcPts val="4517"/>
              </a:lnSpc>
            </a:pPr>
            <a:endParaRPr lang="it-IT" sz="3226" dirty="0">
              <a:solidFill>
                <a:srgbClr val="FFFFFF"/>
              </a:solidFill>
              <a:latin typeface="Nourd Ligh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28700" y="947524"/>
            <a:ext cx="5627320" cy="845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925"/>
              </a:lnSpc>
            </a:pPr>
            <a:r>
              <a:rPr lang="en-US" sz="4946">
                <a:solidFill>
                  <a:srgbClr val="FFFFFF"/>
                </a:solidFill>
                <a:latin typeface="Nourd Light Bold"/>
              </a:rPr>
              <a:t>Istruttore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5B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714706" y="-1218212"/>
            <a:ext cx="4788913" cy="4519537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2153320"/>
            <a:ext cx="16080463" cy="610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81"/>
              </a:lnSpc>
            </a:pPr>
            <a:r>
              <a:rPr lang="it-IT" sz="3415" dirty="0">
                <a:solidFill>
                  <a:srgbClr val="FFFFFF"/>
                </a:solidFill>
                <a:latin typeface="Nourd Light"/>
              </a:rPr>
              <a:t>I metodi della classe istruttore sono: </a:t>
            </a:r>
          </a:p>
          <a:p>
            <a:pPr>
              <a:lnSpc>
                <a:spcPts val="4781"/>
              </a:lnSpc>
            </a:pPr>
            <a:r>
              <a:rPr lang="it-IT" sz="3415" u="sng" dirty="0">
                <a:solidFill>
                  <a:srgbClr val="FFFFFF"/>
                </a:solidFill>
                <a:latin typeface="Nourd Light Bold"/>
              </a:rPr>
              <a:t>Istruttore</a:t>
            </a:r>
            <a:r>
              <a:rPr lang="it-IT" sz="3415" dirty="0">
                <a:solidFill>
                  <a:srgbClr val="FFFFFF"/>
                </a:solidFill>
                <a:latin typeface="Nourd Light"/>
              </a:rPr>
              <a:t>(</a:t>
            </a:r>
            <a:r>
              <a:rPr lang="it-IT" sz="3415" dirty="0" err="1">
                <a:solidFill>
                  <a:srgbClr val="FFFFFF"/>
                </a:solidFill>
                <a:latin typeface="Nourd Light"/>
              </a:rPr>
              <a:t>string</a:t>
            </a:r>
            <a:r>
              <a:rPr lang="it-IT" sz="3415" dirty="0">
                <a:solidFill>
                  <a:srgbClr val="FFFFFF"/>
                </a:solidFill>
                <a:latin typeface="Nourd Light"/>
              </a:rPr>
              <a:t> nome, </a:t>
            </a:r>
            <a:r>
              <a:rPr lang="it-IT" sz="3415" dirty="0" err="1">
                <a:solidFill>
                  <a:srgbClr val="FFFFFF"/>
                </a:solidFill>
                <a:latin typeface="Nourd Light"/>
              </a:rPr>
              <a:t>string</a:t>
            </a:r>
            <a:r>
              <a:rPr lang="it-IT" sz="3415" dirty="0">
                <a:solidFill>
                  <a:srgbClr val="FFFFFF"/>
                </a:solidFill>
                <a:latin typeface="Nourd Light"/>
              </a:rPr>
              <a:t> cognome) -&gt; che utilizza il costruttore della classe Socio mediante la </a:t>
            </a:r>
            <a:r>
              <a:rPr lang="it-IT" sz="3415" dirty="0" err="1">
                <a:solidFill>
                  <a:srgbClr val="FFFFFF"/>
                </a:solidFill>
                <a:latin typeface="Nourd Light"/>
              </a:rPr>
              <a:t>inizializer</a:t>
            </a:r>
            <a:r>
              <a:rPr lang="it-IT" sz="3415" dirty="0">
                <a:solidFill>
                  <a:srgbClr val="FFFFFF"/>
                </a:solidFill>
                <a:latin typeface="Nourd Light"/>
              </a:rPr>
              <a:t> list e decrementa il valore del campo privato </a:t>
            </a:r>
            <a:r>
              <a:rPr lang="it-IT" sz="3415" dirty="0" err="1">
                <a:solidFill>
                  <a:srgbClr val="FFFFFF"/>
                </a:solidFill>
                <a:latin typeface="Nourd Light"/>
              </a:rPr>
              <a:t>newID</a:t>
            </a:r>
            <a:r>
              <a:rPr lang="it-IT" sz="3415" dirty="0">
                <a:solidFill>
                  <a:srgbClr val="FFFFFF"/>
                </a:solidFill>
                <a:latin typeface="Nourd Light"/>
              </a:rPr>
              <a:t> della classe Socio. Questo è il motivo per cui la classe Socio ha dovuto dichiarare la classe Istruttore come friend. </a:t>
            </a:r>
          </a:p>
          <a:p>
            <a:pPr>
              <a:lnSpc>
                <a:spcPts val="4781"/>
              </a:lnSpc>
            </a:pPr>
            <a:r>
              <a:rPr lang="it-IT" sz="3415" dirty="0" err="1">
                <a:solidFill>
                  <a:srgbClr val="FFFFFF"/>
                </a:solidFill>
                <a:latin typeface="Nourd Light"/>
              </a:rPr>
              <a:t>virtual</a:t>
            </a:r>
            <a:r>
              <a:rPr lang="it-IT" sz="3415" dirty="0">
                <a:solidFill>
                  <a:srgbClr val="FFFFFF"/>
                </a:solidFill>
                <a:latin typeface="Nourd Light"/>
              </a:rPr>
              <a:t> ~</a:t>
            </a:r>
            <a:r>
              <a:rPr lang="it-IT" sz="3415" u="sng" dirty="0">
                <a:solidFill>
                  <a:srgbClr val="FFFFFF"/>
                </a:solidFill>
                <a:latin typeface="Nourd Light Bold"/>
              </a:rPr>
              <a:t>Istruttore</a:t>
            </a:r>
            <a:r>
              <a:rPr lang="it-IT" sz="3415" dirty="0">
                <a:solidFill>
                  <a:srgbClr val="FFFFFF"/>
                </a:solidFill>
                <a:latin typeface="Nourd Light"/>
              </a:rPr>
              <a:t>() -&gt; distruttore</a:t>
            </a:r>
          </a:p>
          <a:p>
            <a:pPr>
              <a:lnSpc>
                <a:spcPts val="4781"/>
              </a:lnSpc>
            </a:pPr>
            <a:r>
              <a:rPr lang="it-IT" sz="3415" dirty="0" err="1">
                <a:solidFill>
                  <a:srgbClr val="FFFFFF"/>
                </a:solidFill>
                <a:latin typeface="Nourd Light"/>
              </a:rPr>
              <a:t>void</a:t>
            </a:r>
            <a:r>
              <a:rPr lang="it-IT" sz="3415" dirty="0">
                <a:solidFill>
                  <a:srgbClr val="FFFFFF"/>
                </a:solidFill>
                <a:latin typeface="Nourd Light"/>
              </a:rPr>
              <a:t> </a:t>
            </a:r>
            <a:r>
              <a:rPr lang="it-IT" sz="3415" u="sng" dirty="0" err="1">
                <a:solidFill>
                  <a:srgbClr val="FFFFFF"/>
                </a:solidFill>
                <a:latin typeface="Nourd Light Bold"/>
              </a:rPr>
              <a:t>aggiungiAllievo</a:t>
            </a:r>
            <a:r>
              <a:rPr lang="it-IT" sz="3415" dirty="0">
                <a:solidFill>
                  <a:srgbClr val="FFFFFF"/>
                </a:solidFill>
                <a:latin typeface="Nourd Light"/>
              </a:rPr>
              <a:t>(Socio* s)-&gt; aggiunge un allievo alla lista</a:t>
            </a:r>
          </a:p>
          <a:p>
            <a:pPr>
              <a:lnSpc>
                <a:spcPts val="4781"/>
              </a:lnSpc>
            </a:pPr>
            <a:r>
              <a:rPr lang="it-IT" sz="3415" dirty="0" err="1">
                <a:solidFill>
                  <a:srgbClr val="FFFFFF"/>
                </a:solidFill>
                <a:latin typeface="Nourd Light"/>
              </a:rPr>
              <a:t>vector</a:t>
            </a:r>
            <a:r>
              <a:rPr lang="it-IT" sz="3415" dirty="0">
                <a:solidFill>
                  <a:srgbClr val="FFFFFF"/>
                </a:solidFill>
                <a:latin typeface="Nourd Light"/>
              </a:rPr>
              <a:t>&lt;Socio*&gt; </a:t>
            </a:r>
            <a:r>
              <a:rPr lang="it-IT" sz="3415" u="sng" dirty="0" err="1">
                <a:solidFill>
                  <a:srgbClr val="FFFFFF"/>
                </a:solidFill>
                <a:latin typeface="Nourd Light Bold"/>
              </a:rPr>
              <a:t>getAllievi</a:t>
            </a:r>
            <a:r>
              <a:rPr lang="it-IT" sz="3415" dirty="0">
                <a:solidFill>
                  <a:srgbClr val="FFFFFF"/>
                </a:solidFill>
                <a:latin typeface="Nourd Light"/>
              </a:rPr>
              <a:t>() -&gt; restituisce la lista di allievi </a:t>
            </a:r>
          </a:p>
          <a:p>
            <a:pPr>
              <a:lnSpc>
                <a:spcPts val="4781"/>
              </a:lnSpc>
            </a:pPr>
            <a:r>
              <a:rPr lang="it-IT" sz="3415" dirty="0" err="1">
                <a:solidFill>
                  <a:srgbClr val="FFFFFF"/>
                </a:solidFill>
                <a:latin typeface="Nourd Light"/>
              </a:rPr>
              <a:t>void</a:t>
            </a:r>
            <a:r>
              <a:rPr lang="it-IT" sz="3415" dirty="0">
                <a:solidFill>
                  <a:srgbClr val="FFFFFF"/>
                </a:solidFill>
                <a:latin typeface="Nourd Light"/>
              </a:rPr>
              <a:t> </a:t>
            </a:r>
            <a:r>
              <a:rPr lang="it-IT" sz="3415" u="sng" dirty="0" err="1">
                <a:solidFill>
                  <a:srgbClr val="FFFFFF"/>
                </a:solidFill>
                <a:latin typeface="Nourd Light Bold"/>
              </a:rPr>
              <a:t>stampaAllievi</a:t>
            </a:r>
            <a:r>
              <a:rPr lang="it-IT" sz="3415" dirty="0">
                <a:solidFill>
                  <a:srgbClr val="FFFFFF"/>
                </a:solidFill>
                <a:latin typeface="Nourd Light"/>
              </a:rPr>
              <a:t>()-&gt; permette di stampare a schermo la lista degli allievi</a:t>
            </a:r>
          </a:p>
          <a:p>
            <a:pPr>
              <a:lnSpc>
                <a:spcPts val="4781"/>
              </a:lnSpc>
            </a:pPr>
            <a:endParaRPr lang="it-IT" sz="3415" dirty="0">
              <a:solidFill>
                <a:srgbClr val="FFFFFF"/>
              </a:solidFill>
              <a:latin typeface="Nourd Ligh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28700" y="947524"/>
            <a:ext cx="5627320" cy="845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925"/>
              </a:lnSpc>
            </a:pPr>
            <a:r>
              <a:rPr lang="en-US" sz="4946">
                <a:solidFill>
                  <a:srgbClr val="FFFFFF"/>
                </a:solidFill>
                <a:latin typeface="Nourd Light Bold"/>
              </a:rPr>
              <a:t>Istruttore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1229</Words>
  <Application>Microsoft Office PowerPoint</Application>
  <PresentationFormat>Personalizzato</PresentationFormat>
  <Paragraphs>102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2" baseType="lpstr">
      <vt:lpstr>Nourd Bold</vt:lpstr>
      <vt:lpstr>Nourd Light</vt:lpstr>
      <vt:lpstr>Arial</vt:lpstr>
      <vt:lpstr>Calibri</vt:lpstr>
      <vt:lpstr>Nourd Light Bold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C++ SciCLub</dc:title>
  <cp:lastModifiedBy>GIULIA SONZOGNI</cp:lastModifiedBy>
  <cp:revision>6</cp:revision>
  <dcterms:created xsi:type="dcterms:W3CDTF">2006-08-16T00:00:00Z</dcterms:created>
  <dcterms:modified xsi:type="dcterms:W3CDTF">2022-05-03T10:43:06Z</dcterms:modified>
  <dc:identifier>DAE-nMb55rY</dc:identifier>
</cp:coreProperties>
</file>