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1" r:id="rId2"/>
    <p:sldId id="273" r:id="rId3"/>
    <p:sldId id="274" r:id="rId4"/>
    <p:sldId id="275" r:id="rId5"/>
    <p:sldId id="276" r:id="rId6"/>
    <p:sldId id="277" r:id="rId7"/>
    <p:sldId id="293" r:id="rId8"/>
    <p:sldId id="291" r:id="rId9"/>
    <p:sldId id="278" r:id="rId10"/>
    <p:sldId id="283" r:id="rId11"/>
    <p:sldId id="281" r:id="rId12"/>
    <p:sldId id="314" r:id="rId13"/>
    <p:sldId id="315" r:id="rId14"/>
    <p:sldId id="282" r:id="rId15"/>
    <p:sldId id="279" r:id="rId16"/>
    <p:sldId id="284" r:id="rId17"/>
    <p:sldId id="300" r:id="rId18"/>
    <p:sldId id="301" r:id="rId19"/>
    <p:sldId id="302" r:id="rId20"/>
    <p:sldId id="286" r:id="rId21"/>
    <p:sldId id="288" r:id="rId22"/>
    <p:sldId id="287" r:id="rId23"/>
    <p:sldId id="294" r:id="rId24"/>
    <p:sldId id="299" r:id="rId25"/>
    <p:sldId id="298" r:id="rId26"/>
    <p:sldId id="322" r:id="rId27"/>
    <p:sldId id="323" r:id="rId28"/>
    <p:sldId id="324" r:id="rId29"/>
    <p:sldId id="319" r:id="rId30"/>
    <p:sldId id="320" r:id="rId31"/>
    <p:sldId id="321" r:id="rId32"/>
    <p:sldId id="303" r:id="rId33"/>
    <p:sldId id="304" r:id="rId34"/>
    <p:sldId id="305" r:id="rId35"/>
    <p:sldId id="292" r:id="rId36"/>
    <p:sldId id="289" r:id="rId37"/>
    <p:sldId id="326" r:id="rId38"/>
    <p:sldId id="308" r:id="rId39"/>
    <p:sldId id="309" r:id="rId40"/>
    <p:sldId id="310" r:id="rId41"/>
    <p:sldId id="311" r:id="rId42"/>
    <p:sldId id="312" r:id="rId43"/>
    <p:sldId id="313" r:id="rId44"/>
    <p:sldId id="316" r:id="rId45"/>
    <p:sldId id="317" r:id="rId46"/>
    <p:sldId id="318" r:id="rId47"/>
    <p:sldId id="327" r:id="rId48"/>
  </p:sldIdLst>
  <p:sldSz cx="12198350" cy="6858000"/>
  <p:notesSz cx="6858000" cy="9144000"/>
  <p:custDataLst>
    <p:tags r:id="rId5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CEA"/>
    <a:srgbClr val="1133A5"/>
    <a:srgbClr val="0C2577"/>
    <a:srgbClr val="1641D3"/>
    <a:srgbClr val="8592BC"/>
    <a:srgbClr val="1C3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5BD96-0E20-432F-9E33-9A8582498EDE}" v="515" dt="2023-07-19T16:49:36.607"/>
    <p1510:client id="{8B677731-1E44-4E53-AD3D-33B022A16B9D}" v="4325" dt="2023-07-20T14:09:37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68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81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9">
            <a:extLst>
              <a:ext uri="{FF2B5EF4-FFF2-40B4-BE49-F238E27FC236}">
                <a16:creationId xmlns:a16="http://schemas.microsoft.com/office/drawing/2014/main" id="{18D5912B-172C-D2B7-A6AB-984B163C5345}"/>
              </a:ext>
            </a:extLst>
          </p:cNvPr>
          <p:cNvSpPr/>
          <p:nvPr userDrawn="1"/>
        </p:nvSpPr>
        <p:spPr bwMode="auto">
          <a:xfrm>
            <a:off x="0" y="0"/>
            <a:ext cx="12198350" cy="6858000"/>
          </a:xfrm>
          <a:prstGeom prst="rect">
            <a:avLst/>
          </a:prstGeom>
          <a:gradFill>
            <a:gsLst>
              <a:gs pos="0">
                <a:srgbClr val="0C2577"/>
              </a:gs>
              <a:gs pos="70000">
                <a:srgbClr val="1641D3"/>
              </a:gs>
              <a:gs pos="40000">
                <a:srgbClr val="1133A5"/>
              </a:gs>
              <a:gs pos="100000">
                <a:srgbClr val="325CEA"/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it-IT" sz="20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4519" y="1481624"/>
            <a:ext cx="11809312" cy="723239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 presentazione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7B04A51-1DC5-B3A4-F51B-142B25CA7129}"/>
              </a:ext>
            </a:extLst>
          </p:cNvPr>
          <p:cNvSpPr/>
          <p:nvPr userDrawn="1"/>
        </p:nvSpPr>
        <p:spPr>
          <a:xfrm>
            <a:off x="0" y="4660063"/>
            <a:ext cx="12198350" cy="186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94519" y="4808486"/>
            <a:ext cx="3975578" cy="15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BC1F3A0-57C4-5E63-EF0F-C0590B17BD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79401" y="5398707"/>
            <a:ext cx="3324430" cy="3924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1C355D"/>
                </a:solidFill>
                <a:latin typeface="Minion Pro" panose="02040503050306020203" pitchFamily="18" charset="0"/>
              </a:defRPr>
            </a:lvl1pPr>
          </a:lstStyle>
          <a:p>
            <a:pPr algn="l"/>
            <a:r>
              <a:rPr lang="it-IT">
                <a:solidFill>
                  <a:srgbClr val="0C2577"/>
                </a:solidFill>
              </a:rPr>
              <a:t> Nome Cognome matricola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3856C20B-47F6-57AC-FB56-1FD7EFC296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75732" y="3935575"/>
            <a:ext cx="1428099" cy="39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ion Pro" panose="02040503050306020203" pitchFamily="18" charset="0"/>
              </a:defRPr>
            </a:lvl1pPr>
          </a:lstStyle>
          <a:p>
            <a:pPr lvl="0"/>
            <a:r>
              <a:rPr lang="it-IT"/>
              <a:t>20**/20**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483004-4A8B-5255-FE82-44E099A83567}"/>
              </a:ext>
            </a:extLst>
          </p:cNvPr>
          <p:cNvSpPr txBox="1"/>
          <p:nvPr userDrawn="1"/>
        </p:nvSpPr>
        <p:spPr>
          <a:xfrm>
            <a:off x="8043391" y="3894920"/>
            <a:ext cx="25323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ion Pro" panose="02040503050306020203" pitchFamily="18" charset="0"/>
              </a:rPr>
              <a:t>Anno Accademico: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572A9EC-9C88-21C1-2EC9-9783F776C7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10643" y="2277318"/>
            <a:ext cx="9577065" cy="575618"/>
          </a:xfr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Minion Pro" panose="02040503050306020203" pitchFamily="18" charset="0"/>
              </a:defRPr>
            </a:lvl1pPr>
          </a:lstStyle>
          <a:p>
            <a:pPr lvl="0"/>
            <a:r>
              <a:rPr lang="it-IT"/>
              <a:t>Sottotitolo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- 50 % -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solidFill>
                  <a:srgbClr val="1133A5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rgbClr val="1641D3"/>
                </a:solidFill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pic>
        <p:nvPicPr>
          <p:cNvPr id="5" name="Afbeelding 14">
            <a:extLst>
              <a:ext uri="{FF2B5EF4-FFF2-40B4-BE49-F238E27FC236}">
                <a16:creationId xmlns:a16="http://schemas.microsoft.com/office/drawing/2014/main" id="{03AEA50B-A9A8-20BC-8C0C-E7207C33F9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62" y="6520670"/>
            <a:ext cx="2708437" cy="270000"/>
          </a:xfrm>
          <a:prstGeom prst="rect">
            <a:avLst/>
          </a:prstGeom>
        </p:spPr>
      </p:pic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3B5C7A73-022E-93F0-F537-4B622876A51A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  <a:endParaRPr lang="nl-NL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/>
              <a:t>Clicca qui per </a:t>
            </a:r>
            <a:br>
              <a:rPr lang="nl-NL"/>
            </a:br>
            <a:r>
              <a:rPr lang="nl-NL"/>
              <a:t>inserire uun grafico</a:t>
            </a:r>
          </a:p>
        </p:txBody>
      </p:sp>
      <p:pic>
        <p:nvPicPr>
          <p:cNvPr id="3" name="Afbeelding 14">
            <a:extLst>
              <a:ext uri="{FF2B5EF4-FFF2-40B4-BE49-F238E27FC236}">
                <a16:creationId xmlns:a16="http://schemas.microsoft.com/office/drawing/2014/main" id="{06344677-1CAC-FFA5-85C0-52256D2F19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62" y="6520670"/>
            <a:ext cx="2708437" cy="270000"/>
          </a:xfrm>
          <a:prstGeom prst="rect">
            <a:avLst/>
          </a:prstGeom>
        </p:spPr>
      </p:pic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DE5485FF-9440-E4BD-DA06-6C3AECBB571C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  <a:endParaRPr lang="nl-NL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/>
              <a:t>Clicca qui per </a:t>
            </a:r>
            <a:br>
              <a:rPr lang="nl-NL"/>
            </a:br>
            <a:r>
              <a:rPr lang="nl-NL"/>
              <a:t>inserire un video</a:t>
            </a:r>
          </a:p>
        </p:txBody>
      </p:sp>
      <p:pic>
        <p:nvPicPr>
          <p:cNvPr id="3" name="Afbeelding 14">
            <a:extLst>
              <a:ext uri="{FF2B5EF4-FFF2-40B4-BE49-F238E27FC236}">
                <a16:creationId xmlns:a16="http://schemas.microsoft.com/office/drawing/2014/main" id="{94DC4CBE-584E-EEE0-4CA2-C5586CB5B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62" y="6520670"/>
            <a:ext cx="2708437" cy="270000"/>
          </a:xfrm>
          <a:prstGeom prst="rect">
            <a:avLst/>
          </a:prstGeom>
        </p:spPr>
      </p:pic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3EA9AD45-9C16-D591-B819-7AB74BB07F3A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 o paragrafo aggiun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gradFill>
            <a:gsLst>
              <a:gs pos="0">
                <a:srgbClr val="0C2577"/>
              </a:gs>
              <a:gs pos="70000">
                <a:srgbClr val="1641D3"/>
              </a:gs>
              <a:gs pos="40000">
                <a:srgbClr val="1133A5"/>
              </a:gs>
              <a:gs pos="100000">
                <a:srgbClr val="325CEA"/>
              </a:gs>
            </a:gsLst>
            <a:lin ang="0" scaled="1"/>
          </a:gra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1300" y="1052736"/>
            <a:ext cx="10298858" cy="1656184"/>
          </a:xfrm>
        </p:spPr>
        <p:txBody>
          <a:bodyPr/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it-IT" noProof="0"/>
              <a:t>Conclusione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1286" y="4964519"/>
            <a:ext cx="2673350" cy="105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9BFAD771-5F7D-D4DA-EE69-60F29FD0C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4661" y="6481046"/>
            <a:ext cx="3174234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nl-NL" sz="1400" b="1" smtClean="0">
                <a:solidFill>
                  <a:schemeClr val="bg1"/>
                </a:solidFill>
              </a:defRPr>
            </a:lvl1pPr>
          </a:lstStyle>
          <a:p>
            <a:r>
              <a:rPr lang="it-IT"/>
              <a:t>Università degli Studi di Bergamo</a:t>
            </a:r>
          </a:p>
        </p:txBody>
      </p:sp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A9E1F9-8C1A-7162-AD36-9ADCB3118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F017A40-983A-8F93-83D1-BCF922058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662" y="404664"/>
            <a:ext cx="11389024" cy="432048"/>
          </a:xfrm>
        </p:spPr>
        <p:txBody>
          <a:bodyPr/>
          <a:lstStyle>
            <a:lvl1pPr>
              <a:defRPr>
                <a:solidFill>
                  <a:srgbClr val="0C2577"/>
                </a:solidFill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</a:p>
        </p:txBody>
      </p:sp>
      <p:sp>
        <p:nvSpPr>
          <p:cNvPr id="5" name="Tijdelijke aanduiding voor verticale tekst 2">
            <a:extLst>
              <a:ext uri="{FF2B5EF4-FFF2-40B4-BE49-F238E27FC236}">
                <a16:creationId xmlns:a16="http://schemas.microsoft.com/office/drawing/2014/main" id="{8013F888-BFBE-2007-64FF-FC5A6A69E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  <a:latin typeface="Minion Pro" panose="02040503050306020203" pitchFamily="18" charset="0"/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2pPr>
            <a:lvl3pPr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3pPr>
            <a:lvl4pPr>
              <a:defRPr>
                <a:solidFill>
                  <a:srgbClr val="1133A5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rgbClr val="1641D3"/>
                </a:solidFill>
                <a:latin typeface="Minion Pro" panose="02040503050306020203" pitchFamily="18" charset="0"/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  <a:latin typeface="Minion Pro" panose="02040503050306020203" pitchFamily="18" charset="0"/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7pPr>
            <a:lvl8pPr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8pPr>
            <a:lvl9pPr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/>
          </a:p>
        </p:txBody>
      </p:sp>
      <p:sp>
        <p:nvSpPr>
          <p:cNvPr id="6" name="Tijdelijke aanduiding voor afbeelding 13">
            <a:extLst>
              <a:ext uri="{FF2B5EF4-FFF2-40B4-BE49-F238E27FC236}">
                <a16:creationId xmlns:a16="http://schemas.microsoft.com/office/drawing/2014/main" id="{5F2515BC-5565-3814-D301-6772F9B54D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35262F0F-0285-DC60-A51D-04A2F707C9C7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18846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A9E1F9-8C1A-7162-AD36-9ADCB3118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C9245-D5A3-F634-14FC-71B48F0A9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661" y="404664"/>
            <a:ext cx="11389024" cy="576064"/>
          </a:xfrm>
        </p:spPr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6518E5C9-7C34-73EA-A0C2-FD51C926E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solidFill>
                  <a:srgbClr val="1133A5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rgbClr val="1641D3"/>
                </a:solidFill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0ADFCA97-DE3D-7EAA-04A2-4911ADC17163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905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A9E1F9-8C1A-7162-AD36-9ADCB3118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6191EFC-12B5-DA62-9D3F-3A14BAC6A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662" y="404664"/>
            <a:ext cx="11389024" cy="432048"/>
          </a:xfrm>
        </p:spPr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</a:p>
        </p:txBody>
      </p:sp>
      <p:sp>
        <p:nvSpPr>
          <p:cNvPr id="5" name="Tijdelijke aanduiding voor verticale tekst 2">
            <a:extLst>
              <a:ext uri="{FF2B5EF4-FFF2-40B4-BE49-F238E27FC236}">
                <a16:creationId xmlns:a16="http://schemas.microsoft.com/office/drawing/2014/main" id="{A27C88C3-64D8-38FB-8FD6-07C01297C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solidFill>
                  <a:srgbClr val="1133A5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rgbClr val="1641D3"/>
                </a:solidFill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/>
          </a:p>
        </p:txBody>
      </p:sp>
      <p:sp>
        <p:nvSpPr>
          <p:cNvPr id="6" name="Tijdelijke aanduiding voor afbeelding 13">
            <a:extLst>
              <a:ext uri="{FF2B5EF4-FFF2-40B4-BE49-F238E27FC236}">
                <a16:creationId xmlns:a16="http://schemas.microsoft.com/office/drawing/2014/main" id="{B7755482-C38D-A73E-34E2-04FA5C9C18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4B73BF5F-302A-9C4A-0A3E-45A1B4E86051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70884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A9E1F9-8C1A-7162-AD36-9ADCB3118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0214C7-6A24-999A-10CF-E3F4F293F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662" y="404664"/>
            <a:ext cx="11389024" cy="432048"/>
          </a:xfrm>
        </p:spPr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  <a:endParaRPr lang="nl-NL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CAAFD757-06E6-49AD-A828-F5914DB1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solidFill>
                  <a:srgbClr val="1133A5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rgbClr val="1641D3"/>
                </a:solidFill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/>
          </a:p>
        </p:txBody>
      </p:sp>
      <p:sp>
        <p:nvSpPr>
          <p:cNvPr id="8" name="Tijdelijke aanduiding voor afbeelding 13">
            <a:extLst>
              <a:ext uri="{FF2B5EF4-FFF2-40B4-BE49-F238E27FC236}">
                <a16:creationId xmlns:a16="http://schemas.microsoft.com/office/drawing/2014/main" id="{4EF230DF-9F88-21C6-8254-646BB4C8CD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2BA3E255-1DDC-A762-3110-5F54006CEA99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3164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A9E1F9-8C1A-7162-AD36-9ADCB3118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3970C32-01D3-7A7B-F9AE-C0C6FFDA1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662" y="404664"/>
            <a:ext cx="11389024" cy="432048"/>
          </a:xfrm>
        </p:spPr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  <a:endParaRPr lang="nl-NL"/>
          </a:p>
        </p:txBody>
      </p:sp>
      <p:sp>
        <p:nvSpPr>
          <p:cNvPr id="5" name="Tijdelijke aanduiding voor verticale tekst 2">
            <a:extLst>
              <a:ext uri="{FF2B5EF4-FFF2-40B4-BE49-F238E27FC236}">
                <a16:creationId xmlns:a16="http://schemas.microsoft.com/office/drawing/2014/main" id="{16635DC1-14A3-691C-7DB4-DE1E0E949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solidFill>
                  <a:srgbClr val="1133A5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rgbClr val="1641D3"/>
                </a:solidFill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/>
          </a:p>
        </p:txBody>
      </p:sp>
      <p:sp>
        <p:nvSpPr>
          <p:cNvPr id="6" name="Tijdelijke aanduiding voor afbeelding 13">
            <a:extLst>
              <a:ext uri="{FF2B5EF4-FFF2-40B4-BE49-F238E27FC236}">
                <a16:creationId xmlns:a16="http://schemas.microsoft.com/office/drawing/2014/main" id="{B18D7058-BC6A-5280-BD4B-1E0FB5651D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AE7F0FEA-5128-E5A6-9818-33BA2D3A76C4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370284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A9E1F9-8C1A-7162-AD36-9ADCB3118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3970C32-01D3-7A7B-F9AE-C0C6FFDA1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662" y="404664"/>
            <a:ext cx="11389024" cy="432048"/>
          </a:xfrm>
        </p:spPr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  <a:endParaRPr lang="nl-NL"/>
          </a:p>
        </p:txBody>
      </p:sp>
      <p:sp>
        <p:nvSpPr>
          <p:cNvPr id="5" name="Tijdelijke aanduiding voor verticale tekst 2">
            <a:extLst>
              <a:ext uri="{FF2B5EF4-FFF2-40B4-BE49-F238E27FC236}">
                <a16:creationId xmlns:a16="http://schemas.microsoft.com/office/drawing/2014/main" id="{16635DC1-14A3-691C-7DB4-DE1E0E949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solidFill>
                  <a:srgbClr val="1133A5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rgbClr val="1641D3"/>
                </a:solidFill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/>
          </a:p>
        </p:txBody>
      </p:sp>
      <p:sp>
        <p:nvSpPr>
          <p:cNvPr id="6" name="Tijdelijke aanduiding voor afbeelding 13">
            <a:extLst>
              <a:ext uri="{FF2B5EF4-FFF2-40B4-BE49-F238E27FC236}">
                <a16:creationId xmlns:a16="http://schemas.microsoft.com/office/drawing/2014/main" id="{B18D7058-BC6A-5280-BD4B-1E0FB5651D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91641E8D-8A2B-120C-72D1-8D1B4DAC8D32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328004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  <a:endParaRPr lang="nl-NL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pic>
        <p:nvPicPr>
          <p:cNvPr id="4" name="Afbeelding 14">
            <a:extLst>
              <a:ext uri="{FF2B5EF4-FFF2-40B4-BE49-F238E27FC236}">
                <a16:creationId xmlns:a16="http://schemas.microsoft.com/office/drawing/2014/main" id="{F0FB775F-3C24-0D4D-EDCA-5D37C7C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62" y="6520670"/>
            <a:ext cx="2708437" cy="270000"/>
          </a:xfrm>
          <a:prstGeom prst="rect">
            <a:avLst/>
          </a:prstGeom>
        </p:spPr>
      </p:pic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1108F8A3-411B-B983-9310-A8F6E5E806A9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- 50 % -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it-IT" noProof="0"/>
              <a:t>Titolo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solidFill>
                  <a:srgbClr val="1133A5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rgbClr val="1641D3"/>
                </a:solidFill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it-IT" noProof="0"/>
              <a:t>Clicca qui per </a:t>
            </a:r>
            <a:br>
              <a:rPr lang="it-IT" noProof="0"/>
            </a:br>
            <a:r>
              <a:rPr lang="it-IT" noProof="0"/>
              <a:t>inserire un immagine</a:t>
            </a:r>
          </a:p>
        </p:txBody>
      </p:sp>
      <p:pic>
        <p:nvPicPr>
          <p:cNvPr id="4" name="Afbeelding 14">
            <a:extLst>
              <a:ext uri="{FF2B5EF4-FFF2-40B4-BE49-F238E27FC236}">
                <a16:creationId xmlns:a16="http://schemas.microsoft.com/office/drawing/2014/main" id="{42089786-A6EE-666F-301F-EC7FF3963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62" y="6520670"/>
            <a:ext cx="2708437" cy="270000"/>
          </a:xfrm>
          <a:prstGeom prst="rect">
            <a:avLst/>
          </a:prstGeom>
        </p:spPr>
      </p:pic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00B0B1EE-A47D-66A7-DC10-213FA7532E51}"/>
              </a:ext>
            </a:extLst>
          </p:cNvPr>
          <p:cNvSpPr txBox="1">
            <a:spLocks/>
          </p:cNvSpPr>
          <p:nvPr userDrawn="1"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it-IT" noProof="0"/>
              <a:t>Titolo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noProof="0"/>
              <a:t>Punto</a:t>
            </a:r>
          </a:p>
          <a:p>
            <a:pPr lvl="1"/>
            <a:r>
              <a:rPr lang="it-IT" noProof="0"/>
              <a:t>Sotto punto</a:t>
            </a:r>
          </a:p>
          <a:p>
            <a:pPr lvl="2"/>
            <a:r>
              <a:rPr lang="it-IT" noProof="0"/>
              <a:t>Testo</a:t>
            </a:r>
          </a:p>
          <a:p>
            <a:pPr lvl="5"/>
            <a:r>
              <a:rPr lang="it-IT" noProof="0"/>
              <a:t>Punto</a:t>
            </a:r>
          </a:p>
          <a:p>
            <a:pPr lvl="6"/>
            <a:r>
              <a:rPr lang="it-IT" noProof="0"/>
              <a:t>Sotto punto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-3" y="6462626"/>
            <a:ext cx="12198350" cy="404664"/>
          </a:xfrm>
          <a:prstGeom prst="rect">
            <a:avLst/>
          </a:prstGeom>
          <a:gradFill flip="none" rotWithShape="1">
            <a:gsLst>
              <a:gs pos="0">
                <a:srgbClr val="0C2577"/>
              </a:gs>
              <a:gs pos="70000">
                <a:srgbClr val="1641D3"/>
              </a:gs>
              <a:gs pos="40000">
                <a:srgbClr val="1133A5"/>
              </a:gs>
              <a:gs pos="100000">
                <a:srgbClr val="325CEA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it-IT" sz="20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61" y="6481046"/>
            <a:ext cx="3174234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nl-NL" sz="1400" b="1" smtClean="0">
                <a:solidFill>
                  <a:schemeClr val="bg1"/>
                </a:solidFill>
              </a:defRPr>
            </a:lvl1pPr>
          </a:lstStyle>
          <a:p>
            <a:r>
              <a:rPr lang="it-IT"/>
              <a:t>Università degli Studi di Bergamo</a:t>
            </a: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66" r:id="rId8"/>
    <p:sldLayoutId id="2147483662" r:id="rId9"/>
    <p:sldLayoutId id="2147483663" r:id="rId10"/>
    <p:sldLayoutId id="2147483667" r:id="rId11"/>
    <p:sldLayoutId id="2147483668" r:id="rId12"/>
    <p:sldLayoutId id="2147483670" r:id="rId1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24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19E3D-C38E-5C1C-C31D-0C327F91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/>
              <a:t>Controllo della temperatura di una casa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D4EC0B-3688-2FF1-4770-42B4CA2EEE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50293" y="5203364"/>
            <a:ext cx="3324430" cy="838605"/>
          </a:xfrm>
        </p:spPr>
        <p:txBody>
          <a:bodyPr>
            <a:normAutofit/>
          </a:bodyPr>
          <a:lstStyle/>
          <a:p>
            <a:pPr algn="r"/>
            <a:r>
              <a:rPr lang="it-IT"/>
              <a:t>Allievi Giulia, 1058231</a:t>
            </a:r>
          </a:p>
          <a:p>
            <a:pPr algn="r"/>
            <a:r>
              <a:rPr lang="it-IT"/>
              <a:t>Fanton Martina, 1059640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B2347C-54D9-37A0-AE6A-AD504EF67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/>
              <a:t>2022/2023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6CCB40A6-0A73-ABD3-7E56-246F92FEAD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 di Controllo Avanzato 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Multivariabile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verticale 10">
                <a:extLst>
                  <a:ext uri="{FF2B5EF4-FFF2-40B4-BE49-F238E27FC236}">
                    <a16:creationId xmlns:a16="http://schemas.microsoft.com/office/drawing/2014/main" id="{27C2EF9E-E19A-1E6A-592C-BCF587CAC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645" y="1252836"/>
                <a:ext cx="11857703" cy="522821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lnSpcReduction="10000"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24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rgbClr val="1133A5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rgbClr val="1641D3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24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4"/>
                </a:pPr>
                <a:r>
                  <a:rPr lang="it-IT" dirty="0"/>
                  <a:t>Affinché l’algoritmo funzioni correttamente, è necessario esprimere tutti i vincoli nella forma di «minore uguale»: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ℊ</m:t>
                      </m:r>
                    </m:oMath>
                  </m:oMathPara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𝑀𝑃𝐶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𝑀𝑃𝐶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𝑀𝑃𝐶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𝑀𝑃𝐶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it-IT" dirty="0"/>
                  <a:t>Siccome il poliedro appartiene allo spazio 6D, si considerano due variabili di stato alla volta per la visualizzazione. Si sceglie di dividere la regione in base alle stanze: per ogni stanza l’asse delle ascisse corrisponde alla temperatura mentre quello delle ordinate al calore.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it-IT" dirty="0"/>
                  <a:t>Se il punto di equilibrio del problema MPC non appartiene al CIS, l’esecuzione del codice viene interrotta, in quanto il problema non avrà soluzione.</a:t>
                </a:r>
              </a:p>
            </p:txBody>
          </p:sp>
        </mc:Choice>
        <mc:Fallback>
          <p:sp>
            <p:nvSpPr>
              <p:cNvPr id="4" name="Segnaposto testo verticale 10">
                <a:extLst>
                  <a:ext uri="{FF2B5EF4-FFF2-40B4-BE49-F238E27FC236}">
                    <a16:creationId xmlns:a16="http://schemas.microsoft.com/office/drawing/2014/main" id="{27C2EF9E-E19A-1E6A-592C-BCF587CAC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5" y="1252836"/>
                <a:ext cx="11857703" cy="5228210"/>
              </a:xfrm>
              <a:prstGeom prst="rect">
                <a:avLst/>
              </a:prstGeom>
              <a:blipFill>
                <a:blip r:embed="rId2"/>
                <a:stretch>
                  <a:fillRect l="-2005" t="-4201" r="-2057" b="-1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3. Control </a:t>
            </a:r>
            <a:r>
              <a:rPr lang="it-IT" err="1"/>
              <a:t>Invariant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9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6328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3. Control </a:t>
            </a:r>
            <a:r>
              <a:rPr lang="it-IT" err="1"/>
              <a:t>Invariant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10/45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3768928" y="5944264"/>
            <a:ext cx="4660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Control </a:t>
            </a:r>
            <a:r>
              <a:rPr lang="it-IT" sz="2000" err="1">
                <a:solidFill>
                  <a:schemeClr val="bg2"/>
                </a:solidFill>
                <a:latin typeface="Minion Pro" panose="02040503050306020203" pitchFamily="18" charset="0"/>
              </a:rPr>
              <a:t>Invariant</a:t>
            </a:r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 Set con Q=1 e R=1.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7533F97-9119-267A-642B-A3EA8526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73" y="946800"/>
            <a:ext cx="8825600" cy="49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3. Control </a:t>
            </a:r>
            <a:r>
              <a:rPr lang="it-IT" err="1"/>
              <a:t>Invariant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11/45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3768928" y="5944264"/>
            <a:ext cx="4660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Control </a:t>
            </a:r>
            <a:r>
              <a:rPr lang="it-IT" sz="2000" err="1">
                <a:solidFill>
                  <a:schemeClr val="bg2"/>
                </a:solidFill>
                <a:latin typeface="Minion Pro" panose="02040503050306020203" pitchFamily="18" charset="0"/>
              </a:rPr>
              <a:t>Invariant</a:t>
            </a:r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 Set con Q=100 e R=1.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FA8F58-682D-7F20-B0EC-908E61A0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73" y="946800"/>
            <a:ext cx="8825600" cy="49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3. Control </a:t>
            </a:r>
            <a:r>
              <a:rPr lang="it-IT" err="1"/>
              <a:t>Invariant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12/45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2762708" y="5911200"/>
            <a:ext cx="66729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Control </a:t>
            </a:r>
            <a:r>
              <a:rPr lang="it-IT" sz="2000" err="1">
                <a:solidFill>
                  <a:schemeClr val="bg2"/>
                </a:solidFill>
                <a:latin typeface="Minion Pro" panose="02040503050306020203" pitchFamily="18" charset="0"/>
              </a:rPr>
              <a:t>Invariant</a:t>
            </a:r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 Set con Q=100 e R=1, </a:t>
            </a:r>
            <a:r>
              <a:rPr lang="it-IT" sz="2000" err="1">
                <a:solidFill>
                  <a:schemeClr val="bg2"/>
                </a:solidFill>
                <a:latin typeface="Minion Pro" panose="02040503050306020203" pitchFamily="18" charset="0"/>
              </a:rPr>
              <a:t>Ts</a:t>
            </a:r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=300s=5min.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1686922-F65C-CF15-5BFA-986C3916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73" y="946800"/>
            <a:ext cx="8825600" cy="49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3. Control </a:t>
            </a:r>
            <a:r>
              <a:rPr lang="it-IT" err="1"/>
              <a:t>Invariant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13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3768928" y="5911200"/>
            <a:ext cx="4660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Control </a:t>
            </a:r>
            <a:r>
              <a:rPr lang="it-IT" sz="2000" err="1">
                <a:solidFill>
                  <a:schemeClr val="bg2"/>
                </a:solidFill>
                <a:latin typeface="Minion Pro" panose="02040503050306020203" pitchFamily="18" charset="0"/>
              </a:rPr>
              <a:t>Invariant</a:t>
            </a:r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 Set con Q=1 e R=10.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7B9A387-5B38-14FB-64AA-B0A20D49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73" y="946800"/>
            <a:ext cx="8825600" cy="49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4. N-step </a:t>
            </a:r>
            <a:r>
              <a:rPr lang="it-IT" err="1"/>
              <a:t>Controllable</a:t>
            </a:r>
            <a:r>
              <a:rPr lang="it-IT"/>
              <a:t>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testo verticale 10">
                <a:extLst>
                  <a:ext uri="{FF2B5EF4-FFF2-40B4-BE49-F238E27FC236}">
                    <a16:creationId xmlns:a16="http://schemas.microsoft.com/office/drawing/2014/main" id="{DF003990-E266-DE15-CA66-BE568C81BA9D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404662" y="1252836"/>
                <a:ext cx="11389023" cy="498447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Successivamente si calcola l’N-step </a:t>
                </a:r>
                <a:r>
                  <a:rPr lang="it-IT" dirty="0" err="1"/>
                  <a:t>Controllable</a:t>
                </a:r>
                <a:r>
                  <a:rPr lang="it-IT" dirty="0"/>
                  <a:t> Set del Control </a:t>
                </a:r>
                <a:r>
                  <a:rPr lang="it-IT" dirty="0" err="1"/>
                  <a:t>Invariant</a:t>
                </a:r>
                <a:r>
                  <a:rPr lang="it-IT" dirty="0"/>
                  <a:t> Set, ovvero il set:</a:t>
                </a:r>
              </a:p>
              <a:p>
                <a:pPr marL="0" indent="-51435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:∀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=0,…,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 ∃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it-IT" sz="2400" dirty="0">
                    <a:ea typeface="Cambria Math" panose="02040503050406030204" pitchFamily="18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it-IT" dirty="0"/>
                  <a:t>L’estensione di N-step </a:t>
                </a:r>
                <a:r>
                  <a:rPr lang="it-IT" dirty="0" err="1"/>
                  <a:t>Controllable</a:t>
                </a:r>
                <a:r>
                  <a:rPr lang="it-IT" dirty="0"/>
                  <a:t> Set dipende sia dall’estensione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it-IT" dirty="0"/>
                  <a:t> che dalla scelta di N.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it-IT" dirty="0"/>
                  <a:t>Se la condizione iniziale del problema MPC non appartiene a N-step </a:t>
                </a:r>
                <a:r>
                  <a:rPr lang="it-IT" dirty="0" err="1"/>
                  <a:t>Controllable</a:t>
                </a:r>
                <a:r>
                  <a:rPr lang="it-IT" dirty="0"/>
                  <a:t> Set, l’esecuzione del codice viene interrotta, in quanto il progetto </a:t>
                </a:r>
                <a:r>
                  <a:rPr lang="it-IT"/>
                  <a:t>del regolatore </a:t>
                </a:r>
                <a:r>
                  <a:rPr lang="it-IT" dirty="0"/>
                  <a:t>non garantisce asintotica stabilità (si perde la proprietà fondamentale di </a:t>
                </a:r>
                <a:r>
                  <a:rPr lang="it-IT" i="1" dirty="0"/>
                  <a:t>recursive </a:t>
                </a:r>
                <a:r>
                  <a:rPr lang="it-IT" i="1" dirty="0" err="1"/>
                  <a:t>feasibility</a:t>
                </a:r>
                <a:r>
                  <a:rPr lang="it-IT" dirty="0"/>
                  <a:t>).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it-IT" dirty="0"/>
                  <a:t>Per la visualizzazione si adotta la stessa strategia utilizzata per il CIS.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it-IT" dirty="0"/>
              </a:p>
            </p:txBody>
          </p:sp>
        </mc:Choice>
        <mc:Fallback xmlns="">
          <p:sp>
            <p:nvSpPr>
              <p:cNvPr id="11" name="Segnaposto testo verticale 10">
                <a:extLst>
                  <a:ext uri="{FF2B5EF4-FFF2-40B4-BE49-F238E27FC236}">
                    <a16:creationId xmlns:a16="http://schemas.microsoft.com/office/drawing/2014/main" id="{DF003990-E266-DE15-CA66-BE568C81B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404662" y="1252836"/>
                <a:ext cx="11389023" cy="4984476"/>
              </a:xfrm>
              <a:blipFill>
                <a:blip r:embed="rId2"/>
                <a:stretch>
                  <a:fillRect l="-2087" t="-37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14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2564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4. N-step </a:t>
            </a:r>
            <a:r>
              <a:rPr lang="it-IT" err="1"/>
              <a:t>Controllable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15/45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3042927" y="5944264"/>
            <a:ext cx="61124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N-step </a:t>
            </a:r>
            <a:r>
              <a:rPr lang="it-IT" sz="2000" err="1">
                <a:solidFill>
                  <a:schemeClr val="bg2"/>
                </a:solidFill>
                <a:latin typeface="Minion Pro" panose="02040503050306020203" pitchFamily="18" charset="0"/>
              </a:rPr>
              <a:t>Controllable</a:t>
            </a:r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 Set con N=5 (Q=1,R=1).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121C50-11F9-B9DF-C853-3FC83757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43" y="980728"/>
            <a:ext cx="8824064" cy="49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4. N-step </a:t>
            </a:r>
            <a:r>
              <a:rPr lang="it-IT" err="1"/>
              <a:t>Controllable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16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3042927" y="5944264"/>
            <a:ext cx="61124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N-step </a:t>
            </a:r>
            <a:r>
              <a:rPr lang="it-IT" sz="2000" err="1">
                <a:solidFill>
                  <a:schemeClr val="bg2"/>
                </a:solidFill>
                <a:latin typeface="Minion Pro" panose="02040503050306020203" pitchFamily="18" charset="0"/>
              </a:rPr>
              <a:t>Controllable</a:t>
            </a:r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 Set con N=5 (Q=100,R=1).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121C50-11F9-B9DF-C853-3FC83757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7141" y="941399"/>
            <a:ext cx="8824063" cy="49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1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4. N-step </a:t>
            </a:r>
            <a:r>
              <a:rPr lang="it-IT" err="1"/>
              <a:t>Controllable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17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2365033" y="5979080"/>
            <a:ext cx="74682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N-step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Controllable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 Set con N=5 e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Ts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=300s=5min (Q=100,R=1).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121C50-11F9-B9DF-C853-3FC83757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7141" y="941399"/>
            <a:ext cx="8824063" cy="49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5. Design del controllore MPC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18/45</a:t>
            </a:r>
          </a:p>
        </p:txBody>
      </p:sp>
      <p:sp>
        <p:nvSpPr>
          <p:cNvPr id="5" name="Segnaposto testo verticale 10">
            <a:extLst>
              <a:ext uri="{FF2B5EF4-FFF2-40B4-BE49-F238E27FC236}">
                <a16:creationId xmlns:a16="http://schemas.microsoft.com/office/drawing/2014/main" id="{B28AECF1-F5A5-6746-CCD4-9D2FE20B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984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 generale il problema di ottimizzazione MPC con cifra di merito quadratica e stato lineare è: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F5974C5-C74D-FD7A-CA7B-9EB973D7EC4B}"/>
                  </a:ext>
                </a:extLst>
              </p:cNvPr>
              <p:cNvSpPr txBox="1"/>
              <p:nvPr/>
            </p:nvSpPr>
            <p:spPr>
              <a:xfrm>
                <a:off x="2126643" y="2050764"/>
                <a:ext cx="7889404" cy="4127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t-IT" sz="240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it-IT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t-IT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it-IT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it-IT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it-IT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t-IT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>
                                  <m:r>
                                    <a:rPr lang="it-IT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chemeClr val="bg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sz="2400" b="0" i="1" dirty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b="0" dirty="0">
                  <a:solidFill>
                    <a:schemeClr val="bg2"/>
                  </a:solidFill>
                </a:endParaRPr>
              </a:p>
              <a:p>
                <a:r>
                  <a:rPr lang="it-IT" sz="2400" b="0" dirty="0">
                    <a:solidFill>
                      <a:schemeClr val="bg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b="0" dirty="0">
                  <a:solidFill>
                    <a:schemeClr val="bg2"/>
                  </a:solidFill>
                </a:endParaRPr>
              </a:p>
              <a:p>
                <a:r>
                  <a:rPr lang="it-IT" sz="2400" dirty="0">
                    <a:solidFill>
                      <a:schemeClr val="bg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it-IT" sz="2400" b="0" dirty="0">
                  <a:solidFill>
                    <a:schemeClr val="bg2"/>
                  </a:solidFill>
                </a:endParaRPr>
              </a:p>
              <a:p>
                <a:r>
                  <a:rPr lang="it-IT" sz="2400" dirty="0">
                    <a:solidFill>
                      <a:schemeClr val="bg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endParaRPr lang="it-IT" sz="2400" dirty="0">
                  <a:solidFill>
                    <a:schemeClr val="bg2"/>
                  </a:solidFill>
                </a:endParaRPr>
              </a:p>
              <a:p>
                <a:r>
                  <a:rPr lang="it-IT" sz="2400" dirty="0">
                    <a:solidFill>
                      <a:schemeClr val="bg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it-IT" sz="2400" b="0" dirty="0">
                  <a:solidFill>
                    <a:schemeClr val="bg2"/>
                  </a:solidFill>
                </a:endParaRPr>
              </a:p>
              <a:p>
                <a:endParaRPr lang="it-IT" sz="2400" b="0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2400" b="0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it-IT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sz="2400" b="0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F5974C5-C74D-FD7A-CA7B-9EB973D7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643" y="2050764"/>
                <a:ext cx="7889404" cy="4127284"/>
              </a:xfrm>
              <a:prstGeom prst="rect">
                <a:avLst/>
              </a:prstGeom>
              <a:blipFill>
                <a:blip r:embed="rId3"/>
                <a:stretch>
                  <a:fillRect b="-4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9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B32BA83-482B-E913-4D65-5FCEFA78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22" y="4066821"/>
            <a:ext cx="1884786" cy="44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1E2A241-83F1-893F-4A8A-FB208DBD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09" y="2000152"/>
            <a:ext cx="5226613" cy="170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51A754-EA00-FBF9-0354-6E8CDB2BE906}"/>
              </a:ext>
            </a:extLst>
          </p:cNvPr>
          <p:cNvSpPr txBox="1"/>
          <p:nvPr/>
        </p:nvSpPr>
        <p:spPr>
          <a:xfrm>
            <a:off x="6706585" y="4872548"/>
            <a:ext cx="40918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Equazioni della dinamica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22DFB3-F1C1-56A2-86D9-0CBA3801F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46" y="1730359"/>
            <a:ext cx="5384800" cy="3203955"/>
          </a:xfrm>
          <a:prstGeom prst="rect">
            <a:avLst/>
          </a:prstGeom>
          <a:noFill/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A6DF55-159D-F7E2-7879-E7D5A2471EC0}"/>
              </a:ext>
            </a:extLst>
          </p:cNvPr>
          <p:cNvSpPr txBox="1"/>
          <p:nvPr/>
        </p:nvSpPr>
        <p:spPr>
          <a:xfrm>
            <a:off x="1857729" y="5070642"/>
            <a:ext cx="24482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>
                <a:solidFill>
                  <a:schemeClr val="bg2"/>
                </a:solidFill>
                <a:latin typeface="Minion Pro" panose="02040503050306020203" pitchFamily="18" charset="0"/>
              </a:rPr>
              <a:t>Planimetria della casa</a:t>
            </a:r>
          </a:p>
        </p:txBody>
      </p:sp>
      <p:sp>
        <p:nvSpPr>
          <p:cNvPr id="12" name="Tijdelijke aanduiding voor dianummer 5">
            <a:extLst>
              <a:ext uri="{FF2B5EF4-FFF2-40B4-BE49-F238E27FC236}">
                <a16:creationId xmlns:a16="http://schemas.microsoft.com/office/drawing/2014/main" id="{84D3C668-7889-534A-66DE-4F2A8CF939E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1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16" name="Titolo 2">
            <a:extLst>
              <a:ext uri="{FF2B5EF4-FFF2-40B4-BE49-F238E27FC236}">
                <a16:creationId xmlns:a16="http://schemas.microsoft.com/office/drawing/2014/main" id="{C13B9E64-2D8D-F60A-FB66-61547141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389024" cy="576064"/>
          </a:xfrm>
        </p:spPr>
        <p:txBody>
          <a:bodyPr/>
          <a:lstStyle/>
          <a:p>
            <a:r>
              <a:rPr lang="it-IT"/>
              <a:t>1. Descrizione del problema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74F3-1C16-2BEB-50BF-78DA0B175B7D}"/>
              </a:ext>
            </a:extLst>
          </p:cNvPr>
          <p:cNvSpPr txBox="1"/>
          <p:nvPr/>
        </p:nvSpPr>
        <p:spPr>
          <a:xfrm>
            <a:off x="1857729" y="5072603"/>
            <a:ext cx="24482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Planimetria della casa</a:t>
            </a:r>
          </a:p>
        </p:txBody>
      </p:sp>
    </p:spTree>
    <p:extLst>
      <p:ext uri="{BB962C8B-B14F-4D97-AF65-F5344CB8AC3E}">
        <p14:creationId xmlns:p14="http://schemas.microsoft.com/office/powerpoint/2010/main" val="4921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5. Design del controllore MPC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19/45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verticale 10">
                <a:extLst>
                  <a:ext uri="{FF2B5EF4-FFF2-40B4-BE49-F238E27FC236}">
                    <a16:creationId xmlns:a16="http://schemas.microsoft.com/office/drawing/2014/main" id="{B28AECF1-F5A5-6746-CCD4-9D2FE20B2A63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404662" y="1252836"/>
                <a:ext cx="11389023" cy="498447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Si considera un tempo di simulazione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it-IT" dirty="0"/>
                  <a:t> coerente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/>
                  <a:t> scelto.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Per prima cosa sono stati definiti i vettori e le matrici necessari per il problema di ottimizzazione tramite la funzione </a:t>
                </a:r>
                <a:r>
                  <a:rPr lang="it-IT" i="1" dirty="0" err="1"/>
                  <a:t>mpc_ingredients</a:t>
                </a:r>
                <a:r>
                  <a:rPr lang="it-IT" i="1" dirty="0"/>
                  <a:t> </a:t>
                </a:r>
                <a:r>
                  <a:rPr lang="it-IT" dirty="0"/>
                  <a:t>e sono stati parametrizzati rispetto a N: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5" name="Segnaposto testo verticale 10">
                <a:extLst>
                  <a:ext uri="{FF2B5EF4-FFF2-40B4-BE49-F238E27FC236}">
                    <a16:creationId xmlns:a16="http://schemas.microsoft.com/office/drawing/2014/main" id="{B28AECF1-F5A5-6746-CCD4-9D2FE20B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404662" y="1252836"/>
                <a:ext cx="11389023" cy="4984476"/>
              </a:xfrm>
              <a:blipFill>
                <a:blip r:embed="rId3"/>
                <a:stretch>
                  <a:fillRect l="-2087" t="-3672" r="-2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611BCE4-AB19-9317-13AD-66AC15475380}"/>
                  </a:ext>
                </a:extLst>
              </p:cNvPr>
              <p:cNvSpPr txBox="1"/>
              <p:nvPr/>
            </p:nvSpPr>
            <p:spPr>
              <a:xfrm>
                <a:off x="3369549" y="3688622"/>
                <a:ext cx="545925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400" b="1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1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  <m: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 smtClean="0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it-IT" sz="240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𝒬ℬ</m:t>
                              </m:r>
                            </m:e>
                          </m:d>
                          <m:r>
                            <a:rPr lang="it-IT" sz="2400" b="1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it-IT" sz="2400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40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𝒬ℬ</m:t>
                          </m:r>
                          <m:r>
                            <a:rPr lang="it-IT" sz="2400" b="1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</m:oMath>
                  </m:oMathPara>
                </a14:m>
                <a:endParaRPr lang="it-IT" sz="2400" dirty="0">
                  <a:solidFill>
                    <a:srgbClr val="0C2577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611BCE4-AB19-9317-13AD-66AC15475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49" y="3688622"/>
                <a:ext cx="5459251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0B9FC807-C3D8-ED4E-B2AC-96A1A1680E0D}"/>
              </a:ext>
            </a:extLst>
          </p:cNvPr>
          <p:cNvSpPr/>
          <p:nvPr/>
        </p:nvSpPr>
        <p:spPr>
          <a:xfrm>
            <a:off x="4789485" y="3803734"/>
            <a:ext cx="1403133" cy="547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050AD85-F736-E3B5-B3D8-67BF7121275C}"/>
              </a:ext>
            </a:extLst>
          </p:cNvPr>
          <p:cNvSpPr/>
          <p:nvPr/>
        </p:nvSpPr>
        <p:spPr>
          <a:xfrm>
            <a:off x="7612552" y="3803734"/>
            <a:ext cx="863365" cy="547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457FCD-7ED2-97A3-F176-0031A7E3F94E}"/>
                  </a:ext>
                </a:extLst>
              </p:cNvPr>
              <p:cNvSpPr txBox="1"/>
              <p:nvPr/>
            </p:nvSpPr>
            <p:spPr>
              <a:xfrm>
                <a:off x="7683686" y="4350933"/>
                <a:ext cx="721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it-IT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457FCD-7ED2-97A3-F176-0031A7E3F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686" y="4350933"/>
                <a:ext cx="72109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FE0802A-C20F-8D59-E9B8-7D380211D5D4}"/>
                  </a:ext>
                </a:extLst>
              </p:cNvPr>
              <p:cNvSpPr txBox="1"/>
              <p:nvPr/>
            </p:nvSpPr>
            <p:spPr>
              <a:xfrm>
                <a:off x="3935789" y="4992373"/>
                <a:ext cx="4567340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400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2400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400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.   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ℋ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ℋ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sz="2400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400" b="1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sz="2400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sz="2400" i="1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ℋ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sz="2400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it-IT" sz="2400" i="1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i="1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>
                  <a:solidFill>
                    <a:srgbClr val="0C2577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FE0802A-C20F-8D59-E9B8-7D380211D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89" y="4992373"/>
                <a:ext cx="4567340" cy="821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9FE8920A-27B8-CCCE-0FC3-90FCAECB2DB7}"/>
              </a:ext>
            </a:extLst>
          </p:cNvPr>
          <p:cNvSpPr/>
          <p:nvPr/>
        </p:nvSpPr>
        <p:spPr>
          <a:xfrm>
            <a:off x="4814917" y="5043055"/>
            <a:ext cx="622214" cy="7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0559EBE-7BAE-35A9-FF77-2ACBA8F16995}"/>
              </a:ext>
            </a:extLst>
          </p:cNvPr>
          <p:cNvSpPr/>
          <p:nvPr/>
        </p:nvSpPr>
        <p:spPr>
          <a:xfrm>
            <a:off x="7037943" y="5414558"/>
            <a:ext cx="709891" cy="4047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01F465C-C31F-9420-6392-DEE5F9B88FFB}"/>
              </a:ext>
            </a:extLst>
          </p:cNvPr>
          <p:cNvSpPr/>
          <p:nvPr/>
        </p:nvSpPr>
        <p:spPr>
          <a:xfrm>
            <a:off x="6311274" y="5414558"/>
            <a:ext cx="358267" cy="40471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98029E7-3712-BA89-D6DF-DF989A2DECDA}"/>
                  </a:ext>
                </a:extLst>
              </p:cNvPr>
              <p:cNvSpPr txBox="1"/>
              <p:nvPr/>
            </p:nvSpPr>
            <p:spPr>
              <a:xfrm>
                <a:off x="5298017" y="4350933"/>
                <a:ext cx="38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it-IT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98029E7-3712-BA89-D6DF-DF989A2DE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017" y="4350933"/>
                <a:ext cx="386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44DF389-762B-26F8-A332-08240D9C60DB}"/>
                  </a:ext>
                </a:extLst>
              </p:cNvPr>
              <p:cNvSpPr txBox="1"/>
              <p:nvPr/>
            </p:nvSpPr>
            <p:spPr>
              <a:xfrm>
                <a:off x="4741212" y="5787290"/>
                <a:ext cx="75713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𝑖𝑛𝑒𝑞</m:t>
                          </m:r>
                        </m:sub>
                      </m:sSub>
                    </m:oMath>
                  </m:oMathPara>
                </a14:m>
                <a:endParaRPr lang="it-IT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44DF389-762B-26F8-A332-08240D9C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12" y="5787290"/>
                <a:ext cx="757130" cy="390748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4929BA4-087F-A1EC-18EC-CCBA04021DF3}"/>
                  </a:ext>
                </a:extLst>
              </p:cNvPr>
              <p:cNvSpPr txBox="1"/>
              <p:nvPr/>
            </p:nvSpPr>
            <p:spPr>
              <a:xfrm>
                <a:off x="6629794" y="5958646"/>
                <a:ext cx="161114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𝑖𝑛𝑒𝑞</m:t>
                          </m:r>
                          <m:r>
                            <a:rPr lang="it-IT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0_</m:t>
                          </m:r>
                          <m:r>
                            <a:rPr lang="it-IT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</m:sub>
                      </m:sSub>
                    </m:oMath>
                  </m:oMathPara>
                </a14:m>
                <a:endParaRPr lang="it-IT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4929BA4-087F-A1EC-18EC-CCBA0402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794" y="5958646"/>
                <a:ext cx="1611147" cy="39158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tangolo 21">
            <a:extLst>
              <a:ext uri="{FF2B5EF4-FFF2-40B4-BE49-F238E27FC236}">
                <a16:creationId xmlns:a16="http://schemas.microsoft.com/office/drawing/2014/main" id="{298CB8F8-C997-65CA-AE92-C982061A46A5}"/>
              </a:ext>
            </a:extLst>
          </p:cNvPr>
          <p:cNvSpPr/>
          <p:nvPr/>
        </p:nvSpPr>
        <p:spPr>
          <a:xfrm>
            <a:off x="7110777" y="4984767"/>
            <a:ext cx="394461" cy="40471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773A5CA-E7FD-2EE4-ABC2-DC079EDA1761}"/>
                  </a:ext>
                </a:extLst>
              </p:cNvPr>
              <p:cNvSpPr txBox="1"/>
              <p:nvPr/>
            </p:nvSpPr>
            <p:spPr>
              <a:xfrm>
                <a:off x="5859870" y="4652201"/>
                <a:ext cx="117647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𝑖𝑛𝑒𝑞</m:t>
                          </m:r>
                          <m:r>
                            <a:rPr lang="it-IT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it-IT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773A5CA-E7FD-2EE4-ABC2-DC079EDA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870" y="4652201"/>
                <a:ext cx="1176476" cy="390748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7DC3EE6-6E6C-6CF3-1DFA-AA6878EBC5D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490408" y="5026501"/>
            <a:ext cx="27137" cy="3880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4B82988C-2F5A-E44F-80AF-53E9023C870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741634" y="5031025"/>
            <a:ext cx="369143" cy="1560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9716E1F-64A5-2F95-C7DC-339E69D2A22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92889" y="5819272"/>
            <a:ext cx="0" cy="2437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86CB48-6EA9-7EB8-703A-70B1E3ED79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543" y="3128924"/>
            <a:ext cx="10852150" cy="3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  <p:bldP spid="6" grpId="0" animBg="1"/>
      <p:bldP spid="9" grpId="0" animBg="1"/>
      <p:bldP spid="11" grpId="0"/>
      <p:bldP spid="8" grpId="0"/>
      <p:bldP spid="13" grpId="0" animBg="1"/>
      <p:bldP spid="14" grpId="0" animBg="1"/>
      <p:bldP spid="15" grpId="0" animBg="1"/>
      <p:bldP spid="18" grpId="0"/>
      <p:bldP spid="19" grpId="0"/>
      <p:bldP spid="20" grpId="0"/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5. Design del controllore MPC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20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C980702-3E53-44E2-6E19-804FC5FF5296}"/>
                  </a:ext>
                </a:extLst>
              </p:cNvPr>
              <p:cNvSpPr txBox="1"/>
              <p:nvPr/>
            </p:nvSpPr>
            <p:spPr>
              <a:xfrm>
                <a:off x="7287817" y="2541902"/>
                <a:ext cx="105772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p>
                      </m:sSup>
                    </m:oMath>
                  </m:oMathPara>
                </a14:m>
                <a:endParaRPr lang="it-IT" b="0" dirty="0">
                  <a:solidFill>
                    <a:srgbClr val="0C2577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it-IT" dirty="0">
                  <a:solidFill>
                    <a:srgbClr val="0C2577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C980702-3E53-44E2-6E19-804FC5FF5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817" y="2541902"/>
                <a:ext cx="1057725" cy="553998"/>
              </a:xfrm>
              <a:prstGeom prst="rect">
                <a:avLst/>
              </a:prstGeom>
              <a:blipFill>
                <a:blip r:embed="rId3"/>
                <a:stretch>
                  <a:fillRect l="-2890" t="-1099" r="-1734" b="-3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54E41EA-BE69-E5CD-240C-C71688D42D8E}"/>
                  </a:ext>
                </a:extLst>
              </p:cNvPr>
              <p:cNvSpPr txBox="1"/>
              <p:nvPr/>
            </p:nvSpPr>
            <p:spPr>
              <a:xfrm>
                <a:off x="2402118" y="1340592"/>
                <a:ext cx="3055003" cy="1286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it-IT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t-IT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it-IT" b="0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t-IT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it-IT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t-IT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it-IT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it-IT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i="1">
                  <a:solidFill>
                    <a:srgbClr val="0C2577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54E41EA-BE69-E5CD-240C-C71688D4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18" y="1340592"/>
                <a:ext cx="3055003" cy="128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C6A9699-0C61-7EF7-FB63-CF7F8BFC1AC7}"/>
                  </a:ext>
                </a:extLst>
              </p:cNvPr>
              <p:cNvSpPr txBox="1"/>
              <p:nvPr/>
            </p:nvSpPr>
            <p:spPr>
              <a:xfrm>
                <a:off x="678492" y="1497205"/>
                <a:ext cx="10749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it-IT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>
                  <a:solidFill>
                    <a:srgbClr val="0C2577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C6A9699-0C61-7EF7-FB63-CF7F8BFC1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2" y="1497205"/>
                <a:ext cx="1074910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A4BB21-2A0B-106D-E1AC-CE4EE440589C}"/>
                  </a:ext>
                </a:extLst>
              </p:cNvPr>
              <p:cNvSpPr txBox="1"/>
              <p:nvPr/>
            </p:nvSpPr>
            <p:spPr>
              <a:xfrm>
                <a:off x="3455853" y="3233305"/>
                <a:ext cx="211295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>
                  <a:solidFill>
                    <a:srgbClr val="0C2577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A4BB21-2A0B-106D-E1AC-CE4EE4405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53" y="3233305"/>
                <a:ext cx="2112951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1430D06F-ACD5-D748-7337-1EDC4A1A1A23}"/>
                  </a:ext>
                </a:extLst>
              </p:cNvPr>
              <p:cNvSpPr txBox="1"/>
              <p:nvPr/>
            </p:nvSpPr>
            <p:spPr>
              <a:xfrm>
                <a:off x="678492" y="3112532"/>
                <a:ext cx="2481898" cy="1261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𝒬</m:t>
                      </m:r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it-IT" b="0" i="1" smtClean="0">
                                                    <a:solidFill>
                                                      <a:srgbClr val="0C2577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b="0" i="1" smtClean="0">
                                                      <a:solidFill>
                                                        <a:srgbClr val="0C2577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it-IT" b="0" i="1" smtClean="0">
                                                      <a:solidFill>
                                                        <a:srgbClr val="0C2577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it-IT" b="0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it-IT" b="0" i="1" smtClean="0">
                                                <a:solidFill>
                                                  <a:srgbClr val="0C2577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it-IT" b="0" i="1" smtClean="0">
                                                    <a:solidFill>
                                                      <a:srgbClr val="0C2577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b="0" i="1" smtClean="0">
                                                      <a:solidFill>
                                                        <a:srgbClr val="0C2577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it-IT" b="0" i="1" smtClean="0">
                                                      <a:solidFill>
                                                        <a:srgbClr val="0C2577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it-IT" b="0" i="1" smtClean="0">
                                                    <a:solidFill>
                                                      <a:srgbClr val="0C2577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b="0" i="1" smtClean="0">
                                                      <a:solidFill>
                                                        <a:srgbClr val="0C2577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it-IT" b="0" i="1" smtClean="0">
                                                          <a:solidFill>
                                                            <a:srgbClr val="0C257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it-IT" b="0" i="1" smtClean="0">
                                                    <a:solidFill>
                                                      <a:srgbClr val="0C2577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it-IT" b="0" i="1" smtClean="0">
                                                      <a:solidFill>
                                                        <a:srgbClr val="0C2577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it-IT" b="0" i="1" smtClean="0">
                                                          <a:solidFill>
                                                            <a:srgbClr val="0C257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it-IT" b="0" i="1" smtClean="0">
                                                    <a:solidFill>
                                                      <a:srgbClr val="0C2577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it-IT" b="0" i="1" smtClean="0">
                                                          <a:solidFill>
                                                            <a:srgbClr val="0C257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it-IT" b="0" i="1" smtClean="0">
                                                          <a:solidFill>
                                                            <a:srgbClr val="0C257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𝑄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it-IT" b="0" i="1" smtClean="0">
                                                            <a:solidFill>
                                                              <a:srgbClr val="0C257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𝑃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>
                  <a:solidFill>
                    <a:srgbClr val="0C2577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1430D06F-ACD5-D748-7337-1EDC4A1A1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2" y="3112532"/>
                <a:ext cx="2481898" cy="12616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6658550-6919-ED7D-A5DF-4CC7766C536C}"/>
                  </a:ext>
                </a:extLst>
              </p:cNvPr>
              <p:cNvSpPr txBox="1"/>
              <p:nvPr/>
            </p:nvSpPr>
            <p:spPr>
              <a:xfrm>
                <a:off x="5018831" y="4961320"/>
                <a:ext cx="2608029" cy="1088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>
                  <a:solidFill>
                    <a:srgbClr val="0C2577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6658550-6919-ED7D-A5DF-4CC7766C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831" y="4961320"/>
                <a:ext cx="2608029" cy="1088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0B1459D-0765-04CC-2570-8C1595FC342B}"/>
                  </a:ext>
                </a:extLst>
              </p:cNvPr>
              <p:cNvSpPr txBox="1"/>
              <p:nvPr/>
            </p:nvSpPr>
            <p:spPr>
              <a:xfrm>
                <a:off x="678492" y="4820120"/>
                <a:ext cx="2565195" cy="1295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𝒢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>
                  <a:solidFill>
                    <a:srgbClr val="0C2577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0B1459D-0765-04CC-2570-8C1595FC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2" y="4820120"/>
                <a:ext cx="2565195" cy="1295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B810D6C-28EA-2D49-1C06-7588D678EBE5}"/>
                  </a:ext>
                </a:extLst>
              </p:cNvPr>
              <p:cNvSpPr txBox="1"/>
              <p:nvPr/>
            </p:nvSpPr>
            <p:spPr>
              <a:xfrm>
                <a:off x="3455853" y="4986968"/>
                <a:ext cx="1350812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rgbClr val="0C257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it-IT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ℊ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rgbClr val="0C2577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B810D6C-28EA-2D49-1C06-7588D678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853" y="4986968"/>
                <a:ext cx="1350812" cy="1020472"/>
              </a:xfrm>
              <a:prstGeom prst="rect">
                <a:avLst/>
              </a:prstGeom>
              <a:blipFill>
                <a:blip r:embed="rId10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BF5B216-BA70-8F99-58FB-496FBA711E76}"/>
                  </a:ext>
                </a:extLst>
              </p:cNvPr>
              <p:cNvSpPr txBox="1"/>
              <p:nvPr/>
            </p:nvSpPr>
            <p:spPr>
              <a:xfrm>
                <a:off x="7839026" y="5039667"/>
                <a:ext cx="1350812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>
                  <a:solidFill>
                    <a:srgbClr val="0C2577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BF5B216-BA70-8F99-58FB-496FBA711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026" y="5039667"/>
                <a:ext cx="1350812" cy="8803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7A8FF-7AB0-627E-2962-AF6F45BE4639}"/>
                  </a:ext>
                </a:extLst>
              </p:cNvPr>
              <p:cNvSpPr txBox="1"/>
              <p:nvPr/>
            </p:nvSpPr>
            <p:spPr>
              <a:xfrm>
                <a:off x="9402004" y="5358704"/>
                <a:ext cx="2199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𝐻𝑥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C257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b="0" i="1" smtClean="0">
                                        <a:solidFill>
                                          <a:srgbClr val="0C257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0C257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𝒢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rgbClr val="0C2577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7A8FF-7AB0-627E-2962-AF6F45BE4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04" y="5358704"/>
                <a:ext cx="2199446" cy="276999"/>
              </a:xfrm>
              <a:prstGeom prst="rect">
                <a:avLst/>
              </a:prstGeom>
              <a:blipFill>
                <a:blip r:embed="rId12"/>
                <a:stretch>
                  <a:fillRect l="-2493" t="-2222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1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17" grpId="0"/>
      <p:bldP spid="21" grpId="0"/>
      <p:bldP spid="24" grpId="0"/>
      <p:bldP spid="4" grpId="0"/>
      <p:bldP spid="6" grpId="0"/>
      <p:bldP spid="8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5. Design del controllore MPC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21/45</a:t>
            </a:r>
          </a:p>
        </p:txBody>
      </p:sp>
      <p:sp>
        <p:nvSpPr>
          <p:cNvPr id="5" name="Segnaposto testo verticale 10">
            <a:extLst>
              <a:ext uri="{FF2B5EF4-FFF2-40B4-BE49-F238E27FC236}">
                <a16:creationId xmlns:a16="http://schemas.microsoft.com/office/drawing/2014/main" id="{B28AECF1-F5A5-6746-CCD4-9D2FE20B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9844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it-IT" dirty="0"/>
              <a:t>Poi si itera la risoluzione del problema di programmazione quadratica (risolta tramite </a:t>
            </a:r>
            <a:r>
              <a:rPr lang="it-IT" i="1" dirty="0" err="1"/>
              <a:t>quadprog</a:t>
            </a:r>
            <a:r>
              <a:rPr lang="it-IT" dirty="0"/>
              <a:t>) un numero di volte pari al tempo di simulazione. Durante le iterazioni si ricavano le rispettive azioni di controllo ottime e si aggiorna la condizione iniziale per l’iterazione successiva in base alla prima azione di controllo ottima risultante dal problema (per il principio del </a:t>
            </a:r>
            <a:r>
              <a:rPr lang="it-IT" dirty="0" err="1"/>
              <a:t>Receding</a:t>
            </a:r>
            <a:r>
              <a:rPr lang="it-IT" dirty="0"/>
              <a:t> Horizon). Al sistema si applicano gli ingressi traslati.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126495-BAB3-E5DB-6424-EB0189B8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57" y="4458520"/>
            <a:ext cx="8319632" cy="3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6. Simulazione 1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22/45</a:t>
            </a:r>
          </a:p>
        </p:txBody>
      </p:sp>
      <p:sp>
        <p:nvSpPr>
          <p:cNvPr id="5" name="Segnaposto testo verticale 10">
            <a:extLst>
              <a:ext uri="{FF2B5EF4-FFF2-40B4-BE49-F238E27FC236}">
                <a16:creationId xmlns:a16="http://schemas.microsoft.com/office/drawing/2014/main" id="{B28AECF1-F5A5-6746-CCD4-9D2FE20B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5485006"/>
            <a:ext cx="11389023" cy="416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Q=1, R=1, N=5, </a:t>
            </a:r>
            <a:r>
              <a:rPr lang="it-IT" dirty="0" err="1"/>
              <a:t>Ts</a:t>
            </a:r>
            <a:r>
              <a:rPr lang="it-IT" dirty="0"/>
              <a:t>=120s=2min, </a:t>
            </a:r>
            <a:r>
              <a:rPr lang="it-IT" dirty="0" err="1"/>
              <a:t>Tsim</a:t>
            </a:r>
            <a:r>
              <a:rPr lang="it-IT" dirty="0"/>
              <a:t>=60 step=7200s=2h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236BC-C908-A5E6-F4D2-7CFBC15A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713607"/>
            <a:ext cx="12198350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23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8C5B9D4-73ED-E710-6990-8AA77E8D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175" y="12498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218251-B72E-7D3A-9934-6AD42E68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786"/>
            <a:ext cx="12198350" cy="34307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F3683E-79F4-094E-412B-7FD118F0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7214"/>
            <a:ext cx="12198350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6. Simulazione 2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25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5" name="Segnaposto testo verticale 10">
            <a:extLst>
              <a:ext uri="{FF2B5EF4-FFF2-40B4-BE49-F238E27FC236}">
                <a16:creationId xmlns:a16="http://schemas.microsoft.com/office/drawing/2014/main" id="{B28AECF1-F5A5-6746-CCD4-9D2FE20B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5485006"/>
            <a:ext cx="11389023" cy="416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Q=100, R=1, N=5, </a:t>
            </a:r>
            <a:r>
              <a:rPr lang="it-IT" dirty="0" err="1"/>
              <a:t>Ts</a:t>
            </a:r>
            <a:r>
              <a:rPr lang="it-IT" dirty="0"/>
              <a:t>=120s=2min, </a:t>
            </a:r>
            <a:r>
              <a:rPr lang="it-IT" dirty="0" err="1"/>
              <a:t>Tsim</a:t>
            </a:r>
            <a:r>
              <a:rPr lang="it-IT" dirty="0"/>
              <a:t>=60 step=7200s=2h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236BC-C908-A5E6-F4D2-7CFBC15A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713607"/>
            <a:ext cx="12198350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26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8C5B9D4-73ED-E710-6990-8AA77E8D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2498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218251-B72E-7D3A-9934-6AD42E68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350" cy="34307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F3683E-79F4-094E-412B-7FD118F0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7214"/>
            <a:ext cx="12198350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8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6. Simulazione 3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28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5" name="Segnaposto testo verticale 10">
            <a:extLst>
              <a:ext uri="{FF2B5EF4-FFF2-40B4-BE49-F238E27FC236}">
                <a16:creationId xmlns:a16="http://schemas.microsoft.com/office/drawing/2014/main" id="{B28AECF1-F5A5-6746-CCD4-9D2FE20B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5485006"/>
            <a:ext cx="11389023" cy="416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Q=100, R=1, N=5, </a:t>
            </a:r>
            <a:r>
              <a:rPr lang="it-IT" dirty="0" err="1"/>
              <a:t>Ts</a:t>
            </a:r>
            <a:r>
              <a:rPr lang="it-IT" dirty="0"/>
              <a:t>=300s=5min, </a:t>
            </a:r>
            <a:r>
              <a:rPr lang="it-IT" dirty="0" err="1"/>
              <a:t>Tsim</a:t>
            </a:r>
            <a:r>
              <a:rPr lang="it-IT" dirty="0"/>
              <a:t>=20 step=6000s=1h 40min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236BC-C908-A5E6-F4D2-7CFBC15A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713607"/>
            <a:ext cx="12198350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1. Descrizione del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testo verticale 10">
                <a:extLst>
                  <a:ext uri="{FF2B5EF4-FFF2-40B4-BE49-F238E27FC236}">
                    <a16:creationId xmlns:a16="http://schemas.microsoft.com/office/drawing/2014/main" id="{DF003990-E266-DE15-CA66-BE568C81BA9D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404662" y="1252836"/>
                <a:ext cx="11389023" cy="49124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Vincoli:</a:t>
                </a:r>
              </a:p>
              <a:p>
                <a:pPr lvl="1"/>
                <a:r>
                  <a:rPr lang="it-IT" dirty="0"/>
                  <a:t>Potenza dei termosifoni: non-negativa e mai superiore a 150 W;</a:t>
                </a:r>
              </a:p>
              <a:p>
                <a:pPr lvl="1"/>
                <a:r>
                  <a:rPr lang="it-IT" dirty="0"/>
                  <a:t>Temperatura di ogni stanza: mai minore di 286 K;</a:t>
                </a:r>
              </a:p>
              <a:p>
                <a:r>
                  <a:rPr lang="it-IT" dirty="0"/>
                  <a:t>Ingressi controllati:</a:t>
                </a:r>
              </a:p>
              <a:p>
                <a:pPr lvl="1"/>
                <a:r>
                  <a:rPr lang="it-IT" dirty="0"/>
                  <a:t>Potenza di ogni termosifone;</a:t>
                </a:r>
              </a:p>
              <a:p>
                <a:r>
                  <a:rPr lang="it-IT" dirty="0"/>
                  <a:t>Condizione iniziale: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288, 288, 288, 0, 0, 0</m:t>
                        </m:r>
                      </m:e>
                    </m:d>
                  </m:oMath>
                </a14:m>
                <a:r>
                  <a:rPr lang="it-IT" b="0" dirty="0"/>
                  <a:t>;</a:t>
                </a:r>
              </a:p>
              <a:p>
                <a:r>
                  <a:rPr lang="it-IT" dirty="0"/>
                  <a:t>Equilibrio: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C2577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it-IT" i="1">
                        <a:solidFill>
                          <a:srgbClr val="0C257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293</m:t>
                        </m:r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 293</m:t>
                        </m:r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93</m:t>
                        </m:r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 12</m:t>
                        </m:r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b="0" i="1" smtClean="0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 12</m:t>
                        </m:r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b="0" i="1" smtClean="0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 12</m:t>
                        </m:r>
                        <m:r>
                          <a:rPr lang="it-IT" i="1">
                            <a:solidFill>
                              <a:srgbClr val="0C257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C2577"/>
                    </a:solidFill>
                  </a:rPr>
                  <a:t>;</a:t>
                </a:r>
              </a:p>
              <a:p>
                <a:r>
                  <a:rPr lang="it-IT" dirty="0"/>
                  <a:t>Tempo di campionamento: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11" name="Segnaposto testo verticale 10">
                <a:extLst>
                  <a:ext uri="{FF2B5EF4-FFF2-40B4-BE49-F238E27FC236}">
                    <a16:creationId xmlns:a16="http://schemas.microsoft.com/office/drawing/2014/main" id="{DF003990-E266-DE15-CA66-BE568C81B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404662" y="1252836"/>
                <a:ext cx="11389023" cy="4912468"/>
              </a:xfrm>
              <a:blipFill>
                <a:blip r:embed="rId2"/>
                <a:stretch>
                  <a:fillRect l="-1766" t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2/45</a:t>
            </a:r>
          </a:p>
        </p:txBody>
      </p:sp>
    </p:spTree>
    <p:extLst>
      <p:ext uri="{BB962C8B-B14F-4D97-AF65-F5344CB8AC3E}">
        <p14:creationId xmlns:p14="http://schemas.microsoft.com/office/powerpoint/2010/main" val="27077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29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8C5B9D4-73ED-E710-6990-8AA77E8D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175" y="12498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218251-B72E-7D3A-9934-6AD42E68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786"/>
            <a:ext cx="12198350" cy="34307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F3683E-79F4-094E-412B-7FD118F0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7214"/>
            <a:ext cx="12198350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6. Simulazione 4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31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5" name="Segnaposto testo verticale 10">
            <a:extLst>
              <a:ext uri="{FF2B5EF4-FFF2-40B4-BE49-F238E27FC236}">
                <a16:creationId xmlns:a16="http://schemas.microsoft.com/office/drawing/2014/main" id="{B28AECF1-F5A5-6746-CCD4-9D2FE20B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5485006"/>
            <a:ext cx="11389023" cy="416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Q=1, R=10, N=5, </a:t>
            </a:r>
            <a:r>
              <a:rPr lang="it-IT" dirty="0" err="1"/>
              <a:t>Ts</a:t>
            </a:r>
            <a:r>
              <a:rPr lang="it-IT" dirty="0"/>
              <a:t>=120s=2min, </a:t>
            </a:r>
            <a:r>
              <a:rPr lang="it-IT" dirty="0" err="1"/>
              <a:t>Tsim</a:t>
            </a:r>
            <a:r>
              <a:rPr lang="it-IT" dirty="0"/>
              <a:t>=60 step=7200s=2h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236BC-C908-A5E6-F4D2-7CFBC15A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13607"/>
            <a:ext cx="12198349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32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8C5B9D4-73ED-E710-6990-8AA77E8D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175" y="12498"/>
            <a:ext cx="11429999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218251-B72E-7D3A-9934-6AD42E68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349" cy="34307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F3683E-79F4-094E-412B-7FD118F0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7214"/>
            <a:ext cx="12198349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6BBCC32-0D07-D751-AD47-EE042C63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69E24BF-E059-E073-0C0B-1476C132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Vincolo terminale di uguaglianza</a:t>
            </a: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F04410EE-A0A0-BF0A-27C6-3C5B3A9A0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4661" y="6481046"/>
            <a:ext cx="3174234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nl-NL" sz="1400" b="1" smtClean="0">
                <a:solidFill>
                  <a:schemeClr val="bg1"/>
                </a:solidFill>
              </a:defRPr>
            </a:lvl1pPr>
          </a:lstStyle>
          <a:p>
            <a:r>
              <a:rPr lang="it-IT"/>
              <a:t>Università degli Studi di Bergamo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F52C2921-AE6D-DE9A-38EB-53CF063A5C1B}"/>
              </a:ext>
            </a:extLst>
          </p:cNvPr>
          <p:cNvSpPr txBox="1">
            <a:spLocks/>
          </p:cNvSpPr>
          <p:nvPr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256001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verticale 10">
                <a:extLst>
                  <a:ext uri="{FF2B5EF4-FFF2-40B4-BE49-F238E27FC236}">
                    <a16:creationId xmlns:a16="http://schemas.microsoft.com/office/drawing/2014/main" id="{27C2EF9E-E19A-1E6A-592C-BCF587CAC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662" y="1252836"/>
                <a:ext cx="11389023" cy="498447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24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rgbClr val="1133A5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rgbClr val="1641D3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24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Nel caso in cui il problema MPC sia da risolvere con vincolo di uguaglianza, il CIS non viene calcolato, perché contiene il solo punto di equilibrio. In questo caso particolare i vincoli rimangono invariati, mentre le equazioni che descrivono il CIS diventano: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ℊ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b="0" dirty="0"/>
              </a:p>
            </p:txBody>
          </p:sp>
        </mc:Choice>
        <mc:Fallback>
          <p:sp>
            <p:nvSpPr>
              <p:cNvPr id="4" name="Segnaposto testo verticale 10">
                <a:extLst>
                  <a:ext uri="{FF2B5EF4-FFF2-40B4-BE49-F238E27FC236}">
                    <a16:creationId xmlns:a16="http://schemas.microsoft.com/office/drawing/2014/main" id="{27C2EF9E-E19A-1E6A-592C-BCF587CAC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62" y="1252836"/>
                <a:ext cx="11389023" cy="4984476"/>
              </a:xfrm>
              <a:prstGeom prst="rect">
                <a:avLst/>
              </a:prstGeom>
              <a:blipFill>
                <a:blip r:embed="rId2"/>
                <a:stretch>
                  <a:fillRect l="-2087" t="-3794" r="-1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7. Control </a:t>
            </a:r>
            <a:r>
              <a:rPr lang="it-IT" dirty="0" err="1"/>
              <a:t>Invariant</a:t>
            </a:r>
            <a:r>
              <a:rPr lang="it-IT" dirty="0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35/45</a:t>
            </a:r>
          </a:p>
        </p:txBody>
      </p:sp>
    </p:spTree>
    <p:extLst>
      <p:ext uri="{BB962C8B-B14F-4D97-AF65-F5344CB8AC3E}">
        <p14:creationId xmlns:p14="http://schemas.microsoft.com/office/powerpoint/2010/main" val="4751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6807B006-55FD-E6F1-AB68-C6B200BA9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90" y="1085803"/>
            <a:ext cx="8331366" cy="4686393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7. Control </a:t>
            </a:r>
            <a:r>
              <a:rPr lang="it-IT" err="1"/>
              <a:t>Invariant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36/45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04DC00-B182-5151-9502-CD30820C5F20}"/>
              </a:ext>
            </a:extLst>
          </p:cNvPr>
          <p:cNvSpPr txBox="1"/>
          <p:nvPr/>
        </p:nvSpPr>
        <p:spPr>
          <a:xfrm>
            <a:off x="2551314" y="5877271"/>
            <a:ext cx="70957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Control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Invariant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 Set con vincolo terminale di uguaglianza.</a:t>
            </a:r>
          </a:p>
        </p:txBody>
      </p:sp>
    </p:spTree>
    <p:extLst>
      <p:ext uri="{BB962C8B-B14F-4D97-AF65-F5344CB8AC3E}">
        <p14:creationId xmlns:p14="http://schemas.microsoft.com/office/powerpoint/2010/main" val="224408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8. N-step </a:t>
            </a:r>
            <a:r>
              <a:rPr lang="it-IT" err="1"/>
              <a:t>Controllable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37/45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2453785" y="5944264"/>
            <a:ext cx="72907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N-step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Controllable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 Set con N=3 e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Ts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=120s=2min (Q=1,R=100).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121C50-11F9-B9DF-C853-3FC83757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7141" y="980728"/>
            <a:ext cx="8824063" cy="49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8. N-step </a:t>
            </a:r>
            <a:r>
              <a:rPr lang="it-IT" err="1"/>
              <a:t>Controllable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38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2453785" y="5944264"/>
            <a:ext cx="72907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N-step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Controllable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 Set con N=3 e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Ts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=120s=2min (Q=100,R=1).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121C50-11F9-B9DF-C853-3FC83757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7141" y="980728"/>
            <a:ext cx="8824063" cy="49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2. Operazioni preliminari</a:t>
            </a:r>
          </a:p>
        </p:txBody>
      </p:sp>
      <p:sp>
        <p:nvSpPr>
          <p:cNvPr id="11" name="Segnaposto testo verticale 10">
            <a:extLst>
              <a:ext uri="{FF2B5EF4-FFF2-40B4-BE49-F238E27FC236}">
                <a16:creationId xmlns:a16="http://schemas.microsoft.com/office/drawing/2014/main" id="{DF003990-E266-DE15-CA66-BE568C81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Espressione della dinamica del sistema in variabili di stato: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3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CA24F3D-1DD5-D196-94D1-1CBBF37ABFC5}"/>
                  </a:ext>
                </a:extLst>
              </p:cNvPr>
              <p:cNvSpPr txBox="1"/>
              <p:nvPr/>
            </p:nvSpPr>
            <p:spPr>
              <a:xfrm>
                <a:off x="914599" y="1844824"/>
                <a:ext cx="581825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 smtClean="0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it-IT" b="0" dirty="0">
                  <a:solidFill>
                    <a:srgbClr val="0C2577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CA24F3D-1DD5-D196-94D1-1CBBF37AB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9" y="1844824"/>
                <a:ext cx="5818259" cy="276999"/>
              </a:xfrm>
              <a:prstGeom prst="rect">
                <a:avLst/>
              </a:prstGeom>
              <a:blipFill>
                <a:blip r:embed="rId2"/>
                <a:stretch>
                  <a:fillRect l="-1048" t="-222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370E08-CE72-C1A6-6C7D-55553FB54497}"/>
                  </a:ext>
                </a:extLst>
              </p:cNvPr>
              <p:cNvSpPr txBox="1"/>
              <p:nvPr/>
            </p:nvSpPr>
            <p:spPr>
              <a:xfrm>
                <a:off x="914599" y="2210215"/>
                <a:ext cx="4574459" cy="440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it-IT" i="1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i="1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 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it-IT" i="1">
                                  <a:solidFill>
                                    <a:srgbClr val="0C257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solidFill>
                                        <a:srgbClr val="0C257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1" smtClean="0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fr-FR" i="1">
                          <a:solidFill>
                            <a:srgbClr val="0C257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C257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it-IT" b="0" dirty="0">
                  <a:solidFill>
                    <a:srgbClr val="0C2577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370E08-CE72-C1A6-6C7D-55553FB5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99" y="2210215"/>
                <a:ext cx="4574459" cy="440313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3">
            <a:extLst>
              <a:ext uri="{FF2B5EF4-FFF2-40B4-BE49-F238E27FC236}">
                <a16:creationId xmlns:a16="http://schemas.microsoft.com/office/drawing/2014/main" id="{BD5A2781-3E0A-8410-8D2E-40D3AC7D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35" y="3233847"/>
            <a:ext cx="5687129" cy="17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A89D7061-D6E4-128B-2BE9-115D4C03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69" y="3863847"/>
            <a:ext cx="1861773" cy="4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8. N-step </a:t>
            </a:r>
            <a:r>
              <a:rPr lang="it-IT" err="1"/>
              <a:t>Controllable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39/45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F8B847-4084-AC6E-B6A6-2C4FF051A513}"/>
              </a:ext>
            </a:extLst>
          </p:cNvPr>
          <p:cNvSpPr txBox="1"/>
          <p:nvPr/>
        </p:nvSpPr>
        <p:spPr>
          <a:xfrm>
            <a:off x="2453785" y="5944264"/>
            <a:ext cx="72907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N-step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Controllable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 Set con N=3 e </a:t>
            </a:r>
            <a:r>
              <a:rPr lang="it-IT" sz="2000" dirty="0" err="1">
                <a:solidFill>
                  <a:schemeClr val="bg2"/>
                </a:solidFill>
                <a:latin typeface="Minion Pro" panose="02040503050306020203" pitchFamily="18" charset="0"/>
              </a:rPr>
              <a:t>Ts</a:t>
            </a:r>
            <a:r>
              <a:rPr lang="it-IT" sz="2000" dirty="0">
                <a:solidFill>
                  <a:schemeClr val="bg2"/>
                </a:solidFill>
                <a:latin typeface="Minion Pro" panose="02040503050306020203" pitchFamily="18" charset="0"/>
              </a:rPr>
              <a:t>=600s=10min.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121C50-11F9-B9DF-C853-3FC83757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7142" y="980728"/>
            <a:ext cx="8824061" cy="49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9. Simulazione 1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40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5" name="Segnaposto testo verticale 10">
            <a:extLst>
              <a:ext uri="{FF2B5EF4-FFF2-40B4-BE49-F238E27FC236}">
                <a16:creationId xmlns:a16="http://schemas.microsoft.com/office/drawing/2014/main" id="{B28AECF1-F5A5-6746-CCD4-9D2FE20B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5485006"/>
            <a:ext cx="11389023" cy="416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N=3, </a:t>
            </a:r>
            <a:r>
              <a:rPr lang="it-IT" dirty="0" err="1"/>
              <a:t>Ts</a:t>
            </a:r>
            <a:r>
              <a:rPr lang="it-IT" dirty="0"/>
              <a:t>=600s=10min, </a:t>
            </a:r>
            <a:r>
              <a:rPr lang="it-IT" dirty="0" err="1"/>
              <a:t>Tsim</a:t>
            </a:r>
            <a:r>
              <a:rPr lang="it-IT" dirty="0"/>
              <a:t>=10 step=6000s=1h 40min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236BC-C908-A5E6-F4D2-7CFBC15A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713607"/>
            <a:ext cx="12198349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noProof="0">
                <a:solidFill>
                  <a:schemeClr val="bg1"/>
                </a:solidFill>
              </a:rPr>
              <a:t>41/45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8C5B9D4-73ED-E710-6990-8AA77E8D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175" y="12498"/>
            <a:ext cx="11429999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218251-B72E-7D3A-9934-6AD42E68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786"/>
            <a:ext cx="12198349" cy="34307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F3683E-79F4-094E-412B-7FD118F0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7214"/>
            <a:ext cx="12198349" cy="3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9. Simulazione 2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43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sp>
        <p:nvSpPr>
          <p:cNvPr id="5" name="Segnaposto testo verticale 10">
            <a:extLst>
              <a:ext uri="{FF2B5EF4-FFF2-40B4-BE49-F238E27FC236}">
                <a16:creationId xmlns:a16="http://schemas.microsoft.com/office/drawing/2014/main" id="{B28AECF1-F5A5-6746-CCD4-9D2FE20B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5485006"/>
            <a:ext cx="11389023" cy="9568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N=3, </a:t>
            </a:r>
            <a:r>
              <a:rPr lang="it-IT" dirty="0" err="1"/>
              <a:t>Ts</a:t>
            </a:r>
            <a:r>
              <a:rPr lang="it-IT" dirty="0"/>
              <a:t>=600s=10min, </a:t>
            </a:r>
            <a:r>
              <a:rPr lang="it-IT" dirty="0" err="1"/>
              <a:t>Tsim</a:t>
            </a:r>
            <a:r>
              <a:rPr lang="it-IT" dirty="0"/>
              <a:t>=10 step=6000s=1h 40min</a:t>
            </a:r>
          </a:p>
          <a:p>
            <a:pPr marL="0" indent="0" algn="ctr">
              <a:buNone/>
            </a:pPr>
            <a:r>
              <a:rPr lang="it-IT" dirty="0"/>
              <a:t>Condizione iniziale ammissibile: [294 294 294 100 100 100].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236BC-C908-A5E6-F4D2-7CFBC15A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713607"/>
            <a:ext cx="12198349" cy="34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44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8C5B9D4-73ED-E710-6990-8AA77E8D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175" y="12498"/>
            <a:ext cx="11429999" cy="64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218251-B72E-7D3A-9934-6AD42E68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786"/>
            <a:ext cx="12198349" cy="343078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F3683E-79F4-094E-412B-7FD118F0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428999"/>
            <a:ext cx="12198349" cy="34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6BBCC32-0D07-D751-AD47-EE042C63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6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2. Operazioni preliminari</a:t>
            </a:r>
          </a:p>
        </p:txBody>
      </p:sp>
      <p:sp>
        <p:nvSpPr>
          <p:cNvPr id="11" name="Segnaposto testo verticale 10">
            <a:extLst>
              <a:ext uri="{FF2B5EF4-FFF2-40B4-BE49-F238E27FC236}">
                <a16:creationId xmlns:a16="http://schemas.microsoft.com/office/drawing/2014/main" id="{DF003990-E266-DE15-CA66-BE568C81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it-IT" dirty="0"/>
              <a:t>Definizione dei vincoli:</a:t>
            </a:r>
          </a:p>
          <a:p>
            <a:pPr marL="880110" lvl="1" indent="-514350"/>
            <a:r>
              <a:rPr lang="it-IT" dirty="0"/>
              <a:t>Non avendo un vincolo di massimo sulla temperatura, si decide di imporre come temperatura massima 50 °C, corrispondenti a 323 K.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t-IT" dirty="0"/>
              <a:t>Calcolo degli ingressi di equilibrio:</a:t>
            </a:r>
          </a:p>
          <a:p>
            <a:pPr marL="880110" lvl="1" indent="-514350"/>
            <a:r>
              <a:rPr lang="it-IT" dirty="0"/>
              <a:t>Sostituzione del punto di equilibrio;</a:t>
            </a:r>
          </a:p>
          <a:p>
            <a:pPr marL="880110" lvl="1" indent="-514350"/>
            <a:r>
              <a:rPr lang="it-IT" dirty="0"/>
              <a:t>Azzeramento delle derivate.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t-IT" dirty="0"/>
              <a:t>Calcolo delle matrici A e B linearizzate, a tempo continuo:</a:t>
            </a:r>
          </a:p>
          <a:p>
            <a:pPr marL="880110" lvl="1" indent="-514350"/>
            <a:r>
              <a:rPr lang="it-IT" dirty="0"/>
              <a:t>Calcolo delle derivate parziali;</a:t>
            </a:r>
          </a:p>
          <a:p>
            <a:pPr marL="880110" lvl="1" indent="-514350"/>
            <a:r>
              <a:rPr lang="it-IT" dirty="0"/>
              <a:t>Sostituzione del punto di equilibrio;</a:t>
            </a:r>
          </a:p>
          <a:p>
            <a:pPr marL="880110" lvl="1" indent="-514350"/>
            <a:r>
              <a:rPr lang="it-IT" dirty="0"/>
              <a:t>Sostituzione degli ingressi di equilibrio ricavati al punto 3.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4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8961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2. Operazioni preliminari</a:t>
            </a:r>
          </a:p>
        </p:txBody>
      </p:sp>
      <p:sp>
        <p:nvSpPr>
          <p:cNvPr id="11" name="Segnaposto testo verticale 10">
            <a:extLst>
              <a:ext uri="{FF2B5EF4-FFF2-40B4-BE49-F238E27FC236}">
                <a16:creationId xmlns:a16="http://schemas.microsoft.com/office/drawing/2014/main" id="{DF003990-E266-DE15-CA66-BE568C81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98447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it-IT" dirty="0"/>
              <a:t>Proprietà del sistema deducibili dalle matrici A e B:</a:t>
            </a:r>
          </a:p>
          <a:p>
            <a:pPr marL="880110" lvl="1" indent="-514350"/>
            <a:r>
              <a:rPr lang="it-IT" dirty="0"/>
              <a:t>Autovalori: 4 reali negativi, 2 complessi coniugati con parte reale negativa;</a:t>
            </a:r>
          </a:p>
          <a:p>
            <a:pPr marL="880110" lvl="1" indent="-514350"/>
            <a:r>
              <a:rPr lang="it-IT" dirty="0"/>
              <a:t>Raggiungibilità.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t-IT" dirty="0"/>
              <a:t>Calcolo delle matrici A e B a tempo discreto:</a:t>
            </a:r>
          </a:p>
          <a:p>
            <a:pPr marL="880110" lvl="1" indent="-514350"/>
            <a:r>
              <a:rPr lang="it-IT" dirty="0"/>
              <a:t>Definizione delle matrici C e D a tempo continuo;</a:t>
            </a:r>
          </a:p>
          <a:p>
            <a:pPr marL="880110" lvl="1" indent="-514350"/>
            <a:r>
              <a:rPr lang="it-IT" dirty="0"/>
              <a:t>Osservabilità;</a:t>
            </a:r>
          </a:p>
          <a:p>
            <a:pPr marL="880110" lvl="1" indent="-514350"/>
            <a:r>
              <a:rPr lang="it-IT" dirty="0"/>
              <a:t>Discretizzazione;</a:t>
            </a:r>
          </a:p>
          <a:p>
            <a:pPr marL="880110" lvl="1" indent="-514350"/>
            <a:r>
              <a:rPr lang="it-IT" dirty="0"/>
              <a:t>Verifica della coerenza dei risultati ottenuti.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t-IT" dirty="0"/>
              <a:t>Traslazione rispetto al problema MPC:</a:t>
            </a:r>
          </a:p>
          <a:p>
            <a:pPr marL="880110" lvl="1" indent="-514350"/>
            <a:r>
              <a:rPr lang="it-IT" dirty="0"/>
              <a:t>Equilibrio </a:t>
            </a:r>
            <a:r>
              <a:rPr lang="it-IT" dirty="0">
                <a:sym typeface="Wingdings" panose="05000000000000000000" pitchFamily="2" charset="2"/>
              </a:rPr>
              <a:t> origine;</a:t>
            </a:r>
          </a:p>
          <a:p>
            <a:pPr marL="880110" lvl="1" indent="-514350"/>
            <a:r>
              <a:rPr lang="it-IT" dirty="0">
                <a:sym typeface="Wingdings" panose="05000000000000000000" pitchFamily="2" charset="2"/>
              </a:rPr>
              <a:t>Vincoli e condizione iniziale  traslati rispetto all’equilibrio.</a:t>
            </a:r>
            <a:endParaRPr lang="it-IT" dirty="0"/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5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5883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2. Operazioni preliminari</a:t>
            </a:r>
          </a:p>
        </p:txBody>
      </p:sp>
      <p:sp>
        <p:nvSpPr>
          <p:cNvPr id="11" name="Segnaposto testo verticale 10">
            <a:extLst>
              <a:ext uri="{FF2B5EF4-FFF2-40B4-BE49-F238E27FC236}">
                <a16:creationId xmlns:a16="http://schemas.microsoft.com/office/drawing/2014/main" id="{DF003990-E266-DE15-CA66-BE568C81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9844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it-IT" dirty="0"/>
              <a:t>Risposta allo scalino del sistema a tempo continuo in anello aperto.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6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A9B893-0675-965E-D57C-BD5F9E61F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7" t="8540" r="8032" b="3832"/>
          <a:stretch/>
        </p:blipFill>
        <p:spPr>
          <a:xfrm>
            <a:off x="1071944" y="1660106"/>
            <a:ext cx="10054458" cy="47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6BBCC32-0D07-D751-AD47-EE042C63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69E24BF-E059-E073-0C0B-1476C132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Vincolo terminale di disuguaglianza e costo terminale</a:t>
            </a: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3EC169B7-CFC6-0788-B28B-26E05839E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4661" y="6481046"/>
            <a:ext cx="3174234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nl-NL" sz="1400" b="1" smtClean="0">
                <a:solidFill>
                  <a:schemeClr val="bg1"/>
                </a:solidFill>
              </a:defRPr>
            </a:lvl1pPr>
          </a:lstStyle>
          <a:p>
            <a:r>
              <a:rPr lang="it-IT"/>
              <a:t>Università degli Studi di Bergamo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2532BBB8-0B68-EBC9-2077-48C97FF986A2}"/>
              </a:ext>
            </a:extLst>
          </p:cNvPr>
          <p:cNvSpPr txBox="1">
            <a:spLocks/>
          </p:cNvSpPr>
          <p:nvPr/>
        </p:nvSpPr>
        <p:spPr>
          <a:xfrm>
            <a:off x="4226967" y="6462626"/>
            <a:ext cx="590465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Controllo della temperatura di una casa</a:t>
            </a:r>
          </a:p>
        </p:txBody>
      </p:sp>
    </p:spTree>
    <p:extLst>
      <p:ext uri="{BB962C8B-B14F-4D97-AF65-F5344CB8AC3E}">
        <p14:creationId xmlns:p14="http://schemas.microsoft.com/office/powerpoint/2010/main" val="52526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verticale 10">
                <a:extLst>
                  <a:ext uri="{FF2B5EF4-FFF2-40B4-BE49-F238E27FC236}">
                    <a16:creationId xmlns:a16="http://schemas.microsoft.com/office/drawing/2014/main" id="{249540A7-379D-696D-8A4F-14ADCACE0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662" y="1252836"/>
                <a:ext cx="11389023" cy="498447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1pPr>
                <a:lvl2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24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>
                    <a:solidFill>
                      <a:srgbClr val="1133A5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rgbClr val="1641D3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5pPr>
                <a:lvl6pPr marL="180975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6pPr>
                <a:lvl7pPr marL="361950" indent="-1809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2"/>
                  </a:buClr>
                  <a:buFont typeface="Arial" panose="020B0604020202020204" pitchFamily="34" charset="0"/>
                  <a:buChar char="-"/>
                  <a:defRPr sz="24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b="1" kern="1200" baseline="0">
                    <a:solidFill>
                      <a:schemeClr val="bg2"/>
                    </a:solidFill>
                    <a:latin typeface="Minion Pro" panose="02040503050306020203" pitchFamily="18" charset="0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Il Control </a:t>
                </a:r>
                <a:r>
                  <a:rPr lang="it-IT" dirty="0" err="1"/>
                  <a:t>Invariant</a:t>
                </a:r>
                <a:r>
                  <a:rPr lang="it-IT" dirty="0"/>
                  <a:t> Set, CIS, è un poliedro che contiene i punti tali che:</a:t>
                </a:r>
              </a:p>
              <a:p>
                <a:pPr marL="0" indent="-51435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it-IT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𝐵𝐾</m:t>
                            </m:r>
                          </m:e>
                        </m:d>
                        <m:r>
                          <a:rPr lang="it-IT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it-IT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𝐾𝑥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dirty="0"/>
                  <a:t>con</a:t>
                </a:r>
              </a:p>
              <a:p>
                <a:pPr marL="880110" lvl="1" indent="-514350"/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𝒳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vincoli sullo stato;</a:t>
                </a:r>
              </a:p>
              <a:p>
                <a:pPr marL="880110" lvl="1" indent="-514350"/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it-IT" dirty="0"/>
                  <a:t> vincoli sull’ingresso;</a:t>
                </a:r>
              </a:p>
              <a:p>
                <a:pPr marL="880110" lvl="1" indent="-514350"/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𝐿𝑄𝑅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endParaRPr lang="it-IT" sz="50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it-IT" dirty="0"/>
                  <a:t>Il calcolo è iterativo, la condizione di stop si raggiunge quando il set converge (con una certa tolleranza).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it-IT" dirty="0"/>
                  <a:t>Visto che si usa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𝐿𝑄𝑅</m:t>
                        </m:r>
                      </m:sub>
                    </m:sSub>
                  </m:oMath>
                </a14:m>
                <a:r>
                  <a:rPr lang="it-IT" dirty="0"/>
                  <a:t>, l’estensione del CIS dipende dalla scelta di Q ed R.</a:t>
                </a:r>
              </a:p>
            </p:txBody>
          </p:sp>
        </mc:Choice>
        <mc:Fallback xmlns="">
          <p:sp>
            <p:nvSpPr>
              <p:cNvPr id="4" name="Segnaposto testo verticale 10">
                <a:extLst>
                  <a:ext uri="{FF2B5EF4-FFF2-40B4-BE49-F238E27FC236}">
                    <a16:creationId xmlns:a16="http://schemas.microsoft.com/office/drawing/2014/main" id="{249540A7-379D-696D-8A4F-14ADCACE0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62" y="1252836"/>
                <a:ext cx="11389023" cy="4984476"/>
              </a:xfrm>
              <a:prstGeom prst="rect">
                <a:avLst/>
              </a:prstGeom>
              <a:blipFill>
                <a:blip r:embed="rId2"/>
                <a:stretch>
                  <a:fillRect l="-1926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77B3AB1-A325-975F-0CEA-03AE699A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it-IT"/>
              <a:t>Università degli Studi di Bergamo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C583B07-AA11-157A-FE09-712CE0A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3. Control </a:t>
            </a:r>
            <a:r>
              <a:rPr lang="it-IT" err="1"/>
              <a:t>Invariant</a:t>
            </a:r>
            <a:r>
              <a:rPr lang="it-IT"/>
              <a:t> Set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DE28FCFE-0A80-4D4B-D05C-A8B858BD7098}"/>
              </a:ext>
            </a:extLst>
          </p:cNvPr>
          <p:cNvSpPr txBox="1">
            <a:spLocks/>
          </p:cNvSpPr>
          <p:nvPr/>
        </p:nvSpPr>
        <p:spPr>
          <a:xfrm>
            <a:off x="11082878" y="6441873"/>
            <a:ext cx="71080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>
                <a:solidFill>
                  <a:schemeClr val="bg1"/>
                </a:solidFill>
              </a:rPr>
              <a:t>8</a:t>
            </a:r>
            <a:r>
              <a:rPr lang="it-IT" sz="1400" noProof="0">
                <a:solidFill>
                  <a:schemeClr val="bg1"/>
                </a:solidFill>
              </a:rPr>
              <a:t>/45</a:t>
            </a:r>
          </a:p>
        </p:txBody>
      </p:sp>
    </p:spTree>
    <p:extLst>
      <p:ext uri="{BB962C8B-B14F-4D97-AF65-F5344CB8AC3E}">
        <p14:creationId xmlns:p14="http://schemas.microsoft.com/office/powerpoint/2010/main" val="20650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79df663fd594932a3918d4dd59275d6b9651"/>
</p:tagLst>
</file>

<file path=ppt/theme/theme1.xml><?xml version="1.0" encoding="utf-8"?>
<a:theme xmlns:a="http://schemas.openxmlformats.org/drawingml/2006/main" name="Presentazione Unibg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35A3C2D7-E8F1-4967-80E1-AD1FE6D3D14D}" vid="{4CAD347D-95EE-48FC-98EC-3E7F3BE5845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Layout_unibg</Template>
  <TotalTime>218</TotalTime>
  <Words>1624</Words>
  <Application>Microsoft Office PowerPoint</Application>
  <PresentationFormat>Personalizzato</PresentationFormat>
  <Paragraphs>231</Paragraphs>
  <Slides>47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Georgia</vt:lpstr>
      <vt:lpstr>Minion</vt:lpstr>
      <vt:lpstr>Minion Pro</vt:lpstr>
      <vt:lpstr>Presentazione Unibg</vt:lpstr>
      <vt:lpstr>Controllo della temperatura di una casa</vt:lpstr>
      <vt:lpstr>1. Descrizione del problema</vt:lpstr>
      <vt:lpstr>1. Descrizione del problema</vt:lpstr>
      <vt:lpstr>2. Operazioni preliminari</vt:lpstr>
      <vt:lpstr>2. Operazioni preliminari</vt:lpstr>
      <vt:lpstr>2. Operazioni preliminari</vt:lpstr>
      <vt:lpstr>2. Operazioni preliminari</vt:lpstr>
      <vt:lpstr>Vincolo terminale di disuguaglianza e costo terminale</vt:lpstr>
      <vt:lpstr>3. Control Invariant Set</vt:lpstr>
      <vt:lpstr>3. Control Invariant Set</vt:lpstr>
      <vt:lpstr>3. Control Invariant Set</vt:lpstr>
      <vt:lpstr>3. Control Invariant Set</vt:lpstr>
      <vt:lpstr>3. Control Invariant Set</vt:lpstr>
      <vt:lpstr>3. Control Invariant Set</vt:lpstr>
      <vt:lpstr>4. N-step Controllable Set</vt:lpstr>
      <vt:lpstr>4. N-step Controllable Set</vt:lpstr>
      <vt:lpstr>4. N-step Controllable Set</vt:lpstr>
      <vt:lpstr>4. N-step Controllable Set</vt:lpstr>
      <vt:lpstr>5. Design del controllore MPC</vt:lpstr>
      <vt:lpstr>5. Design del controllore MPC</vt:lpstr>
      <vt:lpstr>5. Design del controllore MPC</vt:lpstr>
      <vt:lpstr>5. Design del controllore MPC</vt:lpstr>
      <vt:lpstr>6. Simulazione 1</vt:lpstr>
      <vt:lpstr>Presentazione standard di PowerPoint</vt:lpstr>
      <vt:lpstr>Presentazione standard di PowerPoint</vt:lpstr>
      <vt:lpstr>6. Simulazione 2</vt:lpstr>
      <vt:lpstr>Presentazione standard di PowerPoint</vt:lpstr>
      <vt:lpstr>Presentazione standard di PowerPoint</vt:lpstr>
      <vt:lpstr>6. Simulazione 3</vt:lpstr>
      <vt:lpstr>Presentazione standard di PowerPoint</vt:lpstr>
      <vt:lpstr>Presentazione standard di PowerPoint</vt:lpstr>
      <vt:lpstr>6. Simulazione 4</vt:lpstr>
      <vt:lpstr>Presentazione standard di PowerPoint</vt:lpstr>
      <vt:lpstr>Presentazione standard di PowerPoint</vt:lpstr>
      <vt:lpstr>Vincolo terminale di uguaglianza</vt:lpstr>
      <vt:lpstr>7. Control Invariant Set</vt:lpstr>
      <vt:lpstr>7. Control Invariant Set</vt:lpstr>
      <vt:lpstr>8. N-step Controllable Set</vt:lpstr>
      <vt:lpstr>8. N-step Controllable Set</vt:lpstr>
      <vt:lpstr>8. N-step Controllable Set</vt:lpstr>
      <vt:lpstr>9. Simulazione 1</vt:lpstr>
      <vt:lpstr>Presentazione standard di PowerPoint</vt:lpstr>
      <vt:lpstr>Presentazione standard di PowerPoint</vt:lpstr>
      <vt:lpstr>9. Simulazione 2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ZANCHI</dc:creator>
  <cp:lastModifiedBy>GIULIA ALLIEVI</cp:lastModifiedBy>
  <cp:revision>2</cp:revision>
  <dcterms:created xsi:type="dcterms:W3CDTF">2023-03-21T09:53:35Z</dcterms:created>
  <dcterms:modified xsi:type="dcterms:W3CDTF">2023-07-20T14:40:19Z</dcterms:modified>
</cp:coreProperties>
</file>