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itchFamily="2" charset="77"/>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3"/>
    <p:restoredTop sz="94694"/>
  </p:normalViewPr>
  <p:slideViewPr>
    <p:cSldViewPr snapToGrid="0">
      <p:cViewPr varScale="1">
        <p:scale>
          <a:sx n="103" d="100"/>
          <a:sy n="103" d="100"/>
        </p:scale>
        <p:origin x="192" y="1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600cb27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600cb27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8BD399A-EE4A-E2C2-888A-D05CEAAD9F94}"/>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DFA828F-2052-B3BE-2AC1-D093E0C9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A56A4FE-7FCF-491A-319B-84FA76C26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22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CF038D7-2896-3C05-1024-7C4F5E16AA17}"/>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E71D747-F4E4-C8C5-AA05-296589519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722B490-1A87-3570-EBCC-F0E6F70AA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8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027278F-D234-AC53-A46F-41CD34E09AC3}"/>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C071235E-3083-C57D-B586-1BE347824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F3699111-2039-3BEC-49AF-E655539947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1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2919314-61CB-1409-036B-928F0F1CA4FA}"/>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A59B75D6-222A-47A1-F491-AD928C64C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7E8E205C-9225-7370-A52A-1D71B1FF6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74724CC-6029-7943-D481-92CE9F5EB6FF}"/>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3AB866F0-1F85-4BAC-F10D-3459502F1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E33D044-3BDB-2227-32B6-DC41D3E4E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76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C4C5988-5707-4523-B798-CCDD779DC1C0}"/>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56580F14-B29F-3858-B148-331F5F325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E8EF8C1-97EE-C9EC-79B4-8BBD08BA22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3747C20-B4BA-FA13-EE9D-8370DFB34E18}"/>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1D3C4699-0393-EAB6-1374-47C9B0A7A2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5556ABD9-8D44-1C08-62C4-3EE73AF931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1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51F977F-D3DC-1CB7-CD38-88D79543B69C}"/>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8490D1BB-A47C-D8F4-0E6B-88A46738B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618593E9-18D6-F06B-3F83-B751ABA54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9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a600cb27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a600cb27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00cb27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600cb27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600cb27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600cb27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6116303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611630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1163039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1163039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61163039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6116303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116303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116303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6116303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unibookmi.altervista.or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UniBookMi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3CB00D9-F91C-C670-C9E8-CFAF23F9A53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BBAFE2C-6E44-93EB-F7A0-A4BEB54A17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 - Motivazione</a:t>
            </a:r>
            <a:endParaRPr sz="3000" dirty="0"/>
          </a:p>
          <a:p>
            <a:pPr marL="0" lvl="0" indent="0" rtl="0">
              <a:spcBef>
                <a:spcPts val="0"/>
              </a:spcBef>
              <a:spcAft>
                <a:spcPts val="0"/>
              </a:spcAft>
              <a:buNone/>
            </a:pPr>
            <a:br>
              <a:rPr lang="it-IT" sz="2000" dirty="0"/>
            </a:br>
            <a:r>
              <a:rPr lang="it-IT" sz="2000" dirty="0"/>
              <a:t>L’applicazione WEB è prettamente per uso organizzativo, viene distribuita per utenti che ricercano una postazione o un aula di studio</a:t>
            </a:r>
            <a:br>
              <a:rPr lang="it-IT" sz="2000" dirty="0"/>
            </a:br>
            <a:r>
              <a:rPr lang="it-IT" sz="2000" dirty="0"/>
              <a:t>Tipo di motivazione Attivo / Diretta</a:t>
            </a:r>
            <a:br>
              <a:rPr lang="it-IT" sz="2000" dirty="0"/>
            </a:br>
            <a:endParaRPr sz="2000" dirty="0"/>
          </a:p>
        </p:txBody>
      </p:sp>
    </p:spTree>
    <p:extLst>
      <p:ext uri="{BB962C8B-B14F-4D97-AF65-F5344CB8AC3E}">
        <p14:creationId xmlns:p14="http://schemas.microsoft.com/office/powerpoint/2010/main" val="3670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2A155D24-F62A-B587-DBCF-4AFB66582914}"/>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04059D4F-B5CF-83FD-CF9D-4210EA845D8B}"/>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1.1.2 Modello di valore</a:t>
            </a:r>
            <a:endParaRPr sz="3000" dirty="0"/>
          </a:p>
          <a:p>
            <a:pPr marL="0" lvl="0" indent="0" rtl="0">
              <a:spcBef>
                <a:spcPts val="0"/>
              </a:spcBef>
              <a:spcAft>
                <a:spcPts val="0"/>
              </a:spcAft>
              <a:buNone/>
            </a:pPr>
            <a:br>
              <a:rPr lang="it-IT" sz="2000" dirty="0"/>
            </a:br>
            <a:r>
              <a:rPr lang="it-IT" sz="2000" dirty="0"/>
              <a:t>I contenuti che danno valore all’applicazione sono le aule e le date che possono essere visionate per la prenotazione.</a:t>
            </a:r>
            <a:br>
              <a:rPr lang="it-IT" sz="2000" dirty="0"/>
            </a:br>
            <a:r>
              <a:rPr lang="it-IT" sz="2000" dirty="0"/>
              <a:t>Il flusso di studenti che ha bisogno di una disposizione possono utilizzare la Web app per avere sempre un posto sicuro in sede.</a:t>
            </a:r>
            <a:br>
              <a:rPr lang="it-IT" sz="2000" dirty="0"/>
            </a:br>
            <a:r>
              <a:rPr lang="it-IT" sz="2000" dirty="0"/>
              <a:t>Qualsiasi utente registrato su </a:t>
            </a:r>
            <a:r>
              <a:rPr lang="it-IT" sz="2000" dirty="0" err="1"/>
              <a:t>unimia</a:t>
            </a:r>
            <a:r>
              <a:rPr lang="it-IT" sz="2000" dirty="0"/>
              <a:t> può utilizzare la web app</a:t>
            </a:r>
            <a:br>
              <a:rPr lang="it-IT" sz="2000" dirty="0"/>
            </a:br>
            <a:endParaRPr sz="2000" dirty="0"/>
          </a:p>
        </p:txBody>
      </p:sp>
    </p:spTree>
    <p:extLst>
      <p:ext uri="{BB962C8B-B14F-4D97-AF65-F5344CB8AC3E}">
        <p14:creationId xmlns:p14="http://schemas.microsoft.com/office/powerpoint/2010/main" val="262851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FEF1B3-ABDE-725A-DD37-C318A8989397}"/>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E1331E79-4DB8-E8BF-8D96-B4970AE7CE20}"/>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1.1.3 Flusso dei dati</a:t>
            </a:r>
            <a:br>
              <a:rPr lang="it" sz="3000" dirty="0"/>
            </a:br>
            <a:br>
              <a:rPr lang="it" sz="3000" dirty="0"/>
            </a:br>
            <a:r>
              <a:rPr lang="it" sz="2000" dirty="0"/>
              <a:t>I contenuti sono standardizzati in base ad uno schema che si presenta ad ogni dipartimento a cui appartiene l’utente.</a:t>
            </a:r>
            <a:br>
              <a:rPr lang="it" sz="2000" dirty="0"/>
            </a:br>
            <a:r>
              <a:rPr lang="it" sz="2000" dirty="0"/>
              <a:t>Qualsiasi contenuto visionato è stato prodotto utilizzando le informazioni dell’Università Statale di Milano, perciò non ci sono costi di produzione.</a:t>
            </a:r>
            <a:br>
              <a:rPr lang="it" sz="2000" dirty="0"/>
            </a:br>
            <a:r>
              <a:rPr lang="it" sz="2000" dirty="0"/>
              <a:t>L’archiviazione dei dati è effettuata tramite l’utilizzo di un database MySQL.</a:t>
            </a:r>
            <a:endParaRPr sz="2000" dirty="0"/>
          </a:p>
        </p:txBody>
      </p:sp>
    </p:spTree>
    <p:extLst>
      <p:ext uri="{BB962C8B-B14F-4D97-AF65-F5344CB8AC3E}">
        <p14:creationId xmlns:p14="http://schemas.microsoft.com/office/powerpoint/2010/main" val="4286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5662C5CD-DF7E-6FDF-BD6F-EBEE38C49ED3}"/>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DFA9FEDF-33F7-E081-221D-BFEB471069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1.1.4 Aspetti tecnologici</a:t>
            </a:r>
            <a:br>
              <a:rPr lang="it" sz="3000" dirty="0"/>
            </a:br>
            <a:br>
              <a:rPr lang="it" sz="3000" dirty="0"/>
            </a:br>
            <a:r>
              <a:rPr lang="it" sz="2000" dirty="0"/>
              <a:t>I contenuti sono raggruppati tramite formato JSON, sia locale sia da DB.</a:t>
            </a:r>
            <a:br>
              <a:rPr lang="it" sz="2000" dirty="0"/>
            </a:br>
            <a:r>
              <a:rPr lang="it" sz="2000" dirty="0"/>
              <a:t>Il codice utilizza il modello AJAX</a:t>
            </a:r>
            <a:br>
              <a:rPr lang="it" sz="2000" dirty="0"/>
            </a:br>
            <a:r>
              <a:rPr lang="it" sz="2000" dirty="0"/>
              <a:t>Si sono utilizzate tecnologie di storing e recupero dei dati; MySQL e Node.js</a:t>
            </a:r>
            <a:endParaRPr sz="2000" dirty="0"/>
          </a:p>
        </p:txBody>
      </p:sp>
    </p:spTree>
    <p:extLst>
      <p:ext uri="{BB962C8B-B14F-4D97-AF65-F5344CB8AC3E}">
        <p14:creationId xmlns:p14="http://schemas.microsoft.com/office/powerpoint/2010/main" val="11232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7F1F97-BEF2-0E68-5DF6-8CF66F1FA23C}"/>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C629607F-A5EC-7F57-DB69-752E67CF855D}"/>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2.0.0</a:t>
            </a:r>
            <a:br>
              <a:rPr lang="it" sz="3000" dirty="0"/>
            </a:br>
            <a:br>
              <a:rPr lang="it" sz="3000" dirty="0"/>
            </a:br>
            <a:r>
              <a:rPr lang="it" sz="2000" dirty="0"/>
              <a:t>Nell’applicativo sono presenti 6 schermate ogniuna collegata tramite link in sovraimpressione in app.</a:t>
            </a:r>
            <a:br>
              <a:rPr lang="it" sz="2000" dirty="0"/>
            </a:br>
            <a:r>
              <a:rPr lang="it" sz="2000" dirty="0"/>
              <a:t>Login</a:t>
            </a:r>
            <a:br>
              <a:rPr lang="it" sz="2000" dirty="0"/>
            </a:br>
            <a:r>
              <a:rPr lang="it" sz="2000" dirty="0"/>
              <a:t>Home page</a:t>
            </a:r>
            <a:br>
              <a:rPr lang="it" sz="2000" dirty="0"/>
            </a:br>
            <a:r>
              <a:rPr lang="it" sz="2000" dirty="0"/>
              <a:t>Prenotazione aule</a:t>
            </a:r>
            <a:br>
              <a:rPr lang="it" sz="2000" dirty="0"/>
            </a:br>
            <a:r>
              <a:rPr lang="it" sz="2000" dirty="0"/>
              <a:t>Utente</a:t>
            </a:r>
            <a:br>
              <a:rPr lang="it" sz="2000" dirty="0"/>
            </a:br>
            <a:r>
              <a:rPr lang="it" sz="2000" dirty="0"/>
              <a:t>News</a:t>
            </a:r>
            <a:br>
              <a:rPr lang="it" sz="2000" dirty="0"/>
            </a:br>
            <a:r>
              <a:rPr lang="it" sz="2000" dirty="0"/>
              <a:t>Contatti</a:t>
            </a:r>
            <a:br>
              <a:rPr lang="it" sz="2000" dirty="0"/>
            </a:br>
            <a:endParaRPr sz="2000" dirty="0"/>
          </a:p>
        </p:txBody>
      </p:sp>
    </p:spTree>
    <p:extLst>
      <p:ext uri="{BB962C8B-B14F-4D97-AF65-F5344CB8AC3E}">
        <p14:creationId xmlns:p14="http://schemas.microsoft.com/office/powerpoint/2010/main" val="102644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3E2CA84-2FBB-663F-A9CB-139DE49044E8}"/>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23ADC71-E819-18B0-2C6A-7F6B558B10B2}"/>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3.0.0</a:t>
            </a:r>
            <a:br>
              <a:rPr lang="it" sz="3000" dirty="0"/>
            </a:br>
            <a:br>
              <a:rPr lang="it" sz="2000" dirty="0"/>
            </a:br>
            <a:endParaRPr sz="2000" dirty="0"/>
          </a:p>
        </p:txBody>
      </p:sp>
      <p:pic>
        <p:nvPicPr>
          <p:cNvPr id="4" name="Immagine 3" descr="Immagine che contiene testo, schermata, diagramma, Rettangolo&#10;&#10;Descrizione generata automaticamente">
            <a:extLst>
              <a:ext uri="{FF2B5EF4-FFF2-40B4-BE49-F238E27FC236}">
                <a16:creationId xmlns:a16="http://schemas.microsoft.com/office/drawing/2014/main" id="{C0BB0700-4BB1-8F54-B70D-67EAD335D39B}"/>
              </a:ext>
            </a:extLst>
          </p:cNvPr>
          <p:cNvPicPr>
            <a:picLocks noChangeAspect="1"/>
          </p:cNvPicPr>
          <p:nvPr/>
        </p:nvPicPr>
        <p:blipFill>
          <a:blip r:embed="rId3"/>
          <a:stretch>
            <a:fillRect/>
          </a:stretch>
        </p:blipFill>
        <p:spPr>
          <a:xfrm>
            <a:off x="1772737" y="968278"/>
            <a:ext cx="6881013" cy="3894816"/>
          </a:xfrm>
          <a:prstGeom prst="rect">
            <a:avLst/>
          </a:prstGeom>
        </p:spPr>
      </p:pic>
    </p:spTree>
    <p:extLst>
      <p:ext uri="{BB962C8B-B14F-4D97-AF65-F5344CB8AC3E}">
        <p14:creationId xmlns:p14="http://schemas.microsoft.com/office/powerpoint/2010/main" val="2482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4059DE4-D0AF-E7F2-4D7E-0F8F4E0E6945}"/>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735DF789-F1A1-9420-8A2A-3501F7028C5E}"/>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3.1 – 3.2 Risorse</a:t>
            </a:r>
            <a:br>
              <a:rPr lang="it" sz="3000" dirty="0"/>
            </a:br>
            <a:r>
              <a:rPr lang="it-IT" sz="2000" dirty="0"/>
              <a:t>Tecnologie e framework: </a:t>
            </a:r>
            <a:r>
              <a:rPr lang="it-IT" sz="2000" dirty="0" err="1"/>
              <a:t>NodeJs</a:t>
            </a:r>
            <a:r>
              <a:rPr lang="it-IT" sz="2000" dirty="0"/>
              <a:t>, </a:t>
            </a:r>
            <a:r>
              <a:rPr lang="it-IT" sz="2000" dirty="0" err="1"/>
              <a:t>MySql</a:t>
            </a:r>
            <a:r>
              <a:rPr lang="it-IT" sz="2000" dirty="0"/>
              <a:t>, </a:t>
            </a:r>
            <a:r>
              <a:rPr lang="it-IT" sz="2000" dirty="0" err="1"/>
              <a:t>Express.js</a:t>
            </a:r>
            <a:r>
              <a:rPr lang="it-IT" sz="2000" dirty="0"/>
              <a:t>, </a:t>
            </a:r>
            <a:r>
              <a:rPr lang="it-IT" sz="2000" dirty="0" err="1"/>
              <a:t>javascript</a:t>
            </a:r>
            <a:br>
              <a:rPr lang="it-IT" sz="2000" dirty="0"/>
            </a:br>
            <a:r>
              <a:rPr lang="it-IT" sz="2000" dirty="0"/>
              <a:t>Strumenti di sviluppo: Visual Studio Code, GitHub, </a:t>
            </a:r>
            <a:r>
              <a:rPr lang="it-IT" sz="2000" dirty="0" err="1"/>
              <a:t>Fork</a:t>
            </a:r>
            <a:r>
              <a:rPr lang="it-IT" sz="2000" dirty="0"/>
              <a:t> (</a:t>
            </a:r>
            <a:r>
              <a:rPr lang="it-IT" sz="2000" dirty="0" err="1"/>
              <a:t>git</a:t>
            </a:r>
            <a:r>
              <a:rPr lang="it-IT" sz="2000" dirty="0"/>
              <a:t> client)</a:t>
            </a:r>
            <a:br>
              <a:rPr lang="it-IT" sz="2000" dirty="0"/>
            </a:br>
            <a:r>
              <a:rPr lang="it-IT" sz="2000" dirty="0" err="1"/>
              <a:t>Hostato</a:t>
            </a:r>
            <a:r>
              <a:rPr lang="it-IT" sz="2000" dirty="0"/>
              <a:t> su </a:t>
            </a:r>
            <a:r>
              <a:rPr lang="it-IT" sz="2000" dirty="0" err="1"/>
              <a:t>Altervista</a:t>
            </a:r>
            <a:r>
              <a:rPr lang="it-IT" sz="2000" dirty="0"/>
              <a:t> </a:t>
            </a:r>
            <a:r>
              <a:rPr lang="it-IT" sz="2000" dirty="0">
                <a:hlinkClick r:id="rId3"/>
              </a:rPr>
              <a:t>https://www.unibookmi.altervista.org/</a:t>
            </a:r>
            <a:br>
              <a:rPr lang="it" sz="2000" dirty="0">
                <a:hlinkClick r:id="rId3"/>
              </a:rPr>
            </a:br>
            <a:r>
              <a:rPr lang="it" sz="2000" dirty="0"/>
              <a:t>Contenuti e risorse multimediali: foto, video e colori presi da siti stock gratuiti</a:t>
            </a:r>
            <a:br>
              <a:rPr lang="it" sz="2000" dirty="0"/>
            </a:br>
            <a:r>
              <a:rPr lang="it" sz="2000" dirty="0"/>
              <a:t>API: chiamate GET e POST con server locale Express e Node.js</a:t>
            </a:r>
            <a:br>
              <a:rPr lang="it" sz="2000" dirty="0"/>
            </a:br>
            <a:r>
              <a:rPr lang="it" sz="2000" dirty="0"/>
              <a:t>Budget e spese: nessun budget previsto e nessuna spesa prevista</a:t>
            </a:r>
            <a:br>
              <a:rPr lang="it" sz="2000" dirty="0"/>
            </a:br>
            <a:r>
              <a:rPr lang="it" sz="2000" dirty="0"/>
              <a:t>Tempistiche: inizio progetto </a:t>
            </a:r>
            <a:r>
              <a:rPr lang="it-IT" sz="2000" dirty="0" err="1"/>
              <a:t>Nov</a:t>
            </a:r>
            <a:r>
              <a:rPr lang="it-IT" sz="2000" dirty="0"/>
              <a:t> 25 2023, fine progetto </a:t>
            </a:r>
            <a:r>
              <a:rPr lang="it-IT" sz="2000" dirty="0" err="1"/>
              <a:t>Feb</a:t>
            </a:r>
            <a:r>
              <a:rPr lang="it-IT" sz="2000" dirty="0"/>
              <a:t> 20 2024</a:t>
            </a:r>
            <a:br>
              <a:rPr lang="it" sz="2000" dirty="0"/>
            </a:br>
            <a:br>
              <a:rPr lang="it" sz="2000" dirty="0"/>
            </a:br>
            <a:endParaRPr sz="2000" dirty="0"/>
          </a:p>
        </p:txBody>
      </p:sp>
    </p:spTree>
    <p:extLst>
      <p:ext uri="{BB962C8B-B14F-4D97-AF65-F5344CB8AC3E}">
        <p14:creationId xmlns:p14="http://schemas.microsoft.com/office/powerpoint/2010/main" val="228226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7B62CD36-BA91-BC38-D8B7-D3563C9115A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DFEC352-36DA-EAB7-CD91-5D46BB82A783}"/>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5.0.0 - Conclusioni</a:t>
            </a:r>
            <a:br>
              <a:rPr lang="it" sz="3000" dirty="0"/>
            </a:br>
            <a:r>
              <a:rPr lang="it-IT" sz="2000" dirty="0"/>
              <a:t>Il progetto ha dimostrato la fattibilità di sviluppare un'applicazione web per la gestione del registro di accesso a una stanza utilizzando le tecnologie indicate precedentemente.</a:t>
            </a:r>
            <a:br>
              <a:rPr lang="it-IT" sz="2000" dirty="0"/>
            </a:br>
            <a:r>
              <a:rPr lang="it-IT" sz="2000" dirty="0"/>
              <a:t>Lo studio di fattibilità e la ricerca costante hanno contribuito al successo del progetto. </a:t>
            </a:r>
            <a:br>
              <a:rPr lang="it-IT" sz="2000" dirty="0"/>
            </a:br>
            <a:r>
              <a:rPr lang="it-IT" sz="2000" dirty="0"/>
              <a:t>L'applicazione web sviluppata offre una soluzione pratica e conforme alle normative vigenti per la gestione degli delle prenotazioni delle aule.</a:t>
            </a:r>
            <a:br>
              <a:rPr lang="it" sz="2000" dirty="0"/>
            </a:br>
            <a:br>
              <a:rPr lang="it" sz="3000" dirty="0"/>
            </a:br>
            <a:br>
              <a:rPr lang="it" sz="3000" dirty="0"/>
            </a:br>
            <a:br>
              <a:rPr lang="it" sz="2000" dirty="0"/>
            </a:br>
            <a:endParaRPr sz="2000" dirty="0"/>
          </a:p>
        </p:txBody>
      </p:sp>
    </p:spTree>
    <p:extLst>
      <p:ext uri="{BB962C8B-B14F-4D97-AF65-F5344CB8AC3E}">
        <p14:creationId xmlns:p14="http://schemas.microsoft.com/office/powerpoint/2010/main" val="8328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500"/>
              <a:t>Corso programmazione web e mobile</a:t>
            </a:r>
            <a:endParaRPr sz="3500"/>
          </a:p>
          <a:p>
            <a:pPr marL="0" lvl="0" indent="0" algn="ctr" rtl="0">
              <a:spcBef>
                <a:spcPts val="0"/>
              </a:spcBef>
              <a:spcAft>
                <a:spcPts val="0"/>
              </a:spcAft>
              <a:buNone/>
            </a:pPr>
            <a:r>
              <a:rPr lang="it" sz="3500"/>
              <a:t>2023 - 2024</a:t>
            </a:r>
            <a:endParaRPr sz="3500"/>
          </a:p>
          <a:p>
            <a:pPr marL="0" lvl="0" indent="0" algn="ctr" rtl="0">
              <a:spcBef>
                <a:spcPts val="0"/>
              </a:spcBef>
              <a:spcAft>
                <a:spcPts val="0"/>
              </a:spcAft>
              <a:buNone/>
            </a:pPr>
            <a:r>
              <a:rPr lang="it" sz="3500"/>
              <a:t>UniBookMi</a:t>
            </a:r>
            <a:endParaRPr sz="3500"/>
          </a:p>
          <a:p>
            <a:pPr marL="0" lvl="0" indent="0" algn="ctr" rtl="0">
              <a:spcBef>
                <a:spcPts val="0"/>
              </a:spcBef>
              <a:spcAft>
                <a:spcPts val="0"/>
              </a:spcAft>
              <a:buNone/>
            </a:pPr>
            <a:r>
              <a:rPr lang="it" sz="3500"/>
              <a:t>Paolo Faltaous</a:t>
            </a:r>
            <a:endParaRPr sz="3500"/>
          </a:p>
          <a:p>
            <a:pPr marL="0" lvl="0" indent="0" algn="ctr" rtl="0">
              <a:spcBef>
                <a:spcPts val="0"/>
              </a:spcBef>
              <a:spcAft>
                <a:spcPts val="0"/>
              </a:spcAft>
              <a:buNone/>
            </a:pPr>
            <a:r>
              <a:rPr lang="it" sz="3500"/>
              <a:t>Giulia Floris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Introduzione</a:t>
            </a:r>
            <a:endParaRPr/>
          </a:p>
        </p:txBody>
      </p:sp>
      <p:sp>
        <p:nvSpPr>
          <p:cNvPr id="70" name="Google Shape;70;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000" dirty="0"/>
              <a:t>UniBookMi è un'applicazione web che consente la prenotazione di aule o stanze.</a:t>
            </a:r>
            <a:endParaRPr sz="3000" dirty="0"/>
          </a:p>
          <a:p>
            <a:pPr marL="0" lvl="0" indent="0" algn="just" rtl="0">
              <a:spcBef>
                <a:spcPts val="0"/>
              </a:spcBef>
              <a:spcAft>
                <a:spcPts val="0"/>
              </a:spcAft>
              <a:buNone/>
            </a:pPr>
            <a:r>
              <a:rPr lang="it" sz="3000" dirty="0"/>
              <a:t>Questo avviene con l’utilizzo di un account mail Unimi, le opzioni di prenotazione tramite piattaforma</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Descrizione generale</a:t>
            </a:r>
            <a:endParaRPr sz="3000" dirty="0"/>
          </a:p>
          <a:p>
            <a:pPr marL="0" lvl="0" indent="0" algn="just" rtl="0">
              <a:spcBef>
                <a:spcPts val="0"/>
              </a:spcBef>
              <a:spcAft>
                <a:spcPts val="0"/>
              </a:spcAft>
              <a:buNone/>
            </a:pP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r>
              <a:rPr lang="it" sz="2000" dirty="0"/>
              <a:t>L’applicazione web dovrà consentire la prenotazione di stanze da parte di studenti o docenti tramite un apposito form.</a:t>
            </a:r>
            <a:endParaRPr sz="2000" dirty="0"/>
          </a:p>
          <a:p>
            <a:pPr marL="0" lvl="0" indent="0" algn="just" rtl="0">
              <a:spcBef>
                <a:spcPts val="0"/>
              </a:spcBef>
              <a:spcAft>
                <a:spcPts val="0"/>
              </a:spcAft>
              <a:buNone/>
            </a:pPr>
            <a:r>
              <a:rPr lang="it" sz="2000" dirty="0"/>
              <a:t>Le sezioni principali dell’app web sono</a:t>
            </a:r>
            <a:endParaRPr sz="2000" dirty="0"/>
          </a:p>
          <a:p>
            <a:pPr marL="0" lvl="0" indent="0" rtl="0">
              <a:spcBef>
                <a:spcPts val="0"/>
              </a:spcBef>
              <a:spcAft>
                <a:spcPts val="0"/>
              </a:spcAft>
              <a:buNone/>
            </a:pPr>
            <a:r>
              <a:rPr lang="it" sz="2000" dirty="0"/>
              <a:t>-Login</a:t>
            </a:r>
            <a:br>
              <a:rPr lang="it" sz="2000" dirty="0"/>
            </a:br>
            <a:r>
              <a:rPr lang="it" sz="2000" dirty="0"/>
              <a:t>-Home page</a:t>
            </a:r>
            <a:br>
              <a:rPr lang="it" sz="2000" dirty="0"/>
            </a:br>
            <a:r>
              <a:rPr lang="it" sz="2000" dirty="0"/>
              <a:t>-Pagina utente	</a:t>
            </a:r>
            <a:br>
              <a:rPr lang="it" sz="2000" dirty="0"/>
            </a:br>
            <a:r>
              <a:rPr lang="it" sz="2000" dirty="0"/>
              <a:t>-Pagina contatti</a:t>
            </a:r>
            <a:endParaRPr sz="2000" dirty="0"/>
          </a:p>
          <a:p>
            <a:pPr marL="0" lvl="0" indent="0" rtl="0">
              <a:spcBef>
                <a:spcPts val="0"/>
              </a:spcBef>
              <a:spcAft>
                <a:spcPts val="0"/>
              </a:spcAft>
              <a:buNone/>
            </a:pPr>
            <a:r>
              <a:rPr lang="it" sz="2000" dirty="0"/>
              <a:t>-Pagina prenotazione</a:t>
            </a:r>
            <a:endParaRPr sz="2000" dirty="0"/>
          </a:p>
          <a:p>
            <a:pPr marL="0" lvl="0" indent="0" rtl="0">
              <a:spcBef>
                <a:spcPts val="0"/>
              </a:spcBef>
              <a:spcAft>
                <a:spcPts val="0"/>
              </a:spcAft>
              <a:buNone/>
            </a:pPr>
            <a:r>
              <a:rPr lang="it" sz="2000" dirty="0"/>
              <a:t>-Pagina News Statale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funzionali</a:t>
            </a: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endParaRPr sz="3000" dirty="0"/>
          </a:p>
          <a:p>
            <a:pPr marL="0" lvl="0" indent="0" algn="just" rtl="0">
              <a:spcBef>
                <a:spcPts val="0"/>
              </a:spcBef>
              <a:spcAft>
                <a:spcPts val="0"/>
              </a:spcAft>
              <a:buNone/>
            </a:pPr>
            <a:r>
              <a:rPr lang="it" sz="2000" dirty="0"/>
              <a:t>L’applicazione web una, volta fatto il login tramite credenziali Unimi, farà accedere alla schermata principale, dove vi è possibile navigare tra le pagine.</a:t>
            </a:r>
            <a:endParaRPr sz="2000" dirty="0"/>
          </a:p>
          <a:p>
            <a:pPr marL="0" lvl="0" indent="0" algn="just" rtl="0">
              <a:spcBef>
                <a:spcPts val="0"/>
              </a:spcBef>
              <a:spcAft>
                <a:spcPts val="0"/>
              </a:spcAft>
              <a:buNone/>
            </a:pPr>
            <a:r>
              <a:rPr lang="it" sz="2000" dirty="0"/>
              <a:t>Quando il fruitore dell’app prenota una stanza, nella pagina utente è possibile visualizzare quest’ultima.</a:t>
            </a:r>
            <a:endParaRPr sz="2000" dirty="0"/>
          </a:p>
          <a:p>
            <a:pPr marL="0" lvl="0" indent="0" algn="just" rtl="0">
              <a:spcBef>
                <a:spcPts val="0"/>
              </a:spcBef>
              <a:spcAft>
                <a:spcPts val="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non funzionali</a:t>
            </a:r>
            <a:endParaRPr sz="3000" dirty="0"/>
          </a:p>
          <a:p>
            <a:pPr marL="0" lvl="0" indent="0" algn="just" rtl="0">
              <a:spcBef>
                <a:spcPts val="0"/>
              </a:spcBef>
              <a:spcAft>
                <a:spcPts val="0"/>
              </a:spcAft>
              <a:buNone/>
            </a:pPr>
            <a:endParaRPr sz="3000" dirty="0"/>
          </a:p>
          <a:p>
            <a:pPr marL="0" lvl="0" indent="0" rtl="0">
              <a:spcBef>
                <a:spcPts val="0"/>
              </a:spcBef>
              <a:spcAft>
                <a:spcPts val="0"/>
              </a:spcAft>
              <a:buNone/>
            </a:pPr>
            <a:r>
              <a:rPr lang="it" sz="2000" dirty="0"/>
              <a:t>l’applicazione è usabile da tutti gli utenti, presenta un'interfaccia semplice e di facile intuizione.</a:t>
            </a:r>
            <a:br>
              <a:rPr lang="it" sz="2000" dirty="0"/>
            </a:br>
            <a:r>
              <a:rPr lang="it" sz="2000" dirty="0"/>
              <a:t>Viene semplice navigare all’interno delle schermate tramite bottoni che inoltrano a queste</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di sistema</a:t>
            </a:r>
            <a:endParaRPr sz="3000" dirty="0"/>
          </a:p>
          <a:p>
            <a:pPr marL="0" lvl="0" indent="0" algn="just" rtl="0">
              <a:spcBef>
                <a:spcPts val="0"/>
              </a:spcBef>
              <a:spcAft>
                <a:spcPts val="0"/>
              </a:spcAft>
              <a:buNone/>
            </a:pPr>
            <a:br>
              <a:rPr lang="it" sz="2000" dirty="0"/>
            </a:br>
            <a:r>
              <a:rPr lang="it" sz="2000" dirty="0"/>
              <a:t>Bisogna poter essere connessi ad internet e avere un account unimi per utilizzare la web app</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a:t>
            </a:r>
            <a:endParaRPr sz="3000" dirty="0"/>
          </a:p>
          <a:p>
            <a:pPr marL="0" lvl="0" indent="0" algn="just" rtl="0">
              <a:spcBef>
                <a:spcPts val="0"/>
              </a:spcBef>
              <a:spcAft>
                <a:spcPts val="0"/>
              </a:spcAft>
              <a:buNone/>
            </a:pPr>
            <a:br>
              <a:rPr lang="it" sz="2000" dirty="0"/>
            </a:br>
            <a:r>
              <a:rPr lang="it" sz="2000" dirty="0"/>
              <a:t>L’applicazione web è designata per studenti e docenti dell’università Statale di Milano che vorranno prenotare le aule per attività didattiche.</a:t>
            </a:r>
            <a:endParaRPr sz="2000" dirty="0"/>
          </a:p>
          <a:p>
            <a:pPr marL="0" lvl="0" indent="0" algn="just" rtl="0">
              <a:spcBef>
                <a:spcPts val="0"/>
              </a:spcBef>
              <a:spcAft>
                <a:spcPts val="0"/>
              </a:spcAft>
              <a:buNone/>
            </a:pPr>
            <a:r>
              <a:rPr lang="it" sz="2000" dirty="0"/>
              <a:t>L’interfaccia è chiara ed intuibile e non sarà necessario avere conoscenze tecniche per poter effettuare le operazioni.</a:t>
            </a:r>
            <a:endParaRPr sz="2000" dirty="0"/>
          </a:p>
          <a:p>
            <a:pPr marL="0" lvl="0" indent="0" algn="just" rtl="0">
              <a:spcBef>
                <a:spcPts val="0"/>
              </a:spcBef>
              <a:spcAft>
                <a:spcPts val="0"/>
              </a:spcAft>
              <a:buNone/>
            </a:pPr>
            <a:r>
              <a:rPr lang="it" sz="2000" dirty="0"/>
              <a:t>Il device ottimizzato per l’utilizzo dell’applicazione è un computer, sia fisso che portatile</a:t>
            </a:r>
            <a:endParaRPr sz="20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677</Words>
  <Application>Microsoft Macintosh PowerPoint</Application>
  <PresentationFormat>Presentazione su schermo (16:9)</PresentationFormat>
  <Paragraphs>39</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Old Standard TT</vt:lpstr>
      <vt:lpstr>Arial</vt:lpstr>
      <vt:lpstr>Roboto</vt:lpstr>
      <vt:lpstr>Paperback</vt:lpstr>
      <vt:lpstr>UniBookMi</vt:lpstr>
      <vt:lpstr>Corso programmazione web e mobile 2023 - 2024 UniBookMi Paolo Faltaous Giulia Floris</vt:lpstr>
      <vt:lpstr>Introduzione</vt:lpstr>
      <vt:lpstr>UniBookMi è un'applicazione web che consente la prenotazione di aule o stanze. Questo avviene con l’utilizzo di un account mail Unimi, le opzioni di prenotazione tramite piattaforma</vt:lpstr>
      <vt:lpstr>1.1.0 Analisi Requisiti - Descrizione generale  L’applicazione web dovrà consentire la prenotazione di stanze da parte di studenti o docenti tramite un apposito form. Le sezioni principali dell’app web sono -Login -Home page -Pagina utente  -Pagina contatti -Pagina prenotazione -Pagina News Statale</vt:lpstr>
      <vt:lpstr>1.1.0 Analisi Requisiti - Requisiti funzionali  L’applicazione web una, volta fatto il login tramite credenziali Unimi, farà accedere alla schermata principale, dove vi è possibile navigare tra le pagine. Quando il fruitore dell’app prenota una stanza, nella pagina utente è possibile visualizzare quest’ultima. </vt:lpstr>
      <vt:lpstr>1.1.0 Analisi Requisiti - Requisiti non funzionali  l’applicazione è usabile da tutti gli utenti, presenta un'interfaccia semplice e di facile intuizione. Viene semplice navigare all’interno delle schermate tramite bottoni che inoltrano a queste</vt:lpstr>
      <vt:lpstr>1.1.0 Analisi Requisiti - Requisiti di sistema  Bisogna poter essere connessi ad internet e avere un account unimi per utilizzare la web app</vt:lpstr>
      <vt:lpstr>1.1.1 Destinatari  L’applicazione web è designata per studenti e docenti dell’università Statale di Milano che vorranno prenotare le aule per attività didattiche. L’interfaccia è chiara ed intuibile e non sarà necessario avere conoscenze tecniche per poter effettuare le operazioni. Il device ottimizzato per l’utilizzo dell’applicazione è un computer, sia fisso che portatile</vt:lpstr>
      <vt:lpstr>1.1.1 Destinatari - Motivazione  L’applicazione WEB è prettamente per uso organizzativo, viene distribuita per utenti che ricercano una postazione o un aula di studio Tipo di motivazione Attivo / Diretta </vt:lpstr>
      <vt:lpstr>1.1.2 Modello di valore  I contenuti che danno valore all’applicazione sono le aule e le date che possono essere visionate per la prenotazione. Il flusso di studenti che ha bisogno di una disposizione possono utilizzare la Web app per avere sempre un posto sicuro in sede. Qualsiasi utente registrato su unimia può utilizzare la web app </vt:lpstr>
      <vt:lpstr>1.1.3 Flusso dei dati  I contenuti sono standardizzati in base ad uno schema che si presenta ad ogni dipartimento a cui appartiene l’utente. Qualsiasi contenuto visionato è stato prodotto utilizzando le informazioni dell’Università Statale di Milano, perciò non ci sono costi di produzione. L’archiviazione dei dati è effettuata tramite l’utilizzo di un database MySQL.</vt:lpstr>
      <vt:lpstr>1.1.4 Aspetti tecnologici  I contenuti sono raggruppati tramite formato JSON, sia locale sia da DB. Il codice utilizza il modello AJAX Si sono utilizzate tecnologie di storing e recupero dei dati; MySQL e Node.js</vt:lpstr>
      <vt:lpstr>2.0.0  Nell’applicativo sono presenti 6 schermate ogniuna collegata tramite link in sovraimpressione in app. Login Home page Prenotazione aule Utente News Contatti </vt:lpstr>
      <vt:lpstr>3.0.0  </vt:lpstr>
      <vt:lpstr>3.1 – 3.2 Risorse Tecnologie e framework: NodeJs, MySql, Express.js, javascript Strumenti di sviluppo: Visual Studio Code, GitHub, Fork (git client) Hostato su Altervista https://www.unibookmi.altervista.org/ Contenuti e risorse multimediali: foto, video e colori presi da siti stock gratuiti API: chiamate GET e POST con server locale Express e Node.js Budget e spese: nessun budget previsto e nessuna spesa prevista Tempistiche: inizio progetto Nov 25 2023, fine progetto Feb 20 2024  </vt:lpstr>
      <vt:lpstr>5.0.0 - Conclusioni Il progetto ha dimostrato la fattibilità di sviluppare un'applicazione web per la gestione del registro di accesso a una stanza utilizzando le tecnologie indicate precedentemente. Lo studio di fattibilità e la ricerca costante hanno contribuito al successo del progetto.  L'applicazione web sviluppata offre una soluzione pratica e conforme alle normative vigenti per la gestione degli delle prenotazioni delle aule.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UniBookMi</dc:title>
  <cp:lastModifiedBy>Floris, Giulia</cp:lastModifiedBy>
  <cp:revision>6</cp:revision>
  <dcterms:modified xsi:type="dcterms:W3CDTF">2024-02-15T13:57:53Z</dcterms:modified>
</cp:coreProperties>
</file>