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Now Bold" charset="1" panose="00000800000000000000"/>
      <p:regular r:id="rId21"/>
    </p:embeddedFont>
    <p:embeddedFont>
      <p:font typeface="Now" charset="1" panose="000005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png" Type="http://schemas.openxmlformats.org/officeDocument/2006/relationships/image"/><Relationship Id="rId12" Target="../media/image16.png" Type="http://schemas.openxmlformats.org/officeDocument/2006/relationships/image"/><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 Id="rId8" Target="../media/image12.png" Type="http://schemas.openxmlformats.org/officeDocument/2006/relationships/image"/><Relationship Id="rId9"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8417165" y="8106683"/>
            <a:ext cx="1453670" cy="428324"/>
            <a:chOff x="0" y="0"/>
            <a:chExt cx="952367" cy="280615"/>
          </a:xfrm>
        </p:grpSpPr>
        <p:sp>
          <p:nvSpPr>
            <p:cNvPr name="Freeform 3" id="3"/>
            <p:cNvSpPr/>
            <p:nvPr/>
          </p:nvSpPr>
          <p:spPr>
            <a:xfrm flipH="false" flipV="false" rot="0">
              <a:off x="0" y="0"/>
              <a:ext cx="952367" cy="280615"/>
            </a:xfrm>
            <a:custGeom>
              <a:avLst/>
              <a:gdLst/>
              <a:ahLst/>
              <a:cxnLst/>
              <a:rect r="r" b="b" t="t" l="l"/>
              <a:pathLst>
                <a:path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a:solidFill>
                <a:srgbClr val="000000"/>
              </a:solidFill>
              <a:prstDash val="solid"/>
              <a:round/>
            </a:ln>
          </p:spPr>
        </p:sp>
        <p:sp>
          <p:nvSpPr>
            <p:cNvPr name="TextBox 4" id="4"/>
            <p:cNvSpPr txBox="true"/>
            <p:nvPr/>
          </p:nvSpPr>
          <p:spPr>
            <a:xfrm>
              <a:off x="0" y="-28575"/>
              <a:ext cx="952367" cy="309190"/>
            </a:xfrm>
            <a:prstGeom prst="rect">
              <a:avLst/>
            </a:prstGeom>
          </p:spPr>
          <p:txBody>
            <a:bodyPr anchor="ctr" rtlCol="false" tIns="40640" lIns="40640" bIns="40640" rIns="40640"/>
            <a:lstStyle/>
            <a:p>
              <a:pPr algn="ctr">
                <a:lnSpc>
                  <a:spcPts val="2127"/>
                </a:lnSpc>
              </a:pPr>
            </a:p>
          </p:txBody>
        </p:sp>
      </p:grpSp>
      <p:sp>
        <p:nvSpPr>
          <p:cNvPr name="AutoShape 5" id="5"/>
          <p:cNvSpPr/>
          <p:nvPr/>
        </p:nvSpPr>
        <p:spPr>
          <a:xfrm>
            <a:off x="8786963" y="8330370"/>
            <a:ext cx="714075" cy="0"/>
          </a:xfrm>
          <a:prstGeom prst="line">
            <a:avLst/>
          </a:prstGeom>
          <a:ln cap="flat" w="19050">
            <a:solidFill>
              <a:srgbClr val="000000">
                <a:alpha val="70980"/>
              </a:srgbClr>
            </a:solidFill>
            <a:prstDash val="solid"/>
            <a:headEnd type="none" len="sm" w="sm"/>
            <a:tailEnd type="arrow" len="sm" w="med"/>
          </a:ln>
        </p:spPr>
      </p:sp>
      <p:sp>
        <p:nvSpPr>
          <p:cNvPr name="Freeform 6" id="6"/>
          <p:cNvSpPr/>
          <p:nvPr/>
        </p:nvSpPr>
        <p:spPr>
          <a:xfrm flipH="false" flipV="false" rot="0">
            <a:off x="1028700" y="6194062"/>
            <a:ext cx="2278679" cy="3064238"/>
          </a:xfrm>
          <a:custGeom>
            <a:avLst/>
            <a:gdLst/>
            <a:ahLst/>
            <a:cxnLst/>
            <a:rect r="r" b="b" t="t" l="l"/>
            <a:pathLst>
              <a:path h="3064238" w="2278679">
                <a:moveTo>
                  <a:pt x="0" y="0"/>
                </a:moveTo>
                <a:lnTo>
                  <a:pt x="2278679" y="0"/>
                </a:lnTo>
                <a:lnTo>
                  <a:pt x="2278679" y="3064238"/>
                </a:lnTo>
                <a:lnTo>
                  <a:pt x="0" y="30642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785624" y="6194062"/>
            <a:ext cx="2473676" cy="3064238"/>
          </a:xfrm>
          <a:custGeom>
            <a:avLst/>
            <a:gdLst/>
            <a:ahLst/>
            <a:cxnLst/>
            <a:rect r="r" b="b" t="t" l="l"/>
            <a:pathLst>
              <a:path h="3064238" w="2473676">
                <a:moveTo>
                  <a:pt x="0" y="0"/>
                </a:moveTo>
                <a:lnTo>
                  <a:pt x="2473676" y="0"/>
                </a:lnTo>
                <a:lnTo>
                  <a:pt x="2473676" y="3064238"/>
                </a:lnTo>
                <a:lnTo>
                  <a:pt x="0" y="30642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48209" y="-78992"/>
            <a:ext cx="4566491" cy="2739895"/>
          </a:xfrm>
          <a:custGeom>
            <a:avLst/>
            <a:gdLst/>
            <a:ahLst/>
            <a:cxnLst/>
            <a:rect r="r" b="b" t="t" l="l"/>
            <a:pathLst>
              <a:path h="2739895" w="4566491">
                <a:moveTo>
                  <a:pt x="0" y="0"/>
                </a:moveTo>
                <a:lnTo>
                  <a:pt x="4566491" y="0"/>
                </a:lnTo>
                <a:lnTo>
                  <a:pt x="4566491" y="2739894"/>
                </a:lnTo>
                <a:lnTo>
                  <a:pt x="0" y="2739894"/>
                </a:lnTo>
                <a:lnTo>
                  <a:pt x="0" y="0"/>
                </a:lnTo>
                <a:close/>
              </a:path>
            </a:pathLst>
          </a:custGeom>
          <a:blipFill>
            <a:blip r:embed="rId6"/>
            <a:stretch>
              <a:fillRect l="0" t="0" r="0" b="0"/>
            </a:stretch>
          </a:blipFill>
        </p:spPr>
      </p:sp>
      <p:sp>
        <p:nvSpPr>
          <p:cNvPr name="TextBox 9" id="9"/>
          <p:cNvSpPr txBox="true"/>
          <p:nvPr/>
        </p:nvSpPr>
        <p:spPr>
          <a:xfrm rot="0">
            <a:off x="1028700" y="2012225"/>
            <a:ext cx="16230600" cy="3281776"/>
          </a:xfrm>
          <a:prstGeom prst="rect">
            <a:avLst/>
          </a:prstGeom>
        </p:spPr>
        <p:txBody>
          <a:bodyPr anchor="t" rtlCol="false" tIns="0" lIns="0" bIns="0" rIns="0">
            <a:spAutoFit/>
          </a:bodyPr>
          <a:lstStyle/>
          <a:p>
            <a:pPr algn="ctr">
              <a:lnSpc>
                <a:spcPts val="7064"/>
              </a:lnSpc>
            </a:pPr>
          </a:p>
          <a:p>
            <a:pPr algn="ctr">
              <a:lnSpc>
                <a:spcPts val="6000"/>
              </a:lnSpc>
            </a:pPr>
            <a:r>
              <a:rPr lang="en-US" sz="5000" spc="100">
                <a:solidFill>
                  <a:srgbClr val="404040"/>
                </a:solidFill>
                <a:latin typeface="Now Bold"/>
              </a:rPr>
              <a:t>JASON MULTI-AGENT SYSTEM FOR CITY SAFETY:</a:t>
            </a:r>
          </a:p>
          <a:p>
            <a:pPr algn="ctr">
              <a:lnSpc>
                <a:spcPts val="6000"/>
              </a:lnSpc>
            </a:pPr>
            <a:r>
              <a:rPr lang="en-US" sz="5000" spc="100">
                <a:solidFill>
                  <a:srgbClr val="404040"/>
                </a:solidFill>
                <a:latin typeface="Now Bold"/>
              </a:rPr>
              <a:t>Agents Cooperating to Arrest Criminals</a:t>
            </a:r>
          </a:p>
          <a:p>
            <a:pPr algn="ctr">
              <a:lnSpc>
                <a:spcPts val="7064"/>
              </a:lnSpc>
            </a:pPr>
          </a:p>
        </p:txBody>
      </p:sp>
      <p:sp>
        <p:nvSpPr>
          <p:cNvPr name="TextBox 10" id="10"/>
          <p:cNvSpPr txBox="true"/>
          <p:nvPr/>
        </p:nvSpPr>
        <p:spPr>
          <a:xfrm rot="0">
            <a:off x="4614700" y="5427351"/>
            <a:ext cx="9058600" cy="524510"/>
          </a:xfrm>
          <a:prstGeom prst="rect">
            <a:avLst/>
          </a:prstGeom>
        </p:spPr>
        <p:txBody>
          <a:bodyPr anchor="t" rtlCol="false" tIns="0" lIns="0" bIns="0" rIns="0">
            <a:spAutoFit/>
          </a:bodyPr>
          <a:lstStyle/>
          <a:p>
            <a:pPr algn="ctr">
              <a:lnSpc>
                <a:spcPts val="4270"/>
              </a:lnSpc>
            </a:pPr>
            <a:r>
              <a:rPr lang="en-US" sz="3500">
                <a:solidFill>
                  <a:srgbClr val="404040"/>
                </a:solidFill>
                <a:latin typeface="Now"/>
              </a:rPr>
              <a:t>Multi-Agent Systems Course Final Project</a:t>
            </a:r>
          </a:p>
        </p:txBody>
      </p:sp>
      <p:sp>
        <p:nvSpPr>
          <p:cNvPr name="TextBox 11" id="11"/>
          <p:cNvSpPr txBox="true"/>
          <p:nvPr/>
        </p:nvSpPr>
        <p:spPr>
          <a:xfrm rot="0">
            <a:off x="14746625" y="1028700"/>
            <a:ext cx="2512675" cy="524510"/>
          </a:xfrm>
          <a:prstGeom prst="rect">
            <a:avLst/>
          </a:prstGeom>
        </p:spPr>
        <p:txBody>
          <a:bodyPr anchor="t" rtlCol="false" tIns="0" lIns="0" bIns="0" rIns="0">
            <a:spAutoFit/>
          </a:bodyPr>
          <a:lstStyle/>
          <a:p>
            <a:pPr algn="r">
              <a:lnSpc>
                <a:spcPts val="4270"/>
              </a:lnSpc>
            </a:pPr>
            <a:r>
              <a:rPr lang="en-US" sz="3500">
                <a:solidFill>
                  <a:srgbClr val="404040"/>
                </a:solidFill>
                <a:latin typeface="Now"/>
              </a:rPr>
              <a:t>June 2024</a:t>
            </a:r>
          </a:p>
        </p:txBody>
      </p:sp>
      <p:sp>
        <p:nvSpPr>
          <p:cNvPr name="TextBox 12" id="12"/>
          <p:cNvSpPr txBox="true"/>
          <p:nvPr/>
        </p:nvSpPr>
        <p:spPr>
          <a:xfrm rot="0">
            <a:off x="4614700" y="6086611"/>
            <a:ext cx="9058600" cy="524510"/>
          </a:xfrm>
          <a:prstGeom prst="rect">
            <a:avLst/>
          </a:prstGeom>
        </p:spPr>
        <p:txBody>
          <a:bodyPr anchor="t" rtlCol="false" tIns="0" lIns="0" bIns="0" rIns="0">
            <a:spAutoFit/>
          </a:bodyPr>
          <a:lstStyle/>
          <a:p>
            <a:pPr algn="ctr" marL="0" indent="0" lvl="0">
              <a:lnSpc>
                <a:spcPts val="4270"/>
              </a:lnSpc>
              <a:spcBef>
                <a:spcPct val="0"/>
              </a:spcBef>
            </a:pPr>
            <a:r>
              <a:rPr lang="en-US" sz="3500" strike="noStrike" u="none">
                <a:solidFill>
                  <a:srgbClr val="404040"/>
                </a:solidFill>
                <a:latin typeface="Now"/>
              </a:rPr>
              <a:t>Creative Project Classified as Hard </a:t>
            </a:r>
          </a:p>
        </p:txBody>
      </p:sp>
      <p:sp>
        <p:nvSpPr>
          <p:cNvPr name="TextBox 13" id="13"/>
          <p:cNvSpPr txBox="true"/>
          <p:nvPr/>
        </p:nvSpPr>
        <p:spPr>
          <a:xfrm rot="0">
            <a:off x="4614700" y="7201671"/>
            <a:ext cx="9058600" cy="524510"/>
          </a:xfrm>
          <a:prstGeom prst="rect">
            <a:avLst/>
          </a:prstGeom>
        </p:spPr>
        <p:txBody>
          <a:bodyPr anchor="t" rtlCol="false" tIns="0" lIns="0" bIns="0" rIns="0">
            <a:spAutoFit/>
          </a:bodyPr>
          <a:lstStyle/>
          <a:p>
            <a:pPr algn="ctr" marL="0" indent="0" lvl="0">
              <a:lnSpc>
                <a:spcPts val="4270"/>
              </a:lnSpc>
              <a:spcBef>
                <a:spcPct val="0"/>
              </a:spcBef>
            </a:pPr>
            <a:r>
              <a:rPr lang="en-US" sz="3500" strike="noStrike" u="none">
                <a:solidFill>
                  <a:srgbClr val="404040"/>
                </a:solidFill>
                <a:latin typeface="Now"/>
              </a:rPr>
              <a:t>Giulia Benvenuto - 4678610</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9247909" y="1581809"/>
            <a:ext cx="8011391" cy="7123382"/>
          </a:xfrm>
          <a:custGeom>
            <a:avLst/>
            <a:gdLst/>
            <a:ahLst/>
            <a:cxnLst/>
            <a:rect r="r" b="b" t="t" l="l"/>
            <a:pathLst>
              <a:path h="7123382" w="8011391">
                <a:moveTo>
                  <a:pt x="0" y="0"/>
                </a:moveTo>
                <a:lnTo>
                  <a:pt x="8011391" y="0"/>
                </a:lnTo>
                <a:lnTo>
                  <a:pt x="8011391" y="7123382"/>
                </a:lnTo>
                <a:lnTo>
                  <a:pt x="0" y="7123382"/>
                </a:lnTo>
                <a:lnTo>
                  <a:pt x="0" y="0"/>
                </a:lnTo>
                <a:close/>
              </a:path>
            </a:pathLst>
          </a:custGeom>
          <a:blipFill>
            <a:blip r:embed="rId2"/>
            <a:stretch>
              <a:fillRect l="0" t="0" r="0" b="0"/>
            </a:stretch>
          </a:blipFill>
        </p:spPr>
      </p:sp>
      <p:sp>
        <p:nvSpPr>
          <p:cNvPr name="Freeform 3" id="3"/>
          <p:cNvSpPr/>
          <p:nvPr/>
        </p:nvSpPr>
        <p:spPr>
          <a:xfrm flipH="false" flipV="false" rot="0">
            <a:off x="7330750" y="8876641"/>
            <a:ext cx="954479" cy="954479"/>
          </a:xfrm>
          <a:custGeom>
            <a:avLst/>
            <a:gdLst/>
            <a:ahLst/>
            <a:cxnLst/>
            <a:rect r="r" b="b" t="t" l="l"/>
            <a:pathLst>
              <a:path h="954479" w="954479">
                <a:moveTo>
                  <a:pt x="0" y="0"/>
                </a:moveTo>
                <a:lnTo>
                  <a:pt x="954480" y="0"/>
                </a:lnTo>
                <a:lnTo>
                  <a:pt x="954480" y="954479"/>
                </a:lnTo>
                <a:lnTo>
                  <a:pt x="0" y="954479"/>
                </a:lnTo>
                <a:lnTo>
                  <a:pt x="0" y="0"/>
                </a:lnTo>
                <a:close/>
              </a:path>
            </a:pathLst>
          </a:custGeom>
          <a:blipFill>
            <a:blip r:embed="rId3"/>
            <a:stretch>
              <a:fillRect l="0" t="0" r="0" b="0"/>
            </a:stretch>
          </a:blipFill>
        </p:spPr>
      </p:sp>
      <p:sp>
        <p:nvSpPr>
          <p:cNvPr name="TextBox 4" id="4"/>
          <p:cNvSpPr txBox="true"/>
          <p:nvPr/>
        </p:nvSpPr>
        <p:spPr>
          <a:xfrm rot="0">
            <a:off x="1028700" y="2295734"/>
            <a:ext cx="7804633" cy="3692525"/>
          </a:xfrm>
          <a:prstGeom prst="rect">
            <a:avLst/>
          </a:prstGeom>
        </p:spPr>
        <p:txBody>
          <a:bodyPr anchor="t" rtlCol="false" tIns="0" lIns="0" bIns="0" rIns="0">
            <a:spAutoFit/>
          </a:bodyPr>
          <a:lstStyle/>
          <a:p>
            <a:pPr algn="l" marL="755651" indent="-377825" lvl="1">
              <a:lnSpc>
                <a:spcPts val="4900"/>
              </a:lnSpc>
              <a:buFont typeface="Arial"/>
              <a:buChar char="•"/>
            </a:pPr>
            <a:r>
              <a:rPr lang="en-US" sz="3500">
                <a:solidFill>
                  <a:srgbClr val="404040"/>
                </a:solidFill>
                <a:latin typeface="Now"/>
              </a:rPr>
              <a:t>Four clue agents.</a:t>
            </a:r>
          </a:p>
          <a:p>
            <a:pPr algn="l" marL="755651" indent="-377825" lvl="1">
              <a:lnSpc>
                <a:spcPts val="4900"/>
              </a:lnSpc>
              <a:buFont typeface="Arial"/>
              <a:buChar char="•"/>
            </a:pPr>
            <a:r>
              <a:rPr lang="en-US" sz="3500">
                <a:solidFill>
                  <a:srgbClr val="404040"/>
                </a:solidFill>
                <a:latin typeface="Now"/>
              </a:rPr>
              <a:t>Static position. </a:t>
            </a:r>
          </a:p>
          <a:p>
            <a:pPr algn="l" marL="755651" indent="-377825" lvl="1">
              <a:lnSpc>
                <a:spcPts val="4900"/>
              </a:lnSpc>
              <a:spcBef>
                <a:spcPct val="0"/>
              </a:spcBef>
              <a:buFont typeface="Arial"/>
              <a:buChar char="•"/>
            </a:pPr>
            <a:r>
              <a:rPr lang="en-US" sz="3500">
                <a:solidFill>
                  <a:srgbClr val="404040"/>
                </a:solidFill>
                <a:latin typeface="Now"/>
              </a:rPr>
              <a:t>If they are found by a police agent, communicate to him the known X or Y coordinate and the ID of the criminal. </a:t>
            </a:r>
          </a:p>
        </p:txBody>
      </p:sp>
      <p:sp>
        <p:nvSpPr>
          <p:cNvPr name="TextBox 5" id="5"/>
          <p:cNvSpPr txBox="true"/>
          <p:nvPr/>
        </p:nvSpPr>
        <p:spPr>
          <a:xfrm rot="0">
            <a:off x="1028700" y="628650"/>
            <a:ext cx="16230600" cy="849312"/>
          </a:xfrm>
          <a:prstGeom prst="rect">
            <a:avLst/>
          </a:prstGeom>
        </p:spPr>
        <p:txBody>
          <a:bodyPr anchor="t" rtlCol="false" tIns="0" lIns="0" bIns="0" rIns="0">
            <a:spAutoFit/>
          </a:bodyPr>
          <a:lstStyle/>
          <a:p>
            <a:pPr algn="ctr">
              <a:lnSpc>
                <a:spcPts val="7000"/>
              </a:lnSpc>
            </a:pPr>
            <a:r>
              <a:rPr lang="en-US" sz="5000" spc="140">
                <a:solidFill>
                  <a:srgbClr val="404040"/>
                </a:solidFill>
                <a:latin typeface="Now Bold"/>
              </a:rPr>
              <a:t>AGENTS (3)</a:t>
            </a:r>
          </a:p>
        </p:txBody>
      </p:sp>
      <p:sp>
        <p:nvSpPr>
          <p:cNvPr name="TextBox 6" id="6"/>
          <p:cNvSpPr txBox="true"/>
          <p:nvPr/>
        </p:nvSpPr>
        <p:spPr>
          <a:xfrm rot="0">
            <a:off x="1028700" y="1505609"/>
            <a:ext cx="7707586"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Behavior of Clue Agents</a:t>
            </a:r>
          </a:p>
        </p:txBody>
      </p:sp>
      <p:sp>
        <p:nvSpPr>
          <p:cNvPr name="TextBox 7" id="7"/>
          <p:cNvSpPr txBox="true"/>
          <p:nvPr/>
        </p:nvSpPr>
        <p:spPr>
          <a:xfrm rot="0">
            <a:off x="8285230" y="9118930"/>
            <a:ext cx="2672020" cy="422275"/>
          </a:xfrm>
          <a:prstGeom prst="rect">
            <a:avLst/>
          </a:prstGeom>
        </p:spPr>
        <p:txBody>
          <a:bodyPr anchor="t" rtlCol="false" tIns="0" lIns="0" bIns="0" rIns="0">
            <a:spAutoFit/>
          </a:bodyPr>
          <a:lstStyle/>
          <a:p>
            <a:pPr algn="l">
              <a:lnSpc>
                <a:spcPts val="3499"/>
              </a:lnSpc>
              <a:spcBef>
                <a:spcPct val="0"/>
              </a:spcBef>
            </a:pPr>
            <a:r>
              <a:rPr lang="en-US" sz="2499">
                <a:solidFill>
                  <a:srgbClr val="404040"/>
                </a:solidFill>
                <a:latin typeface="Now Bold"/>
              </a:rPr>
              <a:t>Clue Agent Icon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7007259" y="8905350"/>
            <a:ext cx="954479" cy="954479"/>
          </a:xfrm>
          <a:custGeom>
            <a:avLst/>
            <a:gdLst/>
            <a:ahLst/>
            <a:cxnLst/>
            <a:rect r="r" b="b" t="t" l="l"/>
            <a:pathLst>
              <a:path h="954479" w="954479">
                <a:moveTo>
                  <a:pt x="0" y="0"/>
                </a:moveTo>
                <a:lnTo>
                  <a:pt x="954479" y="0"/>
                </a:lnTo>
                <a:lnTo>
                  <a:pt x="954479" y="954480"/>
                </a:lnTo>
                <a:lnTo>
                  <a:pt x="0" y="954480"/>
                </a:lnTo>
                <a:lnTo>
                  <a:pt x="0" y="0"/>
                </a:lnTo>
                <a:close/>
              </a:path>
            </a:pathLst>
          </a:custGeom>
          <a:blipFill>
            <a:blip r:embed="rId2"/>
            <a:stretch>
              <a:fillRect l="0" t="0" r="0" b="0"/>
            </a:stretch>
          </a:blipFill>
        </p:spPr>
      </p:sp>
      <p:sp>
        <p:nvSpPr>
          <p:cNvPr name="TextBox 3" id="3"/>
          <p:cNvSpPr txBox="true"/>
          <p:nvPr/>
        </p:nvSpPr>
        <p:spPr>
          <a:xfrm rot="0">
            <a:off x="1028700" y="2288935"/>
            <a:ext cx="16230600" cy="3692525"/>
          </a:xfrm>
          <a:prstGeom prst="rect">
            <a:avLst/>
          </a:prstGeom>
        </p:spPr>
        <p:txBody>
          <a:bodyPr anchor="t" rtlCol="false" tIns="0" lIns="0" bIns="0" rIns="0">
            <a:spAutoFit/>
          </a:bodyPr>
          <a:lstStyle/>
          <a:p>
            <a:pPr algn="l" marL="755651" indent="-377825" lvl="1">
              <a:lnSpc>
                <a:spcPts val="4900"/>
              </a:lnSpc>
              <a:buFont typeface="Arial"/>
              <a:buChar char="•"/>
            </a:pPr>
            <a:r>
              <a:rPr lang="en-US" sz="3500">
                <a:solidFill>
                  <a:srgbClr val="404040"/>
                </a:solidFill>
                <a:latin typeface="Now"/>
              </a:rPr>
              <a:t>Two criminal agents.</a:t>
            </a:r>
          </a:p>
          <a:p>
            <a:pPr algn="l" marL="755651" indent="-377825" lvl="1">
              <a:lnSpc>
                <a:spcPts val="4900"/>
              </a:lnSpc>
              <a:buFont typeface="Arial"/>
              <a:buChar char="•"/>
            </a:pPr>
            <a:r>
              <a:rPr lang="en-US" sz="3500">
                <a:solidFill>
                  <a:srgbClr val="404040"/>
                </a:solidFill>
                <a:latin typeface="Now"/>
              </a:rPr>
              <a:t>Static position. </a:t>
            </a:r>
          </a:p>
          <a:p>
            <a:pPr algn="l" marL="755651" indent="-377825" lvl="1">
              <a:lnSpc>
                <a:spcPts val="4900"/>
              </a:lnSpc>
              <a:buFont typeface="Arial"/>
              <a:buChar char="•"/>
            </a:pPr>
            <a:r>
              <a:rPr lang="en-US" sz="3500">
                <a:solidFill>
                  <a:srgbClr val="404040"/>
                </a:solidFill>
                <a:latin typeface="Now"/>
              </a:rPr>
              <a:t>They hide in the city and upon being discovered, they receive a message from the police agent declaring that they are under arrest.</a:t>
            </a:r>
          </a:p>
          <a:p>
            <a:pPr algn="l" marL="755651" indent="-377825" lvl="1">
              <a:lnSpc>
                <a:spcPts val="4900"/>
              </a:lnSpc>
              <a:spcBef>
                <a:spcPct val="0"/>
              </a:spcBef>
              <a:buFont typeface="Arial"/>
              <a:buChar char="•"/>
            </a:pPr>
            <a:r>
              <a:rPr lang="en-US" sz="3500">
                <a:solidFill>
                  <a:srgbClr val="404040"/>
                </a:solidFill>
                <a:latin typeface="Now"/>
              </a:rPr>
              <a:t>When arrested by a police agent, they are removed from the grid as they are escorted to jail.</a:t>
            </a:r>
          </a:p>
        </p:txBody>
      </p:sp>
      <p:sp>
        <p:nvSpPr>
          <p:cNvPr name="TextBox 4" id="4"/>
          <p:cNvSpPr txBox="true"/>
          <p:nvPr/>
        </p:nvSpPr>
        <p:spPr>
          <a:xfrm rot="0">
            <a:off x="1028700" y="628650"/>
            <a:ext cx="16230600" cy="849312"/>
          </a:xfrm>
          <a:prstGeom prst="rect">
            <a:avLst/>
          </a:prstGeom>
        </p:spPr>
        <p:txBody>
          <a:bodyPr anchor="t" rtlCol="false" tIns="0" lIns="0" bIns="0" rIns="0">
            <a:spAutoFit/>
          </a:bodyPr>
          <a:lstStyle/>
          <a:p>
            <a:pPr algn="ctr">
              <a:lnSpc>
                <a:spcPts val="7000"/>
              </a:lnSpc>
            </a:pPr>
            <a:r>
              <a:rPr lang="en-US" sz="5000" spc="140">
                <a:solidFill>
                  <a:srgbClr val="404040"/>
                </a:solidFill>
                <a:latin typeface="Now Bold"/>
              </a:rPr>
              <a:t>AGENTS (4)</a:t>
            </a:r>
          </a:p>
        </p:txBody>
      </p:sp>
      <p:sp>
        <p:nvSpPr>
          <p:cNvPr name="TextBox 5" id="5"/>
          <p:cNvSpPr txBox="true"/>
          <p:nvPr/>
        </p:nvSpPr>
        <p:spPr>
          <a:xfrm rot="0">
            <a:off x="1028700" y="1536580"/>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Behavior of Criminal Agents</a:t>
            </a:r>
          </a:p>
        </p:txBody>
      </p:sp>
      <p:sp>
        <p:nvSpPr>
          <p:cNvPr name="TextBox 6" id="6"/>
          <p:cNvSpPr txBox="true"/>
          <p:nvPr/>
        </p:nvSpPr>
        <p:spPr>
          <a:xfrm rot="0">
            <a:off x="7961738" y="9147640"/>
            <a:ext cx="3319003" cy="422275"/>
          </a:xfrm>
          <a:prstGeom prst="rect">
            <a:avLst/>
          </a:prstGeom>
        </p:spPr>
        <p:txBody>
          <a:bodyPr anchor="t" rtlCol="false" tIns="0" lIns="0" bIns="0" rIns="0">
            <a:spAutoFit/>
          </a:bodyPr>
          <a:lstStyle/>
          <a:p>
            <a:pPr algn="l">
              <a:lnSpc>
                <a:spcPts val="3499"/>
              </a:lnSpc>
              <a:spcBef>
                <a:spcPct val="0"/>
              </a:spcBef>
            </a:pPr>
            <a:r>
              <a:rPr lang="en-US" sz="2499">
                <a:solidFill>
                  <a:srgbClr val="404040"/>
                </a:solidFill>
                <a:latin typeface="Now Bold"/>
              </a:rPr>
              <a:t>Criminal Agent Icon</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941179"/>
            <a:ext cx="16230600" cy="849312"/>
          </a:xfrm>
          <a:prstGeom prst="rect">
            <a:avLst/>
          </a:prstGeom>
        </p:spPr>
        <p:txBody>
          <a:bodyPr anchor="t" rtlCol="false" tIns="0" lIns="0" bIns="0" rIns="0">
            <a:spAutoFit/>
          </a:bodyPr>
          <a:lstStyle/>
          <a:p>
            <a:pPr algn="ctr">
              <a:lnSpc>
                <a:spcPts val="7000"/>
              </a:lnSpc>
            </a:pPr>
            <a:r>
              <a:rPr lang="en-US" sz="5000" spc="140">
                <a:solidFill>
                  <a:srgbClr val="404040"/>
                </a:solidFill>
                <a:latin typeface="Now Bold"/>
              </a:rPr>
              <a:t>INTERNAL ACTIONS (1)</a:t>
            </a:r>
          </a:p>
        </p:txBody>
      </p:sp>
      <p:sp>
        <p:nvSpPr>
          <p:cNvPr name="TextBox 3" id="3"/>
          <p:cNvSpPr txBox="true"/>
          <p:nvPr/>
        </p:nvSpPr>
        <p:spPr>
          <a:xfrm rot="0">
            <a:off x="1028700" y="2047666"/>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What are Internal Actions?</a:t>
            </a:r>
          </a:p>
        </p:txBody>
      </p:sp>
      <p:sp>
        <p:nvSpPr>
          <p:cNvPr name="TextBox 4" id="4"/>
          <p:cNvSpPr txBox="true"/>
          <p:nvPr/>
        </p:nvSpPr>
        <p:spPr>
          <a:xfrm rot="0">
            <a:off x="1028700" y="2998579"/>
            <a:ext cx="16230600" cy="4311650"/>
          </a:xfrm>
          <a:prstGeom prst="rect">
            <a:avLst/>
          </a:prstGeom>
        </p:spPr>
        <p:txBody>
          <a:bodyPr anchor="t" rtlCol="false" tIns="0" lIns="0" bIns="0" rIns="0">
            <a:spAutoFit/>
          </a:bodyPr>
          <a:lstStyle/>
          <a:p>
            <a:pPr algn="l">
              <a:lnSpc>
                <a:spcPts val="4900"/>
              </a:lnSpc>
            </a:pPr>
            <a:r>
              <a:rPr lang="en-US" sz="3500">
                <a:solidFill>
                  <a:srgbClr val="404040"/>
                </a:solidFill>
                <a:latin typeface="Now"/>
              </a:rPr>
              <a:t>Internal Actions are used in the project as a building block for agents to perform operations that go beyond basic logical reasoning. </a:t>
            </a:r>
          </a:p>
          <a:p>
            <a:pPr algn="l">
              <a:lnSpc>
                <a:spcPts val="4900"/>
              </a:lnSpc>
            </a:pPr>
          </a:p>
          <a:p>
            <a:pPr algn="l">
              <a:lnSpc>
                <a:spcPts val="4900"/>
              </a:lnSpc>
            </a:pPr>
            <a:r>
              <a:rPr lang="en-US" sz="3500">
                <a:solidFill>
                  <a:srgbClr val="404040"/>
                </a:solidFill>
                <a:latin typeface="Now"/>
              </a:rPr>
              <a:t>To develop an Internal Action, one must extend a java class with the “DefaultInternalAction” class provided by Jason.</a:t>
            </a:r>
          </a:p>
          <a:p>
            <a:pPr algn="l">
              <a:lnSpc>
                <a:spcPts val="4900"/>
              </a:lnSpc>
            </a:pPr>
          </a:p>
          <a:p>
            <a:pPr algn="l">
              <a:lnSpc>
                <a:spcPts val="4900"/>
              </a:lnSpc>
              <a:spcBef>
                <a:spcPct val="0"/>
              </a:spcBef>
            </a:pPr>
            <a:r>
              <a:rPr lang="en-US" sz="3500">
                <a:solidFill>
                  <a:srgbClr val="404040"/>
                </a:solidFill>
                <a:latin typeface="Now"/>
              </a:rPr>
              <a:t> This approach allows the implementation of specific agent behaviors.</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598279"/>
            <a:ext cx="16230600" cy="823912"/>
          </a:xfrm>
          <a:prstGeom prst="rect">
            <a:avLst/>
          </a:prstGeom>
        </p:spPr>
        <p:txBody>
          <a:bodyPr anchor="t" rtlCol="false" tIns="0" lIns="0" bIns="0" rIns="0">
            <a:spAutoFit/>
          </a:bodyPr>
          <a:lstStyle/>
          <a:p>
            <a:pPr algn="ctr">
              <a:lnSpc>
                <a:spcPts val="6750"/>
              </a:lnSpc>
            </a:pPr>
            <a:r>
              <a:rPr lang="en-US" sz="5000" spc="140">
                <a:solidFill>
                  <a:srgbClr val="404040"/>
                </a:solidFill>
                <a:latin typeface="Now Bold"/>
              </a:rPr>
              <a:t>INTERNAL ACTIONS</a:t>
            </a:r>
          </a:p>
        </p:txBody>
      </p:sp>
      <p:sp>
        <p:nvSpPr>
          <p:cNvPr name="TextBox 3" id="3"/>
          <p:cNvSpPr txBox="true"/>
          <p:nvPr/>
        </p:nvSpPr>
        <p:spPr>
          <a:xfrm rot="0">
            <a:off x="1028700" y="2132477"/>
            <a:ext cx="16230600" cy="1181100"/>
          </a:xfrm>
          <a:prstGeom prst="rect">
            <a:avLst/>
          </a:prstGeom>
        </p:spPr>
        <p:txBody>
          <a:bodyPr anchor="t" rtlCol="false" tIns="0" lIns="0" bIns="0" rIns="0">
            <a:spAutoFit/>
          </a:bodyPr>
          <a:lstStyle/>
          <a:p>
            <a:pPr algn="l">
              <a:lnSpc>
                <a:spcPts val="4725"/>
              </a:lnSpc>
            </a:pPr>
            <a:r>
              <a:rPr lang="en-US" sz="3500">
                <a:solidFill>
                  <a:srgbClr val="404040"/>
                </a:solidFill>
                <a:latin typeface="Now"/>
              </a:rPr>
              <a:t>Handles the logic of finding a path between two locations (x, y) in the city grid. Used by police agents in the “explore” goal.</a:t>
            </a:r>
          </a:p>
        </p:txBody>
      </p:sp>
      <p:sp>
        <p:nvSpPr>
          <p:cNvPr name="TextBox 4" id="4"/>
          <p:cNvSpPr txBox="true"/>
          <p:nvPr/>
        </p:nvSpPr>
        <p:spPr>
          <a:xfrm rot="0">
            <a:off x="1028700" y="1441578"/>
            <a:ext cx="16230600" cy="661988"/>
          </a:xfrm>
          <a:prstGeom prst="rect">
            <a:avLst/>
          </a:prstGeom>
        </p:spPr>
        <p:txBody>
          <a:bodyPr anchor="t" rtlCol="false" tIns="0" lIns="0" bIns="0" rIns="0">
            <a:spAutoFit/>
          </a:bodyPr>
          <a:lstStyle/>
          <a:p>
            <a:pPr algn="l">
              <a:lnSpc>
                <a:spcPts val="5399"/>
              </a:lnSpc>
            </a:pPr>
            <a:r>
              <a:rPr lang="en-US" sz="3999" spc="111">
                <a:solidFill>
                  <a:srgbClr val="404040"/>
                </a:solidFill>
                <a:latin typeface="Now Bold"/>
              </a:rPr>
              <a:t>1) FindPath.java</a:t>
            </a:r>
          </a:p>
        </p:txBody>
      </p:sp>
      <p:sp>
        <p:nvSpPr>
          <p:cNvPr name="TextBox 5" id="5"/>
          <p:cNvSpPr txBox="true"/>
          <p:nvPr/>
        </p:nvSpPr>
        <p:spPr>
          <a:xfrm rot="0">
            <a:off x="1028700" y="3532652"/>
            <a:ext cx="16230600" cy="661988"/>
          </a:xfrm>
          <a:prstGeom prst="rect">
            <a:avLst/>
          </a:prstGeom>
        </p:spPr>
        <p:txBody>
          <a:bodyPr anchor="t" rtlCol="false" tIns="0" lIns="0" bIns="0" rIns="0">
            <a:spAutoFit/>
          </a:bodyPr>
          <a:lstStyle/>
          <a:p>
            <a:pPr algn="l">
              <a:lnSpc>
                <a:spcPts val="5399"/>
              </a:lnSpc>
            </a:pPr>
            <a:r>
              <a:rPr lang="en-US" sz="3999" spc="111">
                <a:solidFill>
                  <a:srgbClr val="404040"/>
                </a:solidFill>
                <a:latin typeface="Now Bold"/>
              </a:rPr>
              <a:t>2) Escorting.java</a:t>
            </a:r>
          </a:p>
        </p:txBody>
      </p:sp>
      <p:sp>
        <p:nvSpPr>
          <p:cNvPr name="TextBox 6" id="6"/>
          <p:cNvSpPr txBox="true"/>
          <p:nvPr/>
        </p:nvSpPr>
        <p:spPr>
          <a:xfrm rot="0">
            <a:off x="1028700" y="4147014"/>
            <a:ext cx="16230600" cy="1781175"/>
          </a:xfrm>
          <a:prstGeom prst="rect">
            <a:avLst/>
          </a:prstGeom>
        </p:spPr>
        <p:txBody>
          <a:bodyPr anchor="t" rtlCol="false" tIns="0" lIns="0" bIns="0" rIns="0">
            <a:spAutoFit/>
          </a:bodyPr>
          <a:lstStyle/>
          <a:p>
            <a:pPr algn="l">
              <a:lnSpc>
                <a:spcPts val="4725"/>
              </a:lnSpc>
            </a:pPr>
            <a:r>
              <a:rPr lang="en-US" sz="3500">
                <a:solidFill>
                  <a:srgbClr val="404040"/>
                </a:solidFill>
                <a:latin typeface="Now"/>
              </a:rPr>
              <a:t>Handles the escorting logic for the police agents. It activates the escorting state to true when a police agent arrest a criminal, updating to the police agent’s icon.</a:t>
            </a:r>
          </a:p>
        </p:txBody>
      </p:sp>
      <p:sp>
        <p:nvSpPr>
          <p:cNvPr name="TextBox 7" id="7"/>
          <p:cNvSpPr txBox="true"/>
          <p:nvPr/>
        </p:nvSpPr>
        <p:spPr>
          <a:xfrm rot="0">
            <a:off x="1028700" y="6147264"/>
            <a:ext cx="16230600" cy="661988"/>
          </a:xfrm>
          <a:prstGeom prst="rect">
            <a:avLst/>
          </a:prstGeom>
        </p:spPr>
        <p:txBody>
          <a:bodyPr anchor="t" rtlCol="false" tIns="0" lIns="0" bIns="0" rIns="0">
            <a:spAutoFit/>
          </a:bodyPr>
          <a:lstStyle/>
          <a:p>
            <a:pPr algn="l">
              <a:lnSpc>
                <a:spcPts val="5399"/>
              </a:lnSpc>
            </a:pPr>
            <a:r>
              <a:rPr lang="en-US" sz="3999" spc="111">
                <a:solidFill>
                  <a:srgbClr val="404040"/>
                </a:solidFill>
                <a:latin typeface="Now Bold"/>
              </a:rPr>
              <a:t>3) EnterJail.java</a:t>
            </a:r>
          </a:p>
        </p:txBody>
      </p:sp>
      <p:sp>
        <p:nvSpPr>
          <p:cNvPr name="TextBox 8" id="8"/>
          <p:cNvSpPr txBox="true"/>
          <p:nvPr/>
        </p:nvSpPr>
        <p:spPr>
          <a:xfrm rot="0">
            <a:off x="1028700" y="6837827"/>
            <a:ext cx="16230600" cy="1181100"/>
          </a:xfrm>
          <a:prstGeom prst="rect">
            <a:avLst/>
          </a:prstGeom>
        </p:spPr>
        <p:txBody>
          <a:bodyPr anchor="t" rtlCol="false" tIns="0" lIns="0" bIns="0" rIns="0">
            <a:spAutoFit/>
          </a:bodyPr>
          <a:lstStyle/>
          <a:p>
            <a:pPr algn="l">
              <a:lnSpc>
                <a:spcPts val="4725"/>
              </a:lnSpc>
            </a:pPr>
            <a:r>
              <a:rPr lang="en-US" sz="3500">
                <a:solidFill>
                  <a:srgbClr val="404040"/>
                </a:solidFill>
                <a:latin typeface="Now"/>
              </a:rPr>
              <a:t>Manages a police agent's entry into jail with a criminal, including removing the agent's icon from the grid to indicate they are inside.</a:t>
            </a:r>
          </a:p>
        </p:txBody>
      </p:sp>
      <p:sp>
        <p:nvSpPr>
          <p:cNvPr name="TextBox 9" id="9"/>
          <p:cNvSpPr txBox="true"/>
          <p:nvPr/>
        </p:nvSpPr>
        <p:spPr>
          <a:xfrm rot="0">
            <a:off x="1028700" y="8238002"/>
            <a:ext cx="16230600" cy="661988"/>
          </a:xfrm>
          <a:prstGeom prst="rect">
            <a:avLst/>
          </a:prstGeom>
        </p:spPr>
        <p:txBody>
          <a:bodyPr anchor="t" rtlCol="false" tIns="0" lIns="0" bIns="0" rIns="0">
            <a:spAutoFit/>
          </a:bodyPr>
          <a:lstStyle/>
          <a:p>
            <a:pPr algn="l">
              <a:lnSpc>
                <a:spcPts val="5399"/>
              </a:lnSpc>
            </a:pPr>
            <a:r>
              <a:rPr lang="en-US" sz="3999" spc="111">
                <a:solidFill>
                  <a:srgbClr val="404040"/>
                </a:solidFill>
                <a:latin typeface="Now Bold"/>
              </a:rPr>
              <a:t>4) Arrested.java</a:t>
            </a:r>
          </a:p>
        </p:txBody>
      </p:sp>
      <p:sp>
        <p:nvSpPr>
          <p:cNvPr name="TextBox 10" id="10"/>
          <p:cNvSpPr txBox="true"/>
          <p:nvPr/>
        </p:nvSpPr>
        <p:spPr>
          <a:xfrm rot="0">
            <a:off x="1028700" y="8852364"/>
            <a:ext cx="16230600" cy="1181100"/>
          </a:xfrm>
          <a:prstGeom prst="rect">
            <a:avLst/>
          </a:prstGeom>
        </p:spPr>
        <p:txBody>
          <a:bodyPr anchor="t" rtlCol="false" tIns="0" lIns="0" bIns="0" rIns="0">
            <a:spAutoFit/>
          </a:bodyPr>
          <a:lstStyle/>
          <a:p>
            <a:pPr algn="l">
              <a:lnSpc>
                <a:spcPts val="4725"/>
              </a:lnSpc>
            </a:pPr>
            <a:r>
              <a:rPr lang="en-US" sz="3500">
                <a:solidFill>
                  <a:srgbClr val="404040"/>
                </a:solidFill>
                <a:latin typeface="Now"/>
              </a:rPr>
              <a:t>Handles the logic to arrest a criminal which involves removing the criminal’s icon from the grid when a police agent finds and arrest him.</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941179"/>
            <a:ext cx="16230600" cy="849312"/>
          </a:xfrm>
          <a:prstGeom prst="rect">
            <a:avLst/>
          </a:prstGeom>
        </p:spPr>
        <p:txBody>
          <a:bodyPr anchor="t" rtlCol="false" tIns="0" lIns="0" bIns="0" rIns="0">
            <a:spAutoFit/>
          </a:bodyPr>
          <a:lstStyle/>
          <a:p>
            <a:pPr algn="ctr">
              <a:lnSpc>
                <a:spcPts val="7000"/>
              </a:lnSpc>
            </a:pPr>
            <a:r>
              <a:rPr lang="en-US" sz="5000" spc="140">
                <a:solidFill>
                  <a:srgbClr val="404040"/>
                </a:solidFill>
                <a:latin typeface="Now Bold"/>
              </a:rPr>
              <a:t>UTILITY AND HELPER CLASSES</a:t>
            </a:r>
          </a:p>
        </p:txBody>
      </p:sp>
      <p:sp>
        <p:nvSpPr>
          <p:cNvPr name="TextBox 3" id="3"/>
          <p:cNvSpPr txBox="true"/>
          <p:nvPr/>
        </p:nvSpPr>
        <p:spPr>
          <a:xfrm rot="0">
            <a:off x="1028700" y="1983726"/>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1) AgentIdMapper.java</a:t>
            </a:r>
          </a:p>
        </p:txBody>
      </p:sp>
      <p:sp>
        <p:nvSpPr>
          <p:cNvPr name="TextBox 4" id="4"/>
          <p:cNvSpPr txBox="true"/>
          <p:nvPr/>
        </p:nvSpPr>
        <p:spPr>
          <a:xfrm rot="0">
            <a:off x="1028700" y="2758149"/>
            <a:ext cx="16230600" cy="1835150"/>
          </a:xfrm>
          <a:prstGeom prst="rect">
            <a:avLst/>
          </a:prstGeom>
        </p:spPr>
        <p:txBody>
          <a:bodyPr anchor="t" rtlCol="false" tIns="0" lIns="0" bIns="0" rIns="0">
            <a:spAutoFit/>
          </a:bodyPr>
          <a:lstStyle/>
          <a:p>
            <a:pPr algn="l">
              <a:lnSpc>
                <a:spcPts val="4900"/>
              </a:lnSpc>
              <a:spcBef>
                <a:spcPct val="0"/>
              </a:spcBef>
            </a:pPr>
            <a:r>
              <a:rPr lang="en-US" sz="3500">
                <a:solidFill>
                  <a:srgbClr val="404040"/>
                </a:solidFill>
                <a:latin typeface="Now"/>
              </a:rPr>
              <a:t>Maps agent IDs from Java to Jason since they have a different numbering systems: Java IDs range from 0 to 12, while Jason IDs span from 0 to one less than the total agent instances.</a:t>
            </a:r>
          </a:p>
        </p:txBody>
      </p:sp>
      <p:sp>
        <p:nvSpPr>
          <p:cNvPr name="TextBox 5" id="5"/>
          <p:cNvSpPr txBox="true"/>
          <p:nvPr/>
        </p:nvSpPr>
        <p:spPr>
          <a:xfrm rot="0">
            <a:off x="1028700" y="4844874"/>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2) AgentPercept.java</a:t>
            </a:r>
          </a:p>
        </p:txBody>
      </p:sp>
      <p:sp>
        <p:nvSpPr>
          <p:cNvPr name="TextBox 6" id="6"/>
          <p:cNvSpPr txBox="true"/>
          <p:nvPr/>
        </p:nvSpPr>
        <p:spPr>
          <a:xfrm rot="0">
            <a:off x="1028700" y="5614811"/>
            <a:ext cx="16230600" cy="1216025"/>
          </a:xfrm>
          <a:prstGeom prst="rect">
            <a:avLst/>
          </a:prstGeom>
        </p:spPr>
        <p:txBody>
          <a:bodyPr anchor="t" rtlCol="false" tIns="0" lIns="0" bIns="0" rIns="0">
            <a:spAutoFit/>
          </a:bodyPr>
          <a:lstStyle/>
          <a:p>
            <a:pPr algn="l">
              <a:lnSpc>
                <a:spcPts val="4900"/>
              </a:lnSpc>
              <a:spcBef>
                <a:spcPct val="0"/>
              </a:spcBef>
            </a:pPr>
            <a:r>
              <a:rPr lang="en-US" sz="3500">
                <a:solidFill>
                  <a:srgbClr val="404040"/>
                </a:solidFill>
                <a:latin typeface="Now"/>
              </a:rPr>
              <a:t>Adds and updates the agents’ beliefs, so it acts as the intermediary layer between the agent representation in Java and Jason. </a:t>
            </a:r>
          </a:p>
        </p:txBody>
      </p:sp>
      <p:sp>
        <p:nvSpPr>
          <p:cNvPr name="TextBox 7" id="7"/>
          <p:cNvSpPr txBox="true"/>
          <p:nvPr/>
        </p:nvSpPr>
        <p:spPr>
          <a:xfrm rot="0">
            <a:off x="1028700" y="7082411"/>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3) LookAround.java</a:t>
            </a:r>
          </a:p>
        </p:txBody>
      </p:sp>
      <p:sp>
        <p:nvSpPr>
          <p:cNvPr name="TextBox 8" id="8"/>
          <p:cNvSpPr txBox="true"/>
          <p:nvPr/>
        </p:nvSpPr>
        <p:spPr>
          <a:xfrm rot="0">
            <a:off x="1028700" y="7852349"/>
            <a:ext cx="16230600" cy="1835150"/>
          </a:xfrm>
          <a:prstGeom prst="rect">
            <a:avLst/>
          </a:prstGeom>
        </p:spPr>
        <p:txBody>
          <a:bodyPr anchor="t" rtlCol="false" tIns="0" lIns="0" bIns="0" rIns="0">
            <a:spAutoFit/>
          </a:bodyPr>
          <a:lstStyle/>
          <a:p>
            <a:pPr algn="l">
              <a:lnSpc>
                <a:spcPts val="4900"/>
              </a:lnSpc>
              <a:spcBef>
                <a:spcPct val="0"/>
              </a:spcBef>
            </a:pPr>
            <a:r>
              <a:rPr lang="en-US" sz="3500">
                <a:solidFill>
                  <a:srgbClr val="404040"/>
                </a:solidFill>
                <a:latin typeface="Now"/>
              </a:rPr>
              <a:t>Used by police agents at each step to detect the presence of other agents, obstacles or jail in the eight neighboring cells around their current position.</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4675981"/>
            <a:ext cx="16230600" cy="849312"/>
          </a:xfrm>
          <a:prstGeom prst="rect">
            <a:avLst/>
          </a:prstGeom>
        </p:spPr>
        <p:txBody>
          <a:bodyPr anchor="t" rtlCol="false" tIns="0" lIns="0" bIns="0" rIns="0">
            <a:spAutoFit/>
          </a:bodyPr>
          <a:lstStyle/>
          <a:p>
            <a:pPr algn="ctr">
              <a:lnSpc>
                <a:spcPts val="7000"/>
              </a:lnSpc>
            </a:pPr>
            <a:r>
              <a:rPr lang="en-US" sz="5000" spc="140">
                <a:solidFill>
                  <a:srgbClr val="404040"/>
                </a:solidFill>
                <a:latin typeface="Now Bold"/>
              </a:rPr>
              <a:t>Thank 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943838"/>
            <a:ext cx="16230600" cy="849312"/>
          </a:xfrm>
          <a:prstGeom prst="rect">
            <a:avLst/>
          </a:prstGeom>
        </p:spPr>
        <p:txBody>
          <a:bodyPr anchor="t" rtlCol="false" tIns="0" lIns="0" bIns="0" rIns="0">
            <a:spAutoFit/>
          </a:bodyPr>
          <a:lstStyle/>
          <a:p>
            <a:pPr algn="ctr">
              <a:lnSpc>
                <a:spcPts val="7000"/>
              </a:lnSpc>
            </a:pPr>
            <a:r>
              <a:rPr lang="en-US" sz="5000" spc="140">
                <a:solidFill>
                  <a:srgbClr val="404040"/>
                </a:solidFill>
                <a:latin typeface="Now Bold"/>
              </a:rPr>
              <a:t>INTRODUCTION</a:t>
            </a:r>
          </a:p>
        </p:txBody>
      </p:sp>
      <p:sp>
        <p:nvSpPr>
          <p:cNvPr name="TextBox 3" id="3"/>
          <p:cNvSpPr txBox="true"/>
          <p:nvPr/>
        </p:nvSpPr>
        <p:spPr>
          <a:xfrm rot="0">
            <a:off x="1028700" y="3044079"/>
            <a:ext cx="16230600" cy="3692525"/>
          </a:xfrm>
          <a:prstGeom prst="rect">
            <a:avLst/>
          </a:prstGeom>
        </p:spPr>
        <p:txBody>
          <a:bodyPr anchor="t" rtlCol="false" tIns="0" lIns="0" bIns="0" rIns="0">
            <a:spAutoFit/>
          </a:bodyPr>
          <a:lstStyle/>
          <a:p>
            <a:pPr algn="l">
              <a:lnSpc>
                <a:spcPts val="4900"/>
              </a:lnSpc>
            </a:pPr>
            <a:r>
              <a:rPr lang="en-US" sz="3500">
                <a:solidFill>
                  <a:srgbClr val="404040"/>
                </a:solidFill>
                <a:latin typeface="Now"/>
              </a:rPr>
              <a:t>The project utilizes Jason, an interpreter for AgentSpeak, to develop a Multi-Agent System that simulates a city environment. </a:t>
            </a:r>
          </a:p>
          <a:p>
            <a:pPr algn="l">
              <a:lnSpc>
                <a:spcPts val="4900"/>
              </a:lnSpc>
            </a:pPr>
          </a:p>
          <a:p>
            <a:pPr algn="l">
              <a:lnSpc>
                <a:spcPts val="4900"/>
              </a:lnSpc>
            </a:pPr>
            <a:r>
              <a:rPr lang="en-US" sz="3500">
                <a:solidFill>
                  <a:srgbClr val="404040"/>
                </a:solidFill>
                <a:latin typeface="Now"/>
              </a:rPr>
              <a:t>In this environment, four types of agents are implemented, each exhibiting a different behavior. Police, civilian, and clue agents cooperate to detect and arrest criminal agents to ensure safety in the city.</a:t>
            </a:r>
          </a:p>
        </p:txBody>
      </p:sp>
      <p:sp>
        <p:nvSpPr>
          <p:cNvPr name="TextBox 4" id="4"/>
          <p:cNvSpPr txBox="true"/>
          <p:nvPr/>
        </p:nvSpPr>
        <p:spPr>
          <a:xfrm rot="0">
            <a:off x="1028700" y="2071746"/>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Project Overview</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942975"/>
            <a:ext cx="16230600" cy="849312"/>
          </a:xfrm>
          <a:prstGeom prst="rect">
            <a:avLst/>
          </a:prstGeom>
        </p:spPr>
        <p:txBody>
          <a:bodyPr anchor="t" rtlCol="false" tIns="0" lIns="0" bIns="0" rIns="0">
            <a:spAutoFit/>
          </a:bodyPr>
          <a:lstStyle/>
          <a:p>
            <a:pPr algn="ctr">
              <a:lnSpc>
                <a:spcPts val="7000"/>
              </a:lnSpc>
            </a:pPr>
            <a:r>
              <a:rPr lang="en-US" sz="5000" spc="140">
                <a:solidFill>
                  <a:srgbClr val="404040"/>
                </a:solidFill>
                <a:latin typeface="Now Bold"/>
              </a:rPr>
              <a:t>PROBLEM STATEMENT</a:t>
            </a:r>
          </a:p>
        </p:txBody>
      </p:sp>
      <p:sp>
        <p:nvSpPr>
          <p:cNvPr name="TextBox 3" id="3"/>
          <p:cNvSpPr txBox="true"/>
          <p:nvPr/>
        </p:nvSpPr>
        <p:spPr>
          <a:xfrm rot="0">
            <a:off x="1028700" y="2186467"/>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City Safety Problem</a:t>
            </a:r>
          </a:p>
        </p:txBody>
      </p:sp>
      <p:sp>
        <p:nvSpPr>
          <p:cNvPr name="TextBox 4" id="4"/>
          <p:cNvSpPr txBox="true"/>
          <p:nvPr/>
        </p:nvSpPr>
        <p:spPr>
          <a:xfrm rot="0">
            <a:off x="1028700" y="3023080"/>
            <a:ext cx="16230600" cy="2454275"/>
          </a:xfrm>
          <a:prstGeom prst="rect">
            <a:avLst/>
          </a:prstGeom>
        </p:spPr>
        <p:txBody>
          <a:bodyPr anchor="t" rtlCol="false" tIns="0" lIns="0" bIns="0" rIns="0">
            <a:spAutoFit/>
          </a:bodyPr>
          <a:lstStyle/>
          <a:p>
            <a:pPr algn="l">
              <a:lnSpc>
                <a:spcPts val="4900"/>
              </a:lnSpc>
            </a:pPr>
            <a:r>
              <a:rPr lang="en-US" sz="3500">
                <a:solidFill>
                  <a:srgbClr val="404040"/>
                </a:solidFill>
                <a:latin typeface="Now"/>
              </a:rPr>
              <a:t>Safety is a key issue in city areas, affecting the happiness of the residents. Thus, it’s reasonable to think that civilians living in the city will collaborate with police to enhance their personal safety and contribute to the overall security of the environment.</a:t>
            </a:r>
          </a:p>
        </p:txBody>
      </p:sp>
      <p:sp>
        <p:nvSpPr>
          <p:cNvPr name="TextBox 5" id="5"/>
          <p:cNvSpPr txBox="true"/>
          <p:nvPr/>
        </p:nvSpPr>
        <p:spPr>
          <a:xfrm rot="0">
            <a:off x="1028700" y="5925030"/>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Why a multi-agent system is suited for this problem</a:t>
            </a:r>
          </a:p>
        </p:txBody>
      </p:sp>
      <p:sp>
        <p:nvSpPr>
          <p:cNvPr name="TextBox 6" id="6"/>
          <p:cNvSpPr txBox="true"/>
          <p:nvPr/>
        </p:nvSpPr>
        <p:spPr>
          <a:xfrm rot="0">
            <a:off x="1028700" y="6761642"/>
            <a:ext cx="16230600" cy="1835150"/>
          </a:xfrm>
          <a:prstGeom prst="rect">
            <a:avLst/>
          </a:prstGeom>
        </p:spPr>
        <p:txBody>
          <a:bodyPr anchor="t" rtlCol="false" tIns="0" lIns="0" bIns="0" rIns="0">
            <a:spAutoFit/>
          </a:bodyPr>
          <a:lstStyle/>
          <a:p>
            <a:pPr algn="l">
              <a:lnSpc>
                <a:spcPts val="4900"/>
              </a:lnSpc>
            </a:pPr>
            <a:r>
              <a:rPr lang="en-US" sz="3500">
                <a:solidFill>
                  <a:srgbClr val="404040"/>
                </a:solidFill>
                <a:latin typeface="Now"/>
              </a:rPr>
              <a:t>MAS aligns well with the City Safety Problem due to its ability to manage complex interactions among multiple agents who cooperatively work toward the common goal of ensuring city safety by arresting criminals.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942975"/>
            <a:ext cx="16230600" cy="849312"/>
          </a:xfrm>
          <a:prstGeom prst="rect">
            <a:avLst/>
          </a:prstGeom>
        </p:spPr>
        <p:txBody>
          <a:bodyPr anchor="t" rtlCol="false" tIns="0" lIns="0" bIns="0" rIns="0">
            <a:spAutoFit/>
          </a:bodyPr>
          <a:lstStyle/>
          <a:p>
            <a:pPr algn="ctr">
              <a:lnSpc>
                <a:spcPts val="7000"/>
              </a:lnSpc>
            </a:pPr>
            <a:r>
              <a:rPr lang="en-US" sz="5000" spc="140">
                <a:solidFill>
                  <a:srgbClr val="404040"/>
                </a:solidFill>
                <a:latin typeface="Now Bold"/>
              </a:rPr>
              <a:t>DEVELOPMENT FRAMEWORK</a:t>
            </a:r>
          </a:p>
        </p:txBody>
      </p:sp>
      <p:sp>
        <p:nvSpPr>
          <p:cNvPr name="TextBox 3" id="3"/>
          <p:cNvSpPr txBox="true"/>
          <p:nvPr/>
        </p:nvSpPr>
        <p:spPr>
          <a:xfrm rot="0">
            <a:off x="1028700" y="2011976"/>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Jason</a:t>
            </a:r>
          </a:p>
        </p:txBody>
      </p:sp>
      <p:sp>
        <p:nvSpPr>
          <p:cNvPr name="TextBox 4" id="4"/>
          <p:cNvSpPr txBox="true"/>
          <p:nvPr/>
        </p:nvSpPr>
        <p:spPr>
          <a:xfrm rot="0">
            <a:off x="1028700" y="2721949"/>
            <a:ext cx="16230600" cy="2454275"/>
          </a:xfrm>
          <a:prstGeom prst="rect">
            <a:avLst/>
          </a:prstGeom>
        </p:spPr>
        <p:txBody>
          <a:bodyPr anchor="t" rtlCol="false" tIns="0" lIns="0" bIns="0" rIns="0">
            <a:spAutoFit/>
          </a:bodyPr>
          <a:lstStyle/>
          <a:p>
            <a:pPr algn="l" marL="0" indent="0" lvl="0">
              <a:lnSpc>
                <a:spcPts val="4900"/>
              </a:lnSpc>
              <a:spcBef>
                <a:spcPct val="0"/>
              </a:spcBef>
            </a:pPr>
            <a:r>
              <a:rPr lang="en-US" sz="3500">
                <a:solidFill>
                  <a:srgbClr val="404040"/>
                </a:solidFill>
                <a:latin typeface="Now"/>
              </a:rPr>
              <a:t>Jason is</a:t>
            </a:r>
            <a:r>
              <a:rPr lang="en-US" sz="3500" strike="noStrike" u="none">
                <a:solidFill>
                  <a:srgbClr val="404040"/>
                </a:solidFill>
                <a:latin typeface="Now"/>
              </a:rPr>
              <a:t> an interpreter for an extended version of AgentSpeak. </a:t>
            </a:r>
          </a:p>
          <a:p>
            <a:pPr algn="l" marL="0" indent="0" lvl="0">
              <a:lnSpc>
                <a:spcPts val="4900"/>
              </a:lnSpc>
              <a:spcBef>
                <a:spcPct val="0"/>
              </a:spcBef>
            </a:pPr>
            <a:r>
              <a:rPr lang="en-US" sz="3500" strike="noStrike" u="none">
                <a:solidFill>
                  <a:srgbClr val="404040"/>
                </a:solidFill>
                <a:latin typeface="Now"/>
              </a:rPr>
              <a:t>It is crucial in the project for defining and managing the behavior of the agents (police, civilian, clue, and criminals) making them able to dynamically interact basing on their beliefs, desires and intentions. </a:t>
            </a:r>
          </a:p>
        </p:txBody>
      </p:sp>
      <p:sp>
        <p:nvSpPr>
          <p:cNvPr name="TextBox 5" id="5"/>
          <p:cNvSpPr txBox="true"/>
          <p:nvPr/>
        </p:nvSpPr>
        <p:spPr>
          <a:xfrm rot="0">
            <a:off x="1028700" y="5395912"/>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Java</a:t>
            </a:r>
          </a:p>
        </p:txBody>
      </p:sp>
      <p:sp>
        <p:nvSpPr>
          <p:cNvPr name="TextBox 6" id="6"/>
          <p:cNvSpPr txBox="true"/>
          <p:nvPr/>
        </p:nvSpPr>
        <p:spPr>
          <a:xfrm rot="0">
            <a:off x="1028700" y="6184900"/>
            <a:ext cx="16230600" cy="3692525"/>
          </a:xfrm>
          <a:prstGeom prst="rect">
            <a:avLst/>
          </a:prstGeom>
        </p:spPr>
        <p:txBody>
          <a:bodyPr anchor="t" rtlCol="false" tIns="0" lIns="0" bIns="0" rIns="0">
            <a:spAutoFit/>
          </a:bodyPr>
          <a:lstStyle/>
          <a:p>
            <a:pPr algn="l" marL="0" indent="0" lvl="0">
              <a:lnSpc>
                <a:spcPts val="4900"/>
              </a:lnSpc>
              <a:spcBef>
                <a:spcPct val="0"/>
              </a:spcBef>
            </a:pPr>
            <a:r>
              <a:rPr lang="en-US" sz="3500">
                <a:solidFill>
                  <a:srgbClr val="404040"/>
                </a:solidFill>
                <a:latin typeface="Now"/>
              </a:rPr>
              <a:t>Enhances Jason capabilities with the possibility of integrate and extend functionalities of the MAS. Allows for the dynamic addition of percepts to agents as they navigate the city environment, and supports the development of core system components (CityEnvironment, CityModel and CityView java classes), of internal actions and visual representation of the environement.</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941179"/>
            <a:ext cx="16230600" cy="849312"/>
          </a:xfrm>
          <a:prstGeom prst="rect">
            <a:avLst/>
          </a:prstGeom>
        </p:spPr>
        <p:txBody>
          <a:bodyPr anchor="t" rtlCol="false" tIns="0" lIns="0" bIns="0" rIns="0">
            <a:spAutoFit/>
          </a:bodyPr>
          <a:lstStyle/>
          <a:p>
            <a:pPr algn="ctr">
              <a:lnSpc>
                <a:spcPts val="7000"/>
              </a:lnSpc>
            </a:pPr>
            <a:r>
              <a:rPr lang="en-US" sz="5000" spc="140">
                <a:solidFill>
                  <a:srgbClr val="404040"/>
                </a:solidFill>
                <a:latin typeface="Now Bold"/>
              </a:rPr>
              <a:t>ENVIRONMENT (1)</a:t>
            </a:r>
          </a:p>
        </p:txBody>
      </p:sp>
      <p:sp>
        <p:nvSpPr>
          <p:cNvPr name="TextBox 3" id="3"/>
          <p:cNvSpPr txBox="true"/>
          <p:nvPr/>
        </p:nvSpPr>
        <p:spPr>
          <a:xfrm rot="0">
            <a:off x="1028700" y="2047666"/>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Simulated City Environment </a:t>
            </a:r>
          </a:p>
        </p:txBody>
      </p:sp>
      <p:sp>
        <p:nvSpPr>
          <p:cNvPr name="TextBox 4" id="4"/>
          <p:cNvSpPr txBox="true"/>
          <p:nvPr/>
        </p:nvSpPr>
        <p:spPr>
          <a:xfrm rot="0">
            <a:off x="1028700" y="2998579"/>
            <a:ext cx="16230600" cy="4930775"/>
          </a:xfrm>
          <a:prstGeom prst="rect">
            <a:avLst/>
          </a:prstGeom>
        </p:spPr>
        <p:txBody>
          <a:bodyPr anchor="t" rtlCol="false" tIns="0" lIns="0" bIns="0" rIns="0">
            <a:spAutoFit/>
          </a:bodyPr>
          <a:lstStyle/>
          <a:p>
            <a:pPr algn="l">
              <a:lnSpc>
                <a:spcPts val="4900"/>
              </a:lnSpc>
            </a:pPr>
            <a:r>
              <a:rPr lang="en-US" sz="3500">
                <a:solidFill>
                  <a:srgbClr val="404040"/>
                </a:solidFill>
                <a:latin typeface="Now"/>
              </a:rPr>
              <a:t>The City Environment in the MAS serves as the dynamic stage where agents perform their roles and interact. It is implemented through a structured architecture that involves the use of three Java classes that exted Jason classes:</a:t>
            </a:r>
          </a:p>
          <a:p>
            <a:pPr algn="l">
              <a:lnSpc>
                <a:spcPts val="4900"/>
              </a:lnSpc>
            </a:pPr>
          </a:p>
          <a:p>
            <a:pPr algn="l" marL="755651" indent="-377825" lvl="1">
              <a:lnSpc>
                <a:spcPts val="4900"/>
              </a:lnSpc>
              <a:buFont typeface="Arial"/>
              <a:buChar char="•"/>
            </a:pPr>
            <a:r>
              <a:rPr lang="en-US" sz="3500">
                <a:solidFill>
                  <a:srgbClr val="404040"/>
                </a:solidFill>
                <a:latin typeface="Now"/>
              </a:rPr>
              <a:t>CityEnvironment.java → extends Jason.environment.Environment</a:t>
            </a:r>
          </a:p>
          <a:p>
            <a:pPr algn="l" marL="755651" indent="-377825" lvl="1">
              <a:lnSpc>
                <a:spcPts val="4900"/>
              </a:lnSpc>
              <a:buFont typeface="Arial"/>
              <a:buChar char="•"/>
            </a:pPr>
            <a:r>
              <a:rPr lang="en-US" sz="3500">
                <a:solidFill>
                  <a:srgbClr val="404040"/>
                </a:solidFill>
                <a:latin typeface="Now"/>
              </a:rPr>
              <a:t>CityModel.java → extends GridWorldModel</a:t>
            </a:r>
          </a:p>
          <a:p>
            <a:pPr algn="l" marL="755651" indent="-377825" lvl="1">
              <a:lnSpc>
                <a:spcPts val="4900"/>
              </a:lnSpc>
              <a:spcBef>
                <a:spcPct val="0"/>
              </a:spcBef>
              <a:buFont typeface="Arial"/>
              <a:buChar char="•"/>
            </a:pPr>
            <a:r>
              <a:rPr lang="en-US" sz="3500">
                <a:solidFill>
                  <a:srgbClr val="404040"/>
                </a:solidFill>
                <a:latin typeface="Now"/>
              </a:rPr>
              <a:t>CityView.java → extends GridWorldView</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561181"/>
            <a:ext cx="16230600" cy="849312"/>
          </a:xfrm>
          <a:prstGeom prst="rect">
            <a:avLst/>
          </a:prstGeom>
        </p:spPr>
        <p:txBody>
          <a:bodyPr anchor="t" rtlCol="false" tIns="0" lIns="0" bIns="0" rIns="0">
            <a:spAutoFit/>
          </a:bodyPr>
          <a:lstStyle/>
          <a:p>
            <a:pPr algn="ctr">
              <a:lnSpc>
                <a:spcPts val="7000"/>
              </a:lnSpc>
            </a:pPr>
            <a:r>
              <a:rPr lang="en-US" sz="5000" spc="140">
                <a:solidFill>
                  <a:srgbClr val="404040"/>
                </a:solidFill>
                <a:latin typeface="Now Bold"/>
              </a:rPr>
              <a:t>ENVIRONMENT (2)</a:t>
            </a:r>
          </a:p>
        </p:txBody>
      </p:sp>
      <p:sp>
        <p:nvSpPr>
          <p:cNvPr name="TextBox 3" id="3"/>
          <p:cNvSpPr txBox="true"/>
          <p:nvPr/>
        </p:nvSpPr>
        <p:spPr>
          <a:xfrm rot="0">
            <a:off x="1028700" y="1934766"/>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CityEnvironment.java</a:t>
            </a:r>
          </a:p>
        </p:txBody>
      </p:sp>
      <p:sp>
        <p:nvSpPr>
          <p:cNvPr name="TextBox 4" id="4"/>
          <p:cNvSpPr txBox="true"/>
          <p:nvPr/>
        </p:nvSpPr>
        <p:spPr>
          <a:xfrm rot="0">
            <a:off x="1028700" y="2718991"/>
            <a:ext cx="16230600" cy="1216025"/>
          </a:xfrm>
          <a:prstGeom prst="rect">
            <a:avLst/>
          </a:prstGeom>
        </p:spPr>
        <p:txBody>
          <a:bodyPr anchor="t" rtlCol="false" tIns="0" lIns="0" bIns="0" rIns="0">
            <a:spAutoFit/>
          </a:bodyPr>
          <a:lstStyle/>
          <a:p>
            <a:pPr algn="l">
              <a:lnSpc>
                <a:spcPts val="4900"/>
              </a:lnSpc>
              <a:spcBef>
                <a:spcPct val="0"/>
              </a:spcBef>
            </a:pPr>
            <a:r>
              <a:rPr lang="en-US" sz="3500">
                <a:solidFill>
                  <a:srgbClr val="404040"/>
                </a:solidFill>
                <a:latin typeface="Now"/>
              </a:rPr>
              <a:t>Initialize the city simulation environment where agents interact and navigate. Handles the movement of police agents icon step after step. </a:t>
            </a:r>
          </a:p>
        </p:txBody>
      </p:sp>
      <p:sp>
        <p:nvSpPr>
          <p:cNvPr name="TextBox 5" id="5"/>
          <p:cNvSpPr txBox="true"/>
          <p:nvPr/>
        </p:nvSpPr>
        <p:spPr>
          <a:xfrm rot="0">
            <a:off x="1028700" y="4459287"/>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CityModel.java</a:t>
            </a:r>
          </a:p>
        </p:txBody>
      </p:sp>
      <p:sp>
        <p:nvSpPr>
          <p:cNvPr name="TextBox 6" id="6"/>
          <p:cNvSpPr txBox="true"/>
          <p:nvPr/>
        </p:nvSpPr>
        <p:spPr>
          <a:xfrm rot="0">
            <a:off x="1028700" y="5248275"/>
            <a:ext cx="16230600" cy="1216025"/>
          </a:xfrm>
          <a:prstGeom prst="rect">
            <a:avLst/>
          </a:prstGeom>
        </p:spPr>
        <p:txBody>
          <a:bodyPr anchor="t" rtlCol="false" tIns="0" lIns="0" bIns="0" rIns="0">
            <a:spAutoFit/>
          </a:bodyPr>
          <a:lstStyle/>
          <a:p>
            <a:pPr algn="l" marL="0" indent="0" lvl="0">
              <a:lnSpc>
                <a:spcPts val="4900"/>
              </a:lnSpc>
              <a:spcBef>
                <a:spcPct val="0"/>
              </a:spcBef>
            </a:pPr>
            <a:r>
              <a:rPr lang="en-US" sz="3500">
                <a:solidFill>
                  <a:srgbClr val="404040"/>
                </a:solidFill>
                <a:latin typeface="Now"/>
              </a:rPr>
              <a:t>R</a:t>
            </a:r>
            <a:r>
              <a:rPr lang="en-US" sz="3500" strike="noStrike" u="none">
                <a:solidFill>
                  <a:srgbClr val="404040"/>
                </a:solidFill>
                <a:latin typeface="Now"/>
              </a:rPr>
              <a:t>esponsible for creating and managing the state of the 40x40 city grid, it handles both dynamic and static entities within the environment.</a:t>
            </a:r>
          </a:p>
        </p:txBody>
      </p:sp>
      <p:sp>
        <p:nvSpPr>
          <p:cNvPr name="TextBox 7" id="7"/>
          <p:cNvSpPr txBox="true"/>
          <p:nvPr/>
        </p:nvSpPr>
        <p:spPr>
          <a:xfrm rot="0">
            <a:off x="1028700" y="6988175"/>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CityView.java</a:t>
            </a:r>
          </a:p>
        </p:txBody>
      </p:sp>
      <p:sp>
        <p:nvSpPr>
          <p:cNvPr name="TextBox 8" id="8"/>
          <p:cNvSpPr txBox="true"/>
          <p:nvPr/>
        </p:nvSpPr>
        <p:spPr>
          <a:xfrm rot="0">
            <a:off x="1028700" y="7777162"/>
            <a:ext cx="16230600" cy="1835150"/>
          </a:xfrm>
          <a:prstGeom prst="rect">
            <a:avLst/>
          </a:prstGeom>
        </p:spPr>
        <p:txBody>
          <a:bodyPr anchor="t" rtlCol="false" tIns="0" lIns="0" bIns="0" rIns="0">
            <a:spAutoFit/>
          </a:bodyPr>
          <a:lstStyle/>
          <a:p>
            <a:pPr algn="l" marL="0" indent="0" lvl="0">
              <a:lnSpc>
                <a:spcPts val="4900"/>
              </a:lnSpc>
              <a:spcBef>
                <a:spcPct val="0"/>
              </a:spcBef>
            </a:pPr>
            <a:r>
              <a:rPr lang="en-US" sz="3500">
                <a:solidFill>
                  <a:srgbClr val="404040"/>
                </a:solidFill>
                <a:latin typeface="Now"/>
              </a:rPr>
              <a:t>Responsible for the visual representation of the city environment, including drawing icons of obstacles and agents. Also, handles updates in response to changes within the model.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5441247" y="2209576"/>
            <a:ext cx="7405506" cy="7437198"/>
          </a:xfrm>
          <a:custGeom>
            <a:avLst/>
            <a:gdLst/>
            <a:ahLst/>
            <a:cxnLst/>
            <a:rect r="r" b="b" t="t" l="l"/>
            <a:pathLst>
              <a:path h="7437198" w="7405506">
                <a:moveTo>
                  <a:pt x="0" y="0"/>
                </a:moveTo>
                <a:lnTo>
                  <a:pt x="7405506" y="0"/>
                </a:lnTo>
                <a:lnTo>
                  <a:pt x="7405506" y="7437198"/>
                </a:lnTo>
                <a:lnTo>
                  <a:pt x="0" y="7437198"/>
                </a:lnTo>
                <a:lnTo>
                  <a:pt x="0" y="0"/>
                </a:lnTo>
                <a:close/>
              </a:path>
            </a:pathLst>
          </a:custGeom>
          <a:blipFill>
            <a:blip r:embed="rId2"/>
            <a:stretch>
              <a:fillRect l="0" t="0" r="0" b="0"/>
            </a:stretch>
          </a:blipFill>
        </p:spPr>
      </p:sp>
      <p:sp>
        <p:nvSpPr>
          <p:cNvPr name="Freeform 3" id="3"/>
          <p:cNvSpPr/>
          <p:nvPr/>
        </p:nvSpPr>
        <p:spPr>
          <a:xfrm flipH="false" flipV="false" rot="0">
            <a:off x="1025486" y="3861389"/>
            <a:ext cx="784646" cy="784646"/>
          </a:xfrm>
          <a:custGeom>
            <a:avLst/>
            <a:gdLst/>
            <a:ahLst/>
            <a:cxnLst/>
            <a:rect r="r" b="b" t="t" l="l"/>
            <a:pathLst>
              <a:path h="784646" w="784646">
                <a:moveTo>
                  <a:pt x="0" y="0"/>
                </a:moveTo>
                <a:lnTo>
                  <a:pt x="784647" y="0"/>
                </a:lnTo>
                <a:lnTo>
                  <a:pt x="784647" y="784646"/>
                </a:lnTo>
                <a:lnTo>
                  <a:pt x="0" y="784646"/>
                </a:lnTo>
                <a:lnTo>
                  <a:pt x="0" y="0"/>
                </a:lnTo>
                <a:close/>
              </a:path>
            </a:pathLst>
          </a:custGeom>
          <a:blipFill>
            <a:blip r:embed="rId3"/>
            <a:stretch>
              <a:fillRect l="0" t="0" r="0" b="0"/>
            </a:stretch>
          </a:blipFill>
        </p:spPr>
      </p:sp>
      <p:sp>
        <p:nvSpPr>
          <p:cNvPr name="Freeform 4" id="4"/>
          <p:cNvSpPr/>
          <p:nvPr/>
        </p:nvSpPr>
        <p:spPr>
          <a:xfrm flipH="false" flipV="false" rot="0">
            <a:off x="1031007" y="2705901"/>
            <a:ext cx="779125" cy="779125"/>
          </a:xfrm>
          <a:custGeom>
            <a:avLst/>
            <a:gdLst/>
            <a:ahLst/>
            <a:cxnLst/>
            <a:rect r="r" b="b" t="t" l="l"/>
            <a:pathLst>
              <a:path h="779125" w="779125">
                <a:moveTo>
                  <a:pt x="0" y="0"/>
                </a:moveTo>
                <a:lnTo>
                  <a:pt x="779126" y="0"/>
                </a:lnTo>
                <a:lnTo>
                  <a:pt x="779126" y="779125"/>
                </a:lnTo>
                <a:lnTo>
                  <a:pt x="0" y="779125"/>
                </a:lnTo>
                <a:lnTo>
                  <a:pt x="0" y="0"/>
                </a:lnTo>
                <a:close/>
              </a:path>
            </a:pathLst>
          </a:custGeom>
          <a:blipFill>
            <a:blip r:embed="rId4"/>
            <a:stretch>
              <a:fillRect l="0" t="0" r="0" b="0"/>
            </a:stretch>
          </a:blipFill>
        </p:spPr>
      </p:sp>
      <p:sp>
        <p:nvSpPr>
          <p:cNvPr name="Freeform 5" id="5"/>
          <p:cNvSpPr/>
          <p:nvPr/>
        </p:nvSpPr>
        <p:spPr>
          <a:xfrm flipH="false" flipV="false" rot="0">
            <a:off x="13239613" y="2730699"/>
            <a:ext cx="784646" cy="784646"/>
          </a:xfrm>
          <a:custGeom>
            <a:avLst/>
            <a:gdLst/>
            <a:ahLst/>
            <a:cxnLst/>
            <a:rect r="r" b="b" t="t" l="l"/>
            <a:pathLst>
              <a:path h="784646" w="784646">
                <a:moveTo>
                  <a:pt x="0" y="0"/>
                </a:moveTo>
                <a:lnTo>
                  <a:pt x="784647" y="0"/>
                </a:lnTo>
                <a:lnTo>
                  <a:pt x="784647" y="784646"/>
                </a:lnTo>
                <a:lnTo>
                  <a:pt x="0" y="784646"/>
                </a:lnTo>
                <a:lnTo>
                  <a:pt x="0" y="0"/>
                </a:lnTo>
                <a:close/>
              </a:path>
            </a:pathLst>
          </a:custGeom>
          <a:blipFill>
            <a:blip r:embed="rId5"/>
            <a:stretch>
              <a:fillRect l="0" t="0" r="0" b="0"/>
            </a:stretch>
          </a:blipFill>
        </p:spPr>
      </p:sp>
      <p:sp>
        <p:nvSpPr>
          <p:cNvPr name="Freeform 6" id="6"/>
          <p:cNvSpPr/>
          <p:nvPr/>
        </p:nvSpPr>
        <p:spPr>
          <a:xfrm flipH="false" flipV="false" rot="0">
            <a:off x="13239613" y="6325034"/>
            <a:ext cx="784646" cy="784646"/>
          </a:xfrm>
          <a:custGeom>
            <a:avLst/>
            <a:gdLst/>
            <a:ahLst/>
            <a:cxnLst/>
            <a:rect r="r" b="b" t="t" l="l"/>
            <a:pathLst>
              <a:path h="784646" w="784646">
                <a:moveTo>
                  <a:pt x="0" y="0"/>
                </a:moveTo>
                <a:lnTo>
                  <a:pt x="784647" y="0"/>
                </a:lnTo>
                <a:lnTo>
                  <a:pt x="784647" y="784646"/>
                </a:lnTo>
                <a:lnTo>
                  <a:pt x="0" y="784646"/>
                </a:lnTo>
                <a:lnTo>
                  <a:pt x="0" y="0"/>
                </a:lnTo>
                <a:close/>
              </a:path>
            </a:pathLst>
          </a:custGeom>
          <a:blipFill>
            <a:blip r:embed="rId6"/>
            <a:stretch>
              <a:fillRect l="0" t="0" r="0" b="0"/>
            </a:stretch>
          </a:blipFill>
        </p:spPr>
      </p:sp>
      <p:sp>
        <p:nvSpPr>
          <p:cNvPr name="Freeform 7" id="7"/>
          <p:cNvSpPr/>
          <p:nvPr/>
        </p:nvSpPr>
        <p:spPr>
          <a:xfrm flipH="false" flipV="false" rot="0">
            <a:off x="13239613" y="5093710"/>
            <a:ext cx="784646" cy="784646"/>
          </a:xfrm>
          <a:custGeom>
            <a:avLst/>
            <a:gdLst/>
            <a:ahLst/>
            <a:cxnLst/>
            <a:rect r="r" b="b" t="t" l="l"/>
            <a:pathLst>
              <a:path h="784646" w="784646">
                <a:moveTo>
                  <a:pt x="0" y="0"/>
                </a:moveTo>
                <a:lnTo>
                  <a:pt x="784647" y="0"/>
                </a:lnTo>
                <a:lnTo>
                  <a:pt x="784647" y="784646"/>
                </a:lnTo>
                <a:lnTo>
                  <a:pt x="0" y="784646"/>
                </a:lnTo>
                <a:lnTo>
                  <a:pt x="0" y="0"/>
                </a:lnTo>
                <a:close/>
              </a:path>
            </a:pathLst>
          </a:custGeom>
          <a:blipFill>
            <a:blip r:embed="rId7"/>
            <a:stretch>
              <a:fillRect l="0" t="0" r="0" b="0"/>
            </a:stretch>
          </a:blipFill>
        </p:spPr>
      </p:sp>
      <p:sp>
        <p:nvSpPr>
          <p:cNvPr name="Freeform 8" id="8"/>
          <p:cNvSpPr/>
          <p:nvPr/>
        </p:nvSpPr>
        <p:spPr>
          <a:xfrm flipH="false" flipV="false" rot="0">
            <a:off x="13239613" y="7557355"/>
            <a:ext cx="783649" cy="783649"/>
          </a:xfrm>
          <a:custGeom>
            <a:avLst/>
            <a:gdLst/>
            <a:ahLst/>
            <a:cxnLst/>
            <a:rect r="r" b="b" t="t" l="l"/>
            <a:pathLst>
              <a:path h="783649" w="783649">
                <a:moveTo>
                  <a:pt x="0" y="0"/>
                </a:moveTo>
                <a:lnTo>
                  <a:pt x="783650" y="0"/>
                </a:lnTo>
                <a:lnTo>
                  <a:pt x="783650" y="783650"/>
                </a:lnTo>
                <a:lnTo>
                  <a:pt x="0" y="783650"/>
                </a:lnTo>
                <a:lnTo>
                  <a:pt x="0" y="0"/>
                </a:lnTo>
                <a:close/>
              </a:path>
            </a:pathLst>
          </a:custGeom>
          <a:blipFill>
            <a:blip r:embed="rId8"/>
            <a:stretch>
              <a:fillRect l="0" t="0" r="0" b="0"/>
            </a:stretch>
          </a:blipFill>
        </p:spPr>
      </p:sp>
      <p:sp>
        <p:nvSpPr>
          <p:cNvPr name="Freeform 9" id="9"/>
          <p:cNvSpPr/>
          <p:nvPr/>
        </p:nvSpPr>
        <p:spPr>
          <a:xfrm flipH="false" flipV="false" rot="0">
            <a:off x="1031007" y="5093710"/>
            <a:ext cx="779125" cy="779125"/>
          </a:xfrm>
          <a:custGeom>
            <a:avLst/>
            <a:gdLst/>
            <a:ahLst/>
            <a:cxnLst/>
            <a:rect r="r" b="b" t="t" l="l"/>
            <a:pathLst>
              <a:path h="779125" w="779125">
                <a:moveTo>
                  <a:pt x="0" y="0"/>
                </a:moveTo>
                <a:lnTo>
                  <a:pt x="779126" y="0"/>
                </a:lnTo>
                <a:lnTo>
                  <a:pt x="779126" y="779125"/>
                </a:lnTo>
                <a:lnTo>
                  <a:pt x="0" y="779125"/>
                </a:lnTo>
                <a:lnTo>
                  <a:pt x="0" y="0"/>
                </a:lnTo>
                <a:close/>
              </a:path>
            </a:pathLst>
          </a:custGeom>
          <a:blipFill>
            <a:blip r:embed="rId9"/>
            <a:stretch>
              <a:fillRect l="0" t="0" r="0" b="0"/>
            </a:stretch>
          </a:blipFill>
        </p:spPr>
      </p:sp>
      <p:sp>
        <p:nvSpPr>
          <p:cNvPr name="Freeform 10" id="10"/>
          <p:cNvSpPr/>
          <p:nvPr/>
        </p:nvSpPr>
        <p:spPr>
          <a:xfrm flipH="false" flipV="false" rot="0">
            <a:off x="13239613" y="3963020"/>
            <a:ext cx="788173" cy="908012"/>
          </a:xfrm>
          <a:custGeom>
            <a:avLst/>
            <a:gdLst/>
            <a:ahLst/>
            <a:cxnLst/>
            <a:rect r="r" b="b" t="t" l="l"/>
            <a:pathLst>
              <a:path h="908012" w="788173">
                <a:moveTo>
                  <a:pt x="0" y="0"/>
                </a:moveTo>
                <a:lnTo>
                  <a:pt x="788174" y="0"/>
                </a:lnTo>
                <a:lnTo>
                  <a:pt x="788174" y="908012"/>
                </a:lnTo>
                <a:lnTo>
                  <a:pt x="0" y="908012"/>
                </a:lnTo>
                <a:lnTo>
                  <a:pt x="0" y="0"/>
                </a:lnTo>
                <a:close/>
              </a:path>
            </a:pathLst>
          </a:custGeom>
          <a:blipFill>
            <a:blip r:embed="rId10"/>
            <a:stretch>
              <a:fillRect l="0" t="0" r="0" b="0"/>
            </a:stretch>
          </a:blipFill>
        </p:spPr>
      </p:sp>
      <p:sp>
        <p:nvSpPr>
          <p:cNvPr name="Freeform 11" id="11"/>
          <p:cNvSpPr/>
          <p:nvPr/>
        </p:nvSpPr>
        <p:spPr>
          <a:xfrm flipH="false" flipV="false" rot="0">
            <a:off x="1028700" y="6328248"/>
            <a:ext cx="781433" cy="781433"/>
          </a:xfrm>
          <a:custGeom>
            <a:avLst/>
            <a:gdLst/>
            <a:ahLst/>
            <a:cxnLst/>
            <a:rect r="r" b="b" t="t" l="l"/>
            <a:pathLst>
              <a:path h="781433" w="781433">
                <a:moveTo>
                  <a:pt x="0" y="0"/>
                </a:moveTo>
                <a:lnTo>
                  <a:pt x="781433" y="0"/>
                </a:lnTo>
                <a:lnTo>
                  <a:pt x="781433" y="781432"/>
                </a:lnTo>
                <a:lnTo>
                  <a:pt x="0" y="781432"/>
                </a:lnTo>
                <a:lnTo>
                  <a:pt x="0" y="0"/>
                </a:lnTo>
                <a:close/>
              </a:path>
            </a:pathLst>
          </a:custGeom>
          <a:blipFill>
            <a:blip r:embed="rId11"/>
            <a:stretch>
              <a:fillRect l="0" t="0" r="0" b="0"/>
            </a:stretch>
          </a:blipFill>
        </p:spPr>
      </p:sp>
      <p:sp>
        <p:nvSpPr>
          <p:cNvPr name="Freeform 12" id="12"/>
          <p:cNvSpPr/>
          <p:nvPr/>
        </p:nvSpPr>
        <p:spPr>
          <a:xfrm flipH="false" flipV="false" rot="0">
            <a:off x="1002089" y="7557355"/>
            <a:ext cx="783649" cy="783649"/>
          </a:xfrm>
          <a:custGeom>
            <a:avLst/>
            <a:gdLst/>
            <a:ahLst/>
            <a:cxnLst/>
            <a:rect r="r" b="b" t="t" l="l"/>
            <a:pathLst>
              <a:path h="783649" w="783649">
                <a:moveTo>
                  <a:pt x="0" y="0"/>
                </a:moveTo>
                <a:lnTo>
                  <a:pt x="783649" y="0"/>
                </a:lnTo>
                <a:lnTo>
                  <a:pt x="783649" y="783650"/>
                </a:lnTo>
                <a:lnTo>
                  <a:pt x="0" y="783650"/>
                </a:lnTo>
                <a:lnTo>
                  <a:pt x="0" y="0"/>
                </a:lnTo>
                <a:close/>
              </a:path>
            </a:pathLst>
          </a:custGeom>
          <a:blipFill>
            <a:blip r:embed="rId12"/>
            <a:stretch>
              <a:fillRect l="0" t="0" r="0" b="0"/>
            </a:stretch>
          </a:blipFill>
        </p:spPr>
      </p:sp>
      <p:sp>
        <p:nvSpPr>
          <p:cNvPr name="TextBox 13" id="13"/>
          <p:cNvSpPr txBox="true"/>
          <p:nvPr/>
        </p:nvSpPr>
        <p:spPr>
          <a:xfrm rot="0">
            <a:off x="1028700" y="561181"/>
            <a:ext cx="16230600" cy="849312"/>
          </a:xfrm>
          <a:prstGeom prst="rect">
            <a:avLst/>
          </a:prstGeom>
        </p:spPr>
        <p:txBody>
          <a:bodyPr anchor="t" rtlCol="false" tIns="0" lIns="0" bIns="0" rIns="0">
            <a:spAutoFit/>
          </a:bodyPr>
          <a:lstStyle/>
          <a:p>
            <a:pPr algn="ctr">
              <a:lnSpc>
                <a:spcPts val="7000"/>
              </a:lnSpc>
            </a:pPr>
            <a:r>
              <a:rPr lang="en-US" sz="5000" spc="140">
                <a:solidFill>
                  <a:srgbClr val="404040"/>
                </a:solidFill>
                <a:latin typeface="Now Bold"/>
              </a:rPr>
              <a:t>ENVIRONMENT (3)</a:t>
            </a:r>
          </a:p>
        </p:txBody>
      </p:sp>
      <p:sp>
        <p:nvSpPr>
          <p:cNvPr name="TextBox 14" id="14"/>
          <p:cNvSpPr txBox="true"/>
          <p:nvPr/>
        </p:nvSpPr>
        <p:spPr>
          <a:xfrm rot="0">
            <a:off x="1028700" y="1420588"/>
            <a:ext cx="16230600" cy="684213"/>
          </a:xfrm>
          <a:prstGeom prst="rect">
            <a:avLst/>
          </a:prstGeom>
        </p:spPr>
        <p:txBody>
          <a:bodyPr anchor="t" rtlCol="false" tIns="0" lIns="0" bIns="0" rIns="0">
            <a:spAutoFit/>
          </a:bodyPr>
          <a:lstStyle/>
          <a:p>
            <a:pPr algn="ctr">
              <a:lnSpc>
                <a:spcPts val="5599"/>
              </a:lnSpc>
            </a:pPr>
            <a:r>
              <a:rPr lang="en-US" sz="3999" spc="111">
                <a:solidFill>
                  <a:srgbClr val="404040"/>
                </a:solidFill>
                <a:latin typeface="Now Bold"/>
              </a:rPr>
              <a:t>City Environment Result</a:t>
            </a:r>
          </a:p>
        </p:txBody>
      </p:sp>
      <p:sp>
        <p:nvSpPr>
          <p:cNvPr name="TextBox 15" id="15"/>
          <p:cNvSpPr txBox="true"/>
          <p:nvPr/>
        </p:nvSpPr>
        <p:spPr>
          <a:xfrm rot="0">
            <a:off x="14203385" y="2860513"/>
            <a:ext cx="2089736" cy="422275"/>
          </a:xfrm>
          <a:prstGeom prst="rect">
            <a:avLst/>
          </a:prstGeom>
        </p:spPr>
        <p:txBody>
          <a:bodyPr anchor="t" rtlCol="false" tIns="0" lIns="0" bIns="0" rIns="0">
            <a:spAutoFit/>
          </a:bodyPr>
          <a:lstStyle/>
          <a:p>
            <a:pPr algn="l">
              <a:lnSpc>
                <a:spcPts val="3499"/>
              </a:lnSpc>
              <a:spcBef>
                <a:spcPct val="0"/>
              </a:spcBef>
            </a:pPr>
            <a:r>
              <a:rPr lang="en-US" sz="2499">
                <a:solidFill>
                  <a:srgbClr val="404040"/>
                </a:solidFill>
                <a:latin typeface="Now Bold"/>
              </a:rPr>
              <a:t>Police Agent</a:t>
            </a:r>
          </a:p>
        </p:txBody>
      </p:sp>
      <p:sp>
        <p:nvSpPr>
          <p:cNvPr name="TextBox 16" id="16"/>
          <p:cNvSpPr txBox="true"/>
          <p:nvPr/>
        </p:nvSpPr>
        <p:spPr>
          <a:xfrm rot="0">
            <a:off x="1913842" y="2860513"/>
            <a:ext cx="2398700" cy="422275"/>
          </a:xfrm>
          <a:prstGeom prst="rect">
            <a:avLst/>
          </a:prstGeom>
        </p:spPr>
        <p:txBody>
          <a:bodyPr anchor="t" rtlCol="false" tIns="0" lIns="0" bIns="0" rIns="0">
            <a:spAutoFit/>
          </a:bodyPr>
          <a:lstStyle/>
          <a:p>
            <a:pPr algn="l">
              <a:lnSpc>
                <a:spcPts val="3499"/>
              </a:lnSpc>
              <a:spcBef>
                <a:spcPct val="0"/>
              </a:spcBef>
            </a:pPr>
            <a:r>
              <a:rPr lang="en-US" sz="2499">
                <a:solidFill>
                  <a:srgbClr val="404040"/>
                </a:solidFill>
                <a:latin typeface="Now Bold"/>
              </a:rPr>
              <a:t>Wall Obstacle</a:t>
            </a:r>
          </a:p>
        </p:txBody>
      </p:sp>
      <p:sp>
        <p:nvSpPr>
          <p:cNvPr name="TextBox 17" id="17"/>
          <p:cNvSpPr txBox="true"/>
          <p:nvPr/>
        </p:nvSpPr>
        <p:spPr>
          <a:xfrm rot="0">
            <a:off x="1913842" y="4139119"/>
            <a:ext cx="2625144" cy="422275"/>
          </a:xfrm>
          <a:prstGeom prst="rect">
            <a:avLst/>
          </a:prstGeom>
        </p:spPr>
        <p:txBody>
          <a:bodyPr anchor="t" rtlCol="false" tIns="0" lIns="0" bIns="0" rIns="0">
            <a:spAutoFit/>
          </a:bodyPr>
          <a:lstStyle/>
          <a:p>
            <a:pPr algn="l">
              <a:lnSpc>
                <a:spcPts val="3499"/>
              </a:lnSpc>
              <a:spcBef>
                <a:spcPct val="0"/>
              </a:spcBef>
            </a:pPr>
            <a:r>
              <a:rPr lang="en-US" sz="2499">
                <a:solidFill>
                  <a:srgbClr val="404040"/>
                </a:solidFill>
                <a:latin typeface="Now Bold"/>
              </a:rPr>
              <a:t>House Obstacle</a:t>
            </a:r>
          </a:p>
        </p:txBody>
      </p:sp>
      <p:sp>
        <p:nvSpPr>
          <p:cNvPr name="TextBox 18" id="18"/>
          <p:cNvSpPr txBox="true"/>
          <p:nvPr/>
        </p:nvSpPr>
        <p:spPr>
          <a:xfrm rot="0">
            <a:off x="1905382" y="5320946"/>
            <a:ext cx="813593" cy="422275"/>
          </a:xfrm>
          <a:prstGeom prst="rect">
            <a:avLst/>
          </a:prstGeom>
        </p:spPr>
        <p:txBody>
          <a:bodyPr anchor="t" rtlCol="false" tIns="0" lIns="0" bIns="0" rIns="0">
            <a:spAutoFit/>
          </a:bodyPr>
          <a:lstStyle/>
          <a:p>
            <a:pPr algn="l">
              <a:lnSpc>
                <a:spcPts val="3499"/>
              </a:lnSpc>
              <a:spcBef>
                <a:spcPct val="0"/>
              </a:spcBef>
            </a:pPr>
            <a:r>
              <a:rPr lang="en-US" sz="2499">
                <a:solidFill>
                  <a:srgbClr val="404040"/>
                </a:solidFill>
                <a:latin typeface="Now Bold"/>
              </a:rPr>
              <a:t>Jail </a:t>
            </a:r>
          </a:p>
        </p:txBody>
      </p:sp>
      <p:sp>
        <p:nvSpPr>
          <p:cNvPr name="TextBox 19" id="19"/>
          <p:cNvSpPr txBox="true"/>
          <p:nvPr/>
        </p:nvSpPr>
        <p:spPr>
          <a:xfrm rot="0">
            <a:off x="14203385" y="5320946"/>
            <a:ext cx="2447986" cy="422275"/>
          </a:xfrm>
          <a:prstGeom prst="rect">
            <a:avLst/>
          </a:prstGeom>
        </p:spPr>
        <p:txBody>
          <a:bodyPr anchor="t" rtlCol="false" tIns="0" lIns="0" bIns="0" rIns="0">
            <a:spAutoFit/>
          </a:bodyPr>
          <a:lstStyle/>
          <a:p>
            <a:pPr algn="l">
              <a:lnSpc>
                <a:spcPts val="3499"/>
              </a:lnSpc>
              <a:spcBef>
                <a:spcPct val="0"/>
              </a:spcBef>
            </a:pPr>
            <a:r>
              <a:rPr lang="en-US" sz="2499">
                <a:solidFill>
                  <a:srgbClr val="404040"/>
                </a:solidFill>
                <a:latin typeface="Now Bold"/>
              </a:rPr>
              <a:t>Civilian Agent</a:t>
            </a:r>
          </a:p>
        </p:txBody>
      </p:sp>
      <p:sp>
        <p:nvSpPr>
          <p:cNvPr name="TextBox 20" id="20"/>
          <p:cNvSpPr txBox="true"/>
          <p:nvPr/>
        </p:nvSpPr>
        <p:spPr>
          <a:xfrm rot="0">
            <a:off x="14252860" y="6482407"/>
            <a:ext cx="2089736" cy="422275"/>
          </a:xfrm>
          <a:prstGeom prst="rect">
            <a:avLst/>
          </a:prstGeom>
        </p:spPr>
        <p:txBody>
          <a:bodyPr anchor="t" rtlCol="false" tIns="0" lIns="0" bIns="0" rIns="0">
            <a:spAutoFit/>
          </a:bodyPr>
          <a:lstStyle/>
          <a:p>
            <a:pPr algn="l">
              <a:lnSpc>
                <a:spcPts val="3499"/>
              </a:lnSpc>
              <a:spcBef>
                <a:spcPct val="0"/>
              </a:spcBef>
            </a:pPr>
            <a:r>
              <a:rPr lang="en-US" sz="2499">
                <a:solidFill>
                  <a:srgbClr val="404040"/>
                </a:solidFill>
                <a:latin typeface="Now Bold"/>
              </a:rPr>
              <a:t>Clue Agent </a:t>
            </a:r>
          </a:p>
        </p:txBody>
      </p:sp>
      <p:sp>
        <p:nvSpPr>
          <p:cNvPr name="TextBox 21" id="21"/>
          <p:cNvSpPr txBox="true"/>
          <p:nvPr/>
        </p:nvSpPr>
        <p:spPr>
          <a:xfrm rot="0">
            <a:off x="14252860" y="7713731"/>
            <a:ext cx="2447986" cy="422275"/>
          </a:xfrm>
          <a:prstGeom prst="rect">
            <a:avLst/>
          </a:prstGeom>
        </p:spPr>
        <p:txBody>
          <a:bodyPr anchor="t" rtlCol="false" tIns="0" lIns="0" bIns="0" rIns="0">
            <a:spAutoFit/>
          </a:bodyPr>
          <a:lstStyle/>
          <a:p>
            <a:pPr algn="l">
              <a:lnSpc>
                <a:spcPts val="3499"/>
              </a:lnSpc>
              <a:spcBef>
                <a:spcPct val="0"/>
              </a:spcBef>
            </a:pPr>
            <a:r>
              <a:rPr lang="en-US" sz="2499">
                <a:solidFill>
                  <a:srgbClr val="404040"/>
                </a:solidFill>
                <a:latin typeface="Now Bold"/>
              </a:rPr>
              <a:t>Criminal Agent </a:t>
            </a:r>
          </a:p>
        </p:txBody>
      </p:sp>
      <p:sp>
        <p:nvSpPr>
          <p:cNvPr name="TextBox 22" id="22"/>
          <p:cNvSpPr txBox="true"/>
          <p:nvPr/>
        </p:nvSpPr>
        <p:spPr>
          <a:xfrm rot="0">
            <a:off x="14256387" y="4139119"/>
            <a:ext cx="3646951" cy="422275"/>
          </a:xfrm>
          <a:prstGeom prst="rect">
            <a:avLst/>
          </a:prstGeom>
        </p:spPr>
        <p:txBody>
          <a:bodyPr anchor="t" rtlCol="false" tIns="0" lIns="0" bIns="0" rIns="0">
            <a:spAutoFit/>
          </a:bodyPr>
          <a:lstStyle/>
          <a:p>
            <a:pPr algn="l">
              <a:lnSpc>
                <a:spcPts val="3499"/>
              </a:lnSpc>
              <a:spcBef>
                <a:spcPct val="0"/>
              </a:spcBef>
            </a:pPr>
            <a:r>
              <a:rPr lang="en-US" sz="2499">
                <a:solidFill>
                  <a:srgbClr val="404040"/>
                </a:solidFill>
                <a:latin typeface="Now Bold"/>
              </a:rPr>
              <a:t>Police Agent Escorting</a:t>
            </a:r>
          </a:p>
        </p:txBody>
      </p:sp>
      <p:sp>
        <p:nvSpPr>
          <p:cNvPr name="TextBox 23" id="23"/>
          <p:cNvSpPr txBox="true"/>
          <p:nvPr/>
        </p:nvSpPr>
        <p:spPr>
          <a:xfrm rot="0">
            <a:off x="1913842" y="7713731"/>
            <a:ext cx="3399301" cy="422275"/>
          </a:xfrm>
          <a:prstGeom prst="rect">
            <a:avLst/>
          </a:prstGeom>
        </p:spPr>
        <p:txBody>
          <a:bodyPr anchor="t" rtlCol="false" tIns="0" lIns="0" bIns="0" rIns="0">
            <a:spAutoFit/>
          </a:bodyPr>
          <a:lstStyle/>
          <a:p>
            <a:pPr algn="l">
              <a:lnSpc>
                <a:spcPts val="3499"/>
              </a:lnSpc>
              <a:spcBef>
                <a:spcPct val="0"/>
              </a:spcBef>
            </a:pPr>
            <a:r>
              <a:rPr lang="en-US" sz="2499">
                <a:solidFill>
                  <a:srgbClr val="404040"/>
                </a:solidFill>
                <a:latin typeface="Now Bold"/>
              </a:rPr>
              <a:t>Two criminals in jail</a:t>
            </a:r>
          </a:p>
        </p:txBody>
      </p:sp>
      <p:sp>
        <p:nvSpPr>
          <p:cNvPr name="TextBox 24" id="24"/>
          <p:cNvSpPr txBox="true"/>
          <p:nvPr/>
        </p:nvSpPr>
        <p:spPr>
          <a:xfrm rot="0">
            <a:off x="1913842" y="6482407"/>
            <a:ext cx="3399301" cy="422275"/>
          </a:xfrm>
          <a:prstGeom prst="rect">
            <a:avLst/>
          </a:prstGeom>
        </p:spPr>
        <p:txBody>
          <a:bodyPr anchor="t" rtlCol="false" tIns="0" lIns="0" bIns="0" rIns="0">
            <a:spAutoFit/>
          </a:bodyPr>
          <a:lstStyle/>
          <a:p>
            <a:pPr algn="l">
              <a:lnSpc>
                <a:spcPts val="3499"/>
              </a:lnSpc>
              <a:spcBef>
                <a:spcPct val="0"/>
              </a:spcBef>
            </a:pPr>
            <a:r>
              <a:rPr lang="en-US" sz="2499">
                <a:solidFill>
                  <a:srgbClr val="404040"/>
                </a:solidFill>
                <a:latin typeface="Now Bold"/>
              </a:rPr>
              <a:t>One criminal in jail</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2127189"/>
            <a:ext cx="16230600" cy="6788150"/>
          </a:xfrm>
          <a:prstGeom prst="rect">
            <a:avLst/>
          </a:prstGeom>
        </p:spPr>
        <p:txBody>
          <a:bodyPr anchor="t" rtlCol="false" tIns="0" lIns="0" bIns="0" rIns="0">
            <a:spAutoFit/>
          </a:bodyPr>
          <a:lstStyle/>
          <a:p>
            <a:pPr algn="l" marL="755651" indent="-377825" lvl="1">
              <a:lnSpc>
                <a:spcPts val="4900"/>
              </a:lnSpc>
              <a:buFont typeface="Arial"/>
              <a:buChar char="•"/>
            </a:pPr>
            <a:r>
              <a:rPr lang="en-US" sz="3500">
                <a:solidFill>
                  <a:srgbClr val="404040"/>
                </a:solidFill>
                <a:latin typeface="Now"/>
              </a:rPr>
              <a:t>Three police agents.</a:t>
            </a:r>
          </a:p>
          <a:p>
            <a:pPr algn="l" marL="755651" indent="-377825" lvl="1">
              <a:lnSpc>
                <a:spcPts val="4900"/>
              </a:lnSpc>
              <a:buFont typeface="Arial"/>
              <a:buChar char="•"/>
            </a:pPr>
            <a:r>
              <a:rPr lang="en-US" sz="3500">
                <a:solidFill>
                  <a:srgbClr val="404040"/>
                </a:solidFill>
                <a:latin typeface="Now"/>
              </a:rPr>
              <a:t>Complex and dynamic position.</a:t>
            </a:r>
          </a:p>
          <a:p>
            <a:pPr algn="l" marL="755651" indent="-377825" lvl="1">
              <a:lnSpc>
                <a:spcPts val="4900"/>
              </a:lnSpc>
              <a:buFont typeface="Arial"/>
              <a:buChar char="•"/>
            </a:pPr>
            <a:r>
              <a:rPr lang="en-US" sz="3500">
                <a:solidFill>
                  <a:srgbClr val="404040"/>
                </a:solidFill>
                <a:latin typeface="Now"/>
              </a:rPr>
              <a:t>Navigate the city following the shortest path computed with the A* algorithm. </a:t>
            </a:r>
          </a:p>
          <a:p>
            <a:pPr algn="l" marL="755651" indent="-377825" lvl="1">
              <a:lnSpc>
                <a:spcPts val="4900"/>
              </a:lnSpc>
              <a:buFont typeface="Arial"/>
              <a:buChar char="•"/>
            </a:pPr>
            <a:r>
              <a:rPr lang="en-US" sz="3500">
                <a:solidFill>
                  <a:srgbClr val="404040"/>
                </a:solidFill>
                <a:latin typeface="Now"/>
              </a:rPr>
              <a:t>At each step, look around the 8 neighboring cells. </a:t>
            </a:r>
          </a:p>
          <a:p>
            <a:pPr algn="l" marL="755651" indent="-377825" lvl="1">
              <a:lnSpc>
                <a:spcPts val="4900"/>
              </a:lnSpc>
              <a:buFont typeface="Arial"/>
              <a:buChar char="•"/>
            </a:pPr>
            <a:r>
              <a:rPr lang="en-US" sz="3500">
                <a:solidFill>
                  <a:srgbClr val="404040"/>
                </a:solidFill>
                <a:latin typeface="Now"/>
              </a:rPr>
              <a:t>If they find a civilian agent take the clue position (X, Y) from it and next move there. </a:t>
            </a:r>
          </a:p>
          <a:p>
            <a:pPr algn="l" marL="755651" indent="-377825" lvl="1">
              <a:lnSpc>
                <a:spcPts val="4900"/>
              </a:lnSpc>
              <a:buFont typeface="Arial"/>
              <a:buChar char="•"/>
            </a:pPr>
            <a:r>
              <a:rPr lang="en-US" sz="3500">
                <a:solidFill>
                  <a:srgbClr val="404040"/>
                </a:solidFill>
                <a:latin typeface="Now"/>
              </a:rPr>
              <a:t>If they find a clue agent collect the X or Y of a criminal. </a:t>
            </a:r>
          </a:p>
          <a:p>
            <a:pPr algn="l" marL="755651" indent="-377825" lvl="1">
              <a:lnSpc>
                <a:spcPts val="4900"/>
              </a:lnSpc>
              <a:buFont typeface="Arial"/>
              <a:buChar char="•"/>
            </a:pPr>
            <a:r>
              <a:rPr lang="en-US" sz="3500">
                <a:solidFill>
                  <a:srgbClr val="404040"/>
                </a:solidFill>
                <a:latin typeface="Now"/>
              </a:rPr>
              <a:t>If both X and Y of a criminal has been found, they move there. </a:t>
            </a:r>
          </a:p>
          <a:p>
            <a:pPr algn="l" marL="755651" indent="-377825" lvl="1">
              <a:lnSpc>
                <a:spcPts val="4900"/>
              </a:lnSpc>
              <a:spcBef>
                <a:spcPct val="0"/>
              </a:spcBef>
              <a:buFont typeface="Arial"/>
              <a:buChar char="•"/>
            </a:pPr>
            <a:r>
              <a:rPr lang="en-US" sz="3500">
                <a:solidFill>
                  <a:srgbClr val="404040"/>
                </a:solidFill>
                <a:latin typeface="Now"/>
              </a:rPr>
              <a:t>If they find a criminal, arrests him, escort him to the jail and broadcast other agents that a criminal has been arrested. </a:t>
            </a:r>
          </a:p>
        </p:txBody>
      </p:sp>
      <p:sp>
        <p:nvSpPr>
          <p:cNvPr name="Freeform 3" id="3"/>
          <p:cNvSpPr/>
          <p:nvPr/>
        </p:nvSpPr>
        <p:spPr>
          <a:xfrm flipH="false" flipV="false" rot="0">
            <a:off x="3871556" y="9153929"/>
            <a:ext cx="828645" cy="828645"/>
          </a:xfrm>
          <a:custGeom>
            <a:avLst/>
            <a:gdLst/>
            <a:ahLst/>
            <a:cxnLst/>
            <a:rect r="r" b="b" t="t" l="l"/>
            <a:pathLst>
              <a:path h="828645" w="828645">
                <a:moveTo>
                  <a:pt x="0" y="0"/>
                </a:moveTo>
                <a:lnTo>
                  <a:pt x="828646" y="0"/>
                </a:lnTo>
                <a:lnTo>
                  <a:pt x="828646" y="828645"/>
                </a:lnTo>
                <a:lnTo>
                  <a:pt x="0" y="828645"/>
                </a:lnTo>
                <a:lnTo>
                  <a:pt x="0" y="0"/>
                </a:lnTo>
                <a:close/>
              </a:path>
            </a:pathLst>
          </a:custGeom>
          <a:blipFill>
            <a:blip r:embed="rId2"/>
            <a:stretch>
              <a:fillRect l="0" t="0" r="0" b="0"/>
            </a:stretch>
          </a:blipFill>
        </p:spPr>
      </p:sp>
      <p:sp>
        <p:nvSpPr>
          <p:cNvPr name="Freeform 4" id="4"/>
          <p:cNvSpPr/>
          <p:nvPr/>
        </p:nvSpPr>
        <p:spPr>
          <a:xfrm flipH="false" flipV="false" rot="0">
            <a:off x="8010882" y="9193602"/>
            <a:ext cx="788173" cy="908012"/>
          </a:xfrm>
          <a:custGeom>
            <a:avLst/>
            <a:gdLst/>
            <a:ahLst/>
            <a:cxnLst/>
            <a:rect r="r" b="b" t="t" l="l"/>
            <a:pathLst>
              <a:path h="908012" w="788173">
                <a:moveTo>
                  <a:pt x="0" y="0"/>
                </a:moveTo>
                <a:lnTo>
                  <a:pt x="788173" y="0"/>
                </a:lnTo>
                <a:lnTo>
                  <a:pt x="788173" y="908012"/>
                </a:lnTo>
                <a:lnTo>
                  <a:pt x="0" y="908012"/>
                </a:lnTo>
                <a:lnTo>
                  <a:pt x="0" y="0"/>
                </a:lnTo>
                <a:close/>
              </a:path>
            </a:pathLst>
          </a:custGeom>
          <a:blipFill>
            <a:blip r:embed="rId3"/>
            <a:stretch>
              <a:fillRect l="0" t="0" r="0" b="0"/>
            </a:stretch>
          </a:blipFill>
        </p:spPr>
      </p:sp>
      <p:sp>
        <p:nvSpPr>
          <p:cNvPr name="TextBox 5" id="5"/>
          <p:cNvSpPr txBox="true"/>
          <p:nvPr/>
        </p:nvSpPr>
        <p:spPr>
          <a:xfrm rot="0">
            <a:off x="1028700" y="628650"/>
            <a:ext cx="16230600" cy="849312"/>
          </a:xfrm>
          <a:prstGeom prst="rect">
            <a:avLst/>
          </a:prstGeom>
        </p:spPr>
        <p:txBody>
          <a:bodyPr anchor="t" rtlCol="false" tIns="0" lIns="0" bIns="0" rIns="0">
            <a:spAutoFit/>
          </a:bodyPr>
          <a:lstStyle/>
          <a:p>
            <a:pPr algn="ctr">
              <a:lnSpc>
                <a:spcPts val="7000"/>
              </a:lnSpc>
            </a:pPr>
            <a:r>
              <a:rPr lang="en-US" sz="5000" spc="140">
                <a:solidFill>
                  <a:srgbClr val="404040"/>
                </a:solidFill>
                <a:latin typeface="Now Bold"/>
              </a:rPr>
              <a:t>AGENTS (1)</a:t>
            </a:r>
          </a:p>
        </p:txBody>
      </p:sp>
      <p:sp>
        <p:nvSpPr>
          <p:cNvPr name="TextBox 6" id="6"/>
          <p:cNvSpPr txBox="true"/>
          <p:nvPr/>
        </p:nvSpPr>
        <p:spPr>
          <a:xfrm rot="0">
            <a:off x="1028700" y="1401762"/>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Behavior of Police Agents</a:t>
            </a:r>
          </a:p>
        </p:txBody>
      </p:sp>
      <p:sp>
        <p:nvSpPr>
          <p:cNvPr name="TextBox 7" id="7"/>
          <p:cNvSpPr txBox="true"/>
          <p:nvPr/>
        </p:nvSpPr>
        <p:spPr>
          <a:xfrm rot="0">
            <a:off x="4840146" y="9333302"/>
            <a:ext cx="2866115" cy="422275"/>
          </a:xfrm>
          <a:prstGeom prst="rect">
            <a:avLst/>
          </a:prstGeom>
        </p:spPr>
        <p:txBody>
          <a:bodyPr anchor="t" rtlCol="false" tIns="0" lIns="0" bIns="0" rIns="0">
            <a:spAutoFit/>
          </a:bodyPr>
          <a:lstStyle/>
          <a:p>
            <a:pPr algn="l">
              <a:lnSpc>
                <a:spcPts val="3499"/>
              </a:lnSpc>
              <a:spcBef>
                <a:spcPct val="0"/>
              </a:spcBef>
            </a:pPr>
            <a:r>
              <a:rPr lang="en-US" sz="2499">
                <a:solidFill>
                  <a:srgbClr val="404040"/>
                </a:solidFill>
                <a:latin typeface="Now Bold"/>
              </a:rPr>
              <a:t>Police Agent Icon</a:t>
            </a:r>
          </a:p>
        </p:txBody>
      </p:sp>
      <p:sp>
        <p:nvSpPr>
          <p:cNvPr name="TextBox 8" id="8"/>
          <p:cNvSpPr txBox="true"/>
          <p:nvPr/>
        </p:nvSpPr>
        <p:spPr>
          <a:xfrm rot="0">
            <a:off x="8941930" y="9333302"/>
            <a:ext cx="5474514" cy="422275"/>
          </a:xfrm>
          <a:prstGeom prst="rect">
            <a:avLst/>
          </a:prstGeom>
        </p:spPr>
        <p:txBody>
          <a:bodyPr anchor="t" rtlCol="false" tIns="0" lIns="0" bIns="0" rIns="0">
            <a:spAutoFit/>
          </a:bodyPr>
          <a:lstStyle/>
          <a:p>
            <a:pPr algn="l">
              <a:lnSpc>
                <a:spcPts val="3499"/>
              </a:lnSpc>
              <a:spcBef>
                <a:spcPct val="0"/>
              </a:spcBef>
            </a:pPr>
            <a:r>
              <a:rPr lang="en-US" sz="2499">
                <a:solidFill>
                  <a:srgbClr val="404040"/>
                </a:solidFill>
                <a:latin typeface="Now Bold"/>
              </a:rPr>
              <a:t>Police Agent Icon while Escorting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5427438" y="4686239"/>
            <a:ext cx="7433125" cy="2860212"/>
          </a:xfrm>
          <a:custGeom>
            <a:avLst/>
            <a:gdLst/>
            <a:ahLst/>
            <a:cxnLst/>
            <a:rect r="r" b="b" t="t" l="l"/>
            <a:pathLst>
              <a:path h="2860212" w="7433125">
                <a:moveTo>
                  <a:pt x="0" y="0"/>
                </a:moveTo>
                <a:lnTo>
                  <a:pt x="7433124" y="0"/>
                </a:lnTo>
                <a:lnTo>
                  <a:pt x="7433124" y="2860211"/>
                </a:lnTo>
                <a:lnTo>
                  <a:pt x="0" y="2860211"/>
                </a:lnTo>
                <a:lnTo>
                  <a:pt x="0" y="0"/>
                </a:lnTo>
                <a:close/>
              </a:path>
            </a:pathLst>
          </a:custGeom>
          <a:blipFill>
            <a:blip r:embed="rId2"/>
            <a:stretch>
              <a:fillRect l="0" t="0" r="0" b="0"/>
            </a:stretch>
          </a:blipFill>
        </p:spPr>
      </p:sp>
      <p:sp>
        <p:nvSpPr>
          <p:cNvPr name="Freeform 3" id="3"/>
          <p:cNvSpPr/>
          <p:nvPr/>
        </p:nvSpPr>
        <p:spPr>
          <a:xfrm flipH="false" flipV="false" rot="0">
            <a:off x="7055783" y="8905350"/>
            <a:ext cx="954479" cy="954479"/>
          </a:xfrm>
          <a:custGeom>
            <a:avLst/>
            <a:gdLst/>
            <a:ahLst/>
            <a:cxnLst/>
            <a:rect r="r" b="b" t="t" l="l"/>
            <a:pathLst>
              <a:path h="954479" w="954479">
                <a:moveTo>
                  <a:pt x="0" y="0"/>
                </a:moveTo>
                <a:lnTo>
                  <a:pt x="954479" y="0"/>
                </a:lnTo>
                <a:lnTo>
                  <a:pt x="954479" y="954480"/>
                </a:lnTo>
                <a:lnTo>
                  <a:pt x="0" y="954480"/>
                </a:lnTo>
                <a:lnTo>
                  <a:pt x="0" y="0"/>
                </a:lnTo>
                <a:close/>
              </a:path>
            </a:pathLst>
          </a:custGeom>
          <a:blipFill>
            <a:blip r:embed="rId3"/>
            <a:stretch>
              <a:fillRect l="0" t="0" r="0" b="0"/>
            </a:stretch>
          </a:blipFill>
        </p:spPr>
      </p:sp>
      <p:sp>
        <p:nvSpPr>
          <p:cNvPr name="TextBox 4" id="4"/>
          <p:cNvSpPr txBox="true"/>
          <p:nvPr/>
        </p:nvSpPr>
        <p:spPr>
          <a:xfrm rot="0">
            <a:off x="1028700" y="2127189"/>
            <a:ext cx="16230600" cy="2454275"/>
          </a:xfrm>
          <a:prstGeom prst="rect">
            <a:avLst/>
          </a:prstGeom>
        </p:spPr>
        <p:txBody>
          <a:bodyPr anchor="t" rtlCol="false" tIns="0" lIns="0" bIns="0" rIns="0">
            <a:spAutoFit/>
          </a:bodyPr>
          <a:lstStyle/>
          <a:p>
            <a:pPr algn="l" marL="755651" indent="-377825" lvl="1">
              <a:lnSpc>
                <a:spcPts val="4900"/>
              </a:lnSpc>
              <a:buFont typeface="Arial"/>
              <a:buChar char="•"/>
            </a:pPr>
            <a:r>
              <a:rPr lang="en-US" sz="3500">
                <a:solidFill>
                  <a:srgbClr val="404040"/>
                </a:solidFill>
                <a:latin typeface="Now"/>
              </a:rPr>
              <a:t>Four civilian agents.</a:t>
            </a:r>
          </a:p>
          <a:p>
            <a:pPr algn="l" marL="755651" indent="-377825" lvl="1">
              <a:lnSpc>
                <a:spcPts val="4900"/>
              </a:lnSpc>
              <a:buFont typeface="Arial"/>
              <a:buChar char="•"/>
            </a:pPr>
            <a:r>
              <a:rPr lang="en-US" sz="3500">
                <a:solidFill>
                  <a:srgbClr val="404040"/>
                </a:solidFill>
                <a:latin typeface="Now"/>
              </a:rPr>
              <a:t>Static position. </a:t>
            </a:r>
          </a:p>
          <a:p>
            <a:pPr algn="l" marL="755651" indent="-377825" lvl="1">
              <a:lnSpc>
                <a:spcPts val="4900"/>
              </a:lnSpc>
              <a:buFont typeface="Arial"/>
              <a:buChar char="•"/>
            </a:pPr>
            <a:r>
              <a:rPr lang="en-US" sz="3500">
                <a:solidFill>
                  <a:srgbClr val="404040"/>
                </a:solidFill>
                <a:latin typeface="Now"/>
              </a:rPr>
              <a:t>If they are found by a police agent, communicate to him the position </a:t>
            </a:r>
          </a:p>
          <a:p>
            <a:pPr algn="l">
              <a:lnSpc>
                <a:spcPts val="4900"/>
              </a:lnSpc>
              <a:spcBef>
                <a:spcPct val="0"/>
              </a:spcBef>
            </a:pPr>
            <a:r>
              <a:rPr lang="en-US" sz="3500">
                <a:solidFill>
                  <a:srgbClr val="404040"/>
                </a:solidFill>
                <a:latin typeface="Now"/>
              </a:rPr>
              <a:t>      (X, Y) of their closest clue. </a:t>
            </a:r>
          </a:p>
        </p:txBody>
      </p:sp>
      <p:sp>
        <p:nvSpPr>
          <p:cNvPr name="TextBox 5" id="5"/>
          <p:cNvSpPr txBox="true"/>
          <p:nvPr/>
        </p:nvSpPr>
        <p:spPr>
          <a:xfrm rot="0">
            <a:off x="1028700" y="628650"/>
            <a:ext cx="16230600" cy="849312"/>
          </a:xfrm>
          <a:prstGeom prst="rect">
            <a:avLst/>
          </a:prstGeom>
        </p:spPr>
        <p:txBody>
          <a:bodyPr anchor="t" rtlCol="false" tIns="0" lIns="0" bIns="0" rIns="0">
            <a:spAutoFit/>
          </a:bodyPr>
          <a:lstStyle/>
          <a:p>
            <a:pPr algn="ctr">
              <a:lnSpc>
                <a:spcPts val="7000"/>
              </a:lnSpc>
            </a:pPr>
            <a:r>
              <a:rPr lang="en-US" sz="5000" spc="140">
                <a:solidFill>
                  <a:srgbClr val="404040"/>
                </a:solidFill>
                <a:latin typeface="Now Bold"/>
              </a:rPr>
              <a:t>AGENTS (2)</a:t>
            </a:r>
          </a:p>
        </p:txBody>
      </p:sp>
      <p:sp>
        <p:nvSpPr>
          <p:cNvPr name="TextBox 6" id="6"/>
          <p:cNvSpPr txBox="true"/>
          <p:nvPr/>
        </p:nvSpPr>
        <p:spPr>
          <a:xfrm rot="0">
            <a:off x="1028700" y="1401762"/>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Behavior of Civilian Agents</a:t>
            </a:r>
          </a:p>
        </p:txBody>
      </p:sp>
      <p:sp>
        <p:nvSpPr>
          <p:cNvPr name="TextBox 7" id="7"/>
          <p:cNvSpPr txBox="true"/>
          <p:nvPr/>
        </p:nvSpPr>
        <p:spPr>
          <a:xfrm rot="0">
            <a:off x="1028700" y="7584550"/>
            <a:ext cx="17259300" cy="1216025"/>
          </a:xfrm>
          <a:prstGeom prst="rect">
            <a:avLst/>
          </a:prstGeom>
        </p:spPr>
        <p:txBody>
          <a:bodyPr anchor="t" rtlCol="false" tIns="0" lIns="0" bIns="0" rIns="0">
            <a:spAutoFit/>
          </a:bodyPr>
          <a:lstStyle/>
          <a:p>
            <a:pPr algn="l" marL="755651" indent="-377825" lvl="1">
              <a:lnSpc>
                <a:spcPts val="4900"/>
              </a:lnSpc>
              <a:spcBef>
                <a:spcPct val="0"/>
              </a:spcBef>
              <a:buFont typeface="Arial"/>
              <a:buChar char="•"/>
            </a:pPr>
            <a:r>
              <a:rPr lang="en-US" sz="3500" strike="noStrike" u="none">
                <a:solidFill>
                  <a:srgbClr val="404040"/>
                </a:solidFill>
                <a:latin typeface="Now"/>
              </a:rPr>
              <a:t>If they receive a broadcast message from a police agent about the arrest of a criminal they respond with a message thanking him.</a:t>
            </a:r>
          </a:p>
        </p:txBody>
      </p:sp>
      <p:sp>
        <p:nvSpPr>
          <p:cNvPr name="TextBox 8" id="8"/>
          <p:cNvSpPr txBox="true"/>
          <p:nvPr/>
        </p:nvSpPr>
        <p:spPr>
          <a:xfrm rot="0">
            <a:off x="8010262" y="9147640"/>
            <a:ext cx="3221955" cy="422275"/>
          </a:xfrm>
          <a:prstGeom prst="rect">
            <a:avLst/>
          </a:prstGeom>
        </p:spPr>
        <p:txBody>
          <a:bodyPr anchor="t" rtlCol="false" tIns="0" lIns="0" bIns="0" rIns="0">
            <a:spAutoFit/>
          </a:bodyPr>
          <a:lstStyle/>
          <a:p>
            <a:pPr algn="l">
              <a:lnSpc>
                <a:spcPts val="3499"/>
              </a:lnSpc>
              <a:spcBef>
                <a:spcPct val="0"/>
              </a:spcBef>
            </a:pPr>
            <a:r>
              <a:rPr lang="en-US" sz="2499">
                <a:solidFill>
                  <a:srgbClr val="404040"/>
                </a:solidFill>
                <a:latin typeface="Now Bold"/>
              </a:rPr>
              <a:t>Civilian Agent Icon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DAGEzzWmr5Y</dc:identifier>
  <dcterms:modified xsi:type="dcterms:W3CDTF">2011-08-01T06:04:30Z</dcterms:modified>
  <cp:revision>1</cp:revision>
  <dc:title>Jason-Based Multi-Agent System for City Safety: A Simulation of Agents Cooperating to Arrest Criminals</dc:title>
</cp:coreProperties>
</file>